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 id="2147484906" r:id="rId3"/>
    <p:sldMasterId id="2147484919" r:id="rId4"/>
  </p:sldMasterIdLst>
  <p:notesMasterIdLst>
    <p:notesMasterId r:id="rId109"/>
  </p:notesMasterIdLst>
  <p:handoutMasterIdLst>
    <p:handoutMasterId r:id="rId110"/>
  </p:handoutMasterIdLst>
  <p:sldIdLst>
    <p:sldId id="567" r:id="rId5"/>
    <p:sldId id="690" r:id="rId6"/>
    <p:sldId id="683" r:id="rId7"/>
    <p:sldId id="650" r:id="rId8"/>
    <p:sldId id="519" r:id="rId9"/>
    <p:sldId id="521" r:id="rId10"/>
    <p:sldId id="703" r:id="rId11"/>
    <p:sldId id="589" r:id="rId12"/>
    <p:sldId id="646" r:id="rId13"/>
    <p:sldId id="489" r:id="rId14"/>
    <p:sldId id="490" r:id="rId15"/>
    <p:sldId id="491" r:id="rId16"/>
    <p:sldId id="492" r:id="rId17"/>
    <p:sldId id="642" r:id="rId18"/>
    <p:sldId id="615" r:id="rId19"/>
    <p:sldId id="496" r:id="rId20"/>
    <p:sldId id="501" r:id="rId21"/>
    <p:sldId id="502" r:id="rId22"/>
    <p:sldId id="503" r:id="rId23"/>
    <p:sldId id="706" r:id="rId24"/>
    <p:sldId id="709" r:id="rId25"/>
    <p:sldId id="708" r:id="rId26"/>
    <p:sldId id="710" r:id="rId27"/>
    <p:sldId id="711" r:id="rId28"/>
    <p:sldId id="707" r:id="rId29"/>
    <p:sldId id="712" r:id="rId30"/>
    <p:sldId id="508" r:id="rId31"/>
    <p:sldId id="649" r:id="rId32"/>
    <p:sldId id="509" r:id="rId33"/>
    <p:sldId id="510" r:id="rId34"/>
    <p:sldId id="497" r:id="rId35"/>
    <p:sldId id="498" r:id="rId36"/>
    <p:sldId id="697" r:id="rId37"/>
    <p:sldId id="568" r:id="rId38"/>
    <p:sldId id="644" r:id="rId39"/>
    <p:sldId id="645" r:id="rId40"/>
    <p:sldId id="608" r:id="rId41"/>
    <p:sldId id="545" r:id="rId42"/>
    <p:sldId id="559" r:id="rId43"/>
    <p:sldId id="678" r:id="rId44"/>
    <p:sldId id="590" r:id="rId45"/>
    <p:sldId id="611" r:id="rId46"/>
    <p:sldId id="554" r:id="rId47"/>
    <p:sldId id="586" r:id="rId48"/>
    <p:sldId id="523" r:id="rId49"/>
    <p:sldId id="679" r:id="rId50"/>
    <p:sldId id="524" r:id="rId51"/>
    <p:sldId id="605" r:id="rId52"/>
    <p:sldId id="598" r:id="rId53"/>
    <p:sldId id="698" r:id="rId54"/>
    <p:sldId id="699" r:id="rId55"/>
    <p:sldId id="695" r:id="rId56"/>
    <p:sldId id="693" r:id="rId57"/>
    <p:sldId id="694" r:id="rId58"/>
    <p:sldId id="500" r:id="rId59"/>
    <p:sldId id="680" r:id="rId60"/>
    <p:sldId id="700" r:id="rId61"/>
    <p:sldId id="511" r:id="rId62"/>
    <p:sldId id="701" r:id="rId63"/>
    <p:sldId id="512" r:id="rId64"/>
    <p:sldId id="560" r:id="rId65"/>
    <p:sldId id="681" r:id="rId66"/>
    <p:sldId id="702" r:id="rId67"/>
    <p:sldId id="515" r:id="rId68"/>
    <p:sldId id="713" r:id="rId69"/>
    <p:sldId id="714" r:id="rId70"/>
    <p:sldId id="682" r:id="rId71"/>
    <p:sldId id="692" r:id="rId72"/>
    <p:sldId id="651" r:id="rId73"/>
    <p:sldId id="652" r:id="rId74"/>
    <p:sldId id="655" r:id="rId75"/>
    <p:sldId id="656" r:id="rId76"/>
    <p:sldId id="657" r:id="rId77"/>
    <p:sldId id="658" r:id="rId78"/>
    <p:sldId id="659" r:id="rId79"/>
    <p:sldId id="660" r:id="rId80"/>
    <p:sldId id="662" r:id="rId81"/>
    <p:sldId id="663" r:id="rId82"/>
    <p:sldId id="661" r:id="rId83"/>
    <p:sldId id="664" r:id="rId84"/>
    <p:sldId id="665" r:id="rId85"/>
    <p:sldId id="666" r:id="rId86"/>
    <p:sldId id="667" r:id="rId87"/>
    <p:sldId id="668" r:id="rId88"/>
    <p:sldId id="669" r:id="rId89"/>
    <p:sldId id="670" r:id="rId90"/>
    <p:sldId id="671" r:id="rId91"/>
    <p:sldId id="672" r:id="rId92"/>
    <p:sldId id="687" r:id="rId93"/>
    <p:sldId id="686" r:id="rId94"/>
    <p:sldId id="675" r:id="rId95"/>
    <p:sldId id="704" r:id="rId96"/>
    <p:sldId id="676" r:id="rId97"/>
    <p:sldId id="677" r:id="rId98"/>
    <p:sldId id="653" r:id="rId99"/>
    <p:sldId id="705" r:id="rId100"/>
    <p:sldId id="518" r:id="rId101"/>
    <p:sldId id="616" r:id="rId102"/>
    <p:sldId id="592" r:id="rId103"/>
    <p:sldId id="593" r:id="rId104"/>
    <p:sldId id="594" r:id="rId105"/>
    <p:sldId id="595" r:id="rId106"/>
    <p:sldId id="596" r:id="rId107"/>
    <p:sldId id="640" r:id="rId108"/>
  </p:sldIdLst>
  <p:sldSz cx="9144000" cy="6858000" type="screen4x3"/>
  <p:notesSz cx="7023100" cy="9309100"/>
  <p:custDataLst>
    <p:tags r:id="rId111"/>
  </p:custDataLst>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88">
          <p15:clr>
            <a:srgbClr val="A4A3A4"/>
          </p15:clr>
        </p15:guide>
        <p15:guide id="2">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FFFF99"/>
    <a:srgbClr val="CCCCFF"/>
    <a:srgbClr val="FFCCFF"/>
    <a:srgbClr val="CC99FF"/>
    <a:srgbClr val="00FFFF"/>
    <a:srgbClr val="FFFF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0" autoAdjust="0"/>
    <p:restoredTop sz="82841" autoAdjust="0"/>
  </p:normalViewPr>
  <p:slideViewPr>
    <p:cSldViewPr snapToGrid="0">
      <p:cViewPr>
        <p:scale>
          <a:sx n="80" d="100"/>
          <a:sy n="80" d="100"/>
        </p:scale>
        <p:origin x="3948" y="1260"/>
      </p:cViewPr>
      <p:guideLst>
        <p:guide orient="horz" pos="488"/>
        <p:guide/>
      </p:guideLst>
    </p:cSldViewPr>
  </p:slideViewPr>
  <p:outlineViewPr>
    <p:cViewPr>
      <p:scale>
        <a:sx n="33" d="100"/>
        <a:sy n="33" d="100"/>
      </p:scale>
      <p:origin x="258" y="42564"/>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6" d="100"/>
          <a:sy n="106" d="100"/>
        </p:scale>
        <p:origin x="3180" y="-696"/>
      </p:cViewPr>
      <p:guideLst>
        <p:guide orient="horz" pos="2931"/>
        <p:guide pos="2213"/>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E0BA3-9CBB-4880-A9AC-FB45F5180D8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9E386740-6B04-4936-8D89-CD9F5B077C17}">
      <dgm:prSet phldrT="[Text]"/>
      <dgm:spPr>
        <a:solidFill>
          <a:srgbClr val="FABF8F"/>
        </a:solidFill>
      </dgm:spPr>
      <dgm:t>
        <a:bodyPr/>
        <a:lstStyle/>
        <a:p>
          <a:r>
            <a:rPr lang="en-US" dirty="0" smtClean="0">
              <a:solidFill>
                <a:schemeClr val="bg1">
                  <a:lumMod val="50000"/>
                </a:schemeClr>
              </a:solidFill>
            </a:rPr>
            <a:t>Prepare GPS project in PFO</a:t>
          </a:r>
        </a:p>
      </dgm:t>
    </dgm:pt>
    <dgm:pt modelId="{702AD4AF-8E45-4BAA-B0A1-C87B986F7950}" type="parTrans" cxnId="{ADF47B55-737D-42BB-86BC-31EA18396195}">
      <dgm:prSet/>
      <dgm:spPr/>
      <dgm:t>
        <a:bodyPr/>
        <a:lstStyle/>
        <a:p>
          <a:endParaRPr lang="en-US"/>
        </a:p>
      </dgm:t>
    </dgm:pt>
    <dgm:pt modelId="{C64321DB-B59D-4975-A9F2-54D73407DCFC}" type="sibTrans" cxnId="{ADF47B55-737D-42BB-86BC-31EA18396195}">
      <dgm:prSet/>
      <dgm:spPr/>
      <dgm:t>
        <a:bodyPr/>
        <a:lstStyle/>
        <a:p>
          <a:endParaRPr lang="en-US" dirty="0"/>
        </a:p>
      </dgm:t>
    </dgm:pt>
    <dgm:pt modelId="{F7618130-9D6D-4F93-A3BF-0098E877749E}">
      <dgm:prSet phldrT="[Text]"/>
      <dgm:spPr>
        <a:solidFill>
          <a:srgbClr val="FABF8F"/>
        </a:solidFill>
      </dgm:spPr>
      <dgm:t>
        <a:bodyPr/>
        <a:lstStyle/>
        <a:p>
          <a:r>
            <a:rPr lang="en-US" dirty="0" smtClean="0">
              <a:solidFill>
                <a:schemeClr val="bg1">
                  <a:lumMod val="50000"/>
                </a:schemeClr>
              </a:solidFill>
            </a:rPr>
            <a:t>GPS Receiver Camera Configuration</a:t>
          </a:r>
          <a:endParaRPr lang="en-US" dirty="0">
            <a:solidFill>
              <a:schemeClr val="bg1">
                <a:lumMod val="50000"/>
              </a:schemeClr>
            </a:solidFill>
          </a:endParaRPr>
        </a:p>
      </dgm:t>
    </dgm:pt>
    <dgm:pt modelId="{18A64FD5-6C72-45AB-84E2-80A4BAFA1387}" type="parTrans" cxnId="{53FA77E1-F7E6-4D5C-AD68-5658CE18764D}">
      <dgm:prSet/>
      <dgm:spPr/>
      <dgm:t>
        <a:bodyPr/>
        <a:lstStyle/>
        <a:p>
          <a:endParaRPr lang="en-US"/>
        </a:p>
      </dgm:t>
    </dgm:pt>
    <dgm:pt modelId="{308C9752-A76B-40A0-8D0A-40704E649800}" type="sibTrans" cxnId="{53FA77E1-F7E6-4D5C-AD68-5658CE18764D}">
      <dgm:prSet/>
      <dgm:spPr/>
      <dgm:t>
        <a:bodyPr/>
        <a:lstStyle/>
        <a:p>
          <a:endParaRPr lang="en-US" dirty="0"/>
        </a:p>
      </dgm:t>
    </dgm:pt>
    <dgm:pt modelId="{8111EC59-01A3-42BC-BF74-19EB018BA7DD}">
      <dgm:prSet phldrT="[Text]"/>
      <dgm:spPr>
        <a:solidFill>
          <a:srgbClr val="92D050"/>
        </a:solidFill>
      </dgm:spPr>
      <dgm:t>
        <a:bodyPr/>
        <a:lstStyle/>
        <a:p>
          <a:r>
            <a:rPr lang="en-US" dirty="0" smtClean="0">
              <a:solidFill>
                <a:schemeClr val="bg1">
                  <a:lumMod val="50000"/>
                </a:schemeClr>
              </a:solidFill>
            </a:rPr>
            <a:t>Collect GPS field data</a:t>
          </a:r>
          <a:endParaRPr lang="en-US" dirty="0">
            <a:solidFill>
              <a:schemeClr val="bg1">
                <a:lumMod val="50000"/>
              </a:schemeClr>
            </a:solidFill>
          </a:endParaRPr>
        </a:p>
      </dgm:t>
    </dgm:pt>
    <dgm:pt modelId="{4ABD5EE0-FE11-4200-BFDB-3A86CC1E633C}" type="parTrans" cxnId="{548C6D6E-A6CC-4440-9C08-C18C069E6E74}">
      <dgm:prSet/>
      <dgm:spPr/>
      <dgm:t>
        <a:bodyPr/>
        <a:lstStyle/>
        <a:p>
          <a:endParaRPr lang="en-US"/>
        </a:p>
      </dgm:t>
    </dgm:pt>
    <dgm:pt modelId="{584A2046-040C-4BCA-B5FC-CAA261A0061F}" type="sibTrans" cxnId="{548C6D6E-A6CC-4440-9C08-C18C069E6E74}">
      <dgm:prSet/>
      <dgm:spPr/>
      <dgm:t>
        <a:bodyPr/>
        <a:lstStyle/>
        <a:p>
          <a:endParaRPr lang="en-US" dirty="0"/>
        </a:p>
      </dgm:t>
    </dgm:pt>
    <dgm:pt modelId="{62970153-F0E7-4325-861F-399D01CA576D}">
      <dgm:prSet phldrT="[Text]"/>
      <dgm:spPr>
        <a:solidFill>
          <a:srgbClr val="B2A1C7"/>
        </a:solidFill>
      </dgm:spPr>
      <dgm:t>
        <a:bodyPr/>
        <a:lstStyle/>
        <a:p>
          <a:r>
            <a:rPr lang="en-US" dirty="0" smtClean="0">
              <a:solidFill>
                <a:schemeClr val="bg1">
                  <a:lumMod val="50000"/>
                </a:schemeClr>
              </a:solidFill>
            </a:rPr>
            <a:t>Transfer data to PC</a:t>
          </a:r>
          <a:endParaRPr lang="en-US" dirty="0">
            <a:solidFill>
              <a:schemeClr val="bg1">
                <a:lumMod val="50000"/>
              </a:schemeClr>
            </a:solidFill>
          </a:endParaRPr>
        </a:p>
      </dgm:t>
    </dgm:pt>
    <dgm:pt modelId="{8FCA71EE-921B-4D1D-B030-AB42F44913DD}" type="parTrans" cxnId="{023DD42E-8E83-416D-88AD-F063975E4B5F}">
      <dgm:prSet/>
      <dgm:spPr/>
      <dgm:t>
        <a:bodyPr/>
        <a:lstStyle/>
        <a:p>
          <a:endParaRPr lang="en-US"/>
        </a:p>
      </dgm:t>
    </dgm:pt>
    <dgm:pt modelId="{0A414472-9A81-4E05-BE23-DA6861E14C2C}" type="sibTrans" cxnId="{023DD42E-8E83-416D-88AD-F063975E4B5F}">
      <dgm:prSet/>
      <dgm:spPr/>
      <dgm:t>
        <a:bodyPr/>
        <a:lstStyle/>
        <a:p>
          <a:endParaRPr lang="en-US" dirty="0"/>
        </a:p>
      </dgm:t>
    </dgm:pt>
    <dgm:pt modelId="{64D7923D-59B2-4EB4-9EC0-E941F0794DBC}">
      <dgm:prSet/>
      <dgm:spPr>
        <a:solidFill>
          <a:srgbClr val="B2A1C7"/>
        </a:solidFill>
      </dgm:spPr>
      <dgm:t>
        <a:bodyPr/>
        <a:lstStyle/>
        <a:p>
          <a:r>
            <a:rPr lang="en-US" dirty="0" smtClean="0">
              <a:solidFill>
                <a:schemeClr val="bg1">
                  <a:lumMod val="50000"/>
                </a:schemeClr>
              </a:solidFill>
            </a:rPr>
            <a:t>PostProcess</a:t>
          </a:r>
          <a:endParaRPr lang="en-US" dirty="0">
            <a:solidFill>
              <a:schemeClr val="bg1">
                <a:lumMod val="50000"/>
              </a:schemeClr>
            </a:solidFill>
          </a:endParaRPr>
        </a:p>
      </dgm:t>
    </dgm:pt>
    <dgm:pt modelId="{2082FAEC-B6A8-49EB-A9EF-BC5590A8E8BB}" type="parTrans" cxnId="{42F8CFAB-B404-493A-AB6D-4A6F43152EAC}">
      <dgm:prSet/>
      <dgm:spPr/>
      <dgm:t>
        <a:bodyPr/>
        <a:lstStyle/>
        <a:p>
          <a:endParaRPr lang="en-US"/>
        </a:p>
      </dgm:t>
    </dgm:pt>
    <dgm:pt modelId="{99E3FF50-6327-4D1C-870D-F79BCEBCA724}" type="sibTrans" cxnId="{42F8CFAB-B404-493A-AB6D-4A6F43152EAC}">
      <dgm:prSet/>
      <dgm:spPr/>
      <dgm:t>
        <a:bodyPr/>
        <a:lstStyle/>
        <a:p>
          <a:endParaRPr lang="en-US"/>
        </a:p>
      </dgm:t>
    </dgm:pt>
    <dgm:pt modelId="{80713E14-2444-4895-B77A-7C56C2B2A025}">
      <dgm:prSet phldrT="[Text]"/>
      <dgm:spPr>
        <a:solidFill>
          <a:srgbClr val="FABF8F"/>
        </a:solidFill>
      </dgm:spPr>
      <dgm:t>
        <a:bodyPr/>
        <a:lstStyle/>
        <a:p>
          <a:r>
            <a:rPr lang="en-US" dirty="0" smtClean="0">
              <a:solidFill>
                <a:schemeClr val="bg1">
                  <a:lumMod val="50000"/>
                </a:schemeClr>
              </a:solidFill>
            </a:rPr>
            <a:t>Transfer data to GPS </a:t>
          </a:r>
        </a:p>
      </dgm:t>
    </dgm:pt>
    <dgm:pt modelId="{09FA7612-EFE7-45D9-BDCA-3B2096F3D4DD}" type="parTrans" cxnId="{ECB66790-EBC3-450D-B97B-B3D7A12B00B7}">
      <dgm:prSet/>
      <dgm:spPr/>
      <dgm:t>
        <a:bodyPr/>
        <a:lstStyle/>
        <a:p>
          <a:endParaRPr lang="en-US"/>
        </a:p>
      </dgm:t>
    </dgm:pt>
    <dgm:pt modelId="{9FA7F82D-ED22-41FF-9F71-6BA5847D06BF}" type="sibTrans" cxnId="{ECB66790-EBC3-450D-B97B-B3D7A12B00B7}">
      <dgm:prSet/>
      <dgm:spPr/>
      <dgm:t>
        <a:bodyPr/>
        <a:lstStyle/>
        <a:p>
          <a:endParaRPr lang="en-US" dirty="0"/>
        </a:p>
      </dgm:t>
    </dgm:pt>
    <dgm:pt modelId="{9A4D96AD-1A13-44D0-83DB-52AB9DB83449}" type="pres">
      <dgm:prSet presAssocID="{BB6E0BA3-9CBB-4880-A9AC-FB45F5180D8A}" presName="diagram" presStyleCnt="0">
        <dgm:presLayoutVars>
          <dgm:dir/>
          <dgm:resizeHandles val="exact"/>
        </dgm:presLayoutVars>
      </dgm:prSet>
      <dgm:spPr/>
      <dgm:t>
        <a:bodyPr/>
        <a:lstStyle/>
        <a:p>
          <a:endParaRPr lang="en-US"/>
        </a:p>
      </dgm:t>
    </dgm:pt>
    <dgm:pt modelId="{A5944DD0-266A-4B30-9094-2D2A09B34BDB}" type="pres">
      <dgm:prSet presAssocID="{9E386740-6B04-4936-8D89-CD9F5B077C17}" presName="node" presStyleLbl="node1" presStyleIdx="0" presStyleCnt="6" custLinFactNeighborX="-335" custLinFactNeighborY="-39441">
        <dgm:presLayoutVars>
          <dgm:bulletEnabled val="1"/>
        </dgm:presLayoutVars>
      </dgm:prSet>
      <dgm:spPr/>
      <dgm:t>
        <a:bodyPr/>
        <a:lstStyle/>
        <a:p>
          <a:endParaRPr lang="en-US"/>
        </a:p>
      </dgm:t>
    </dgm:pt>
    <dgm:pt modelId="{8D152850-99E9-424A-8B5E-207CFC17C1A6}" type="pres">
      <dgm:prSet presAssocID="{C64321DB-B59D-4975-A9F2-54D73407DCFC}" presName="sibTrans" presStyleLbl="sibTrans2D1" presStyleIdx="0" presStyleCnt="5"/>
      <dgm:spPr/>
      <dgm:t>
        <a:bodyPr/>
        <a:lstStyle/>
        <a:p>
          <a:endParaRPr lang="en-US"/>
        </a:p>
      </dgm:t>
    </dgm:pt>
    <dgm:pt modelId="{4F86E25C-AF6B-49EC-91BF-853C2B8DFCA1}" type="pres">
      <dgm:prSet presAssocID="{C64321DB-B59D-4975-A9F2-54D73407DCFC}" presName="connectorText" presStyleLbl="sibTrans2D1" presStyleIdx="0" presStyleCnt="5"/>
      <dgm:spPr/>
      <dgm:t>
        <a:bodyPr/>
        <a:lstStyle/>
        <a:p>
          <a:endParaRPr lang="en-US"/>
        </a:p>
      </dgm:t>
    </dgm:pt>
    <dgm:pt modelId="{DFF2B245-BEE0-4434-81BB-0F20BB768501}" type="pres">
      <dgm:prSet presAssocID="{80713E14-2444-4895-B77A-7C56C2B2A025}" presName="node" presStyleLbl="node1" presStyleIdx="1" presStyleCnt="6" custLinFactNeighborX="-982" custLinFactNeighborY="-39441">
        <dgm:presLayoutVars>
          <dgm:bulletEnabled val="1"/>
        </dgm:presLayoutVars>
      </dgm:prSet>
      <dgm:spPr/>
      <dgm:t>
        <a:bodyPr/>
        <a:lstStyle/>
        <a:p>
          <a:endParaRPr lang="en-US"/>
        </a:p>
      </dgm:t>
    </dgm:pt>
    <dgm:pt modelId="{BF440785-587C-4565-AC0D-174DF20A5D67}" type="pres">
      <dgm:prSet presAssocID="{9FA7F82D-ED22-41FF-9F71-6BA5847D06BF}" presName="sibTrans" presStyleLbl="sibTrans2D1" presStyleIdx="1" presStyleCnt="5"/>
      <dgm:spPr/>
      <dgm:t>
        <a:bodyPr/>
        <a:lstStyle/>
        <a:p>
          <a:endParaRPr lang="en-US"/>
        </a:p>
      </dgm:t>
    </dgm:pt>
    <dgm:pt modelId="{8ED0A9FC-07E0-428B-ADAE-B5D58F2F9F90}" type="pres">
      <dgm:prSet presAssocID="{9FA7F82D-ED22-41FF-9F71-6BA5847D06BF}" presName="connectorText" presStyleLbl="sibTrans2D1" presStyleIdx="1" presStyleCnt="5"/>
      <dgm:spPr/>
      <dgm:t>
        <a:bodyPr/>
        <a:lstStyle/>
        <a:p>
          <a:endParaRPr lang="en-US"/>
        </a:p>
      </dgm:t>
    </dgm:pt>
    <dgm:pt modelId="{EF7DC8BF-B77C-4233-94AC-2E6DCB4ACFB8}" type="pres">
      <dgm:prSet presAssocID="{F7618130-9D6D-4F93-A3BF-0098E877749E}" presName="node" presStyleLbl="node1" presStyleIdx="2" presStyleCnt="6" custLinFactNeighborX="-8428" custLinFactNeighborY="-39441">
        <dgm:presLayoutVars>
          <dgm:bulletEnabled val="1"/>
        </dgm:presLayoutVars>
      </dgm:prSet>
      <dgm:spPr/>
      <dgm:t>
        <a:bodyPr/>
        <a:lstStyle/>
        <a:p>
          <a:endParaRPr lang="en-US"/>
        </a:p>
      </dgm:t>
    </dgm:pt>
    <dgm:pt modelId="{E8E28409-B102-4AB2-A02F-1AD75BBD81D4}" type="pres">
      <dgm:prSet presAssocID="{308C9752-A76B-40A0-8D0A-40704E649800}" presName="sibTrans" presStyleLbl="sibTrans2D1" presStyleIdx="2" presStyleCnt="5" custAng="233928" custScaleX="39702" custScaleY="54222" custLinFactX="35132" custLinFactNeighborX="100000" custLinFactNeighborY="92103"/>
      <dgm:spPr/>
      <dgm:t>
        <a:bodyPr/>
        <a:lstStyle/>
        <a:p>
          <a:endParaRPr lang="en-US"/>
        </a:p>
      </dgm:t>
    </dgm:pt>
    <dgm:pt modelId="{B82CD29C-6DAB-4D23-86D5-96869C4BE19B}" type="pres">
      <dgm:prSet presAssocID="{308C9752-A76B-40A0-8D0A-40704E649800}" presName="connectorText" presStyleLbl="sibTrans2D1" presStyleIdx="2" presStyleCnt="5"/>
      <dgm:spPr/>
      <dgm:t>
        <a:bodyPr/>
        <a:lstStyle/>
        <a:p>
          <a:endParaRPr lang="en-US"/>
        </a:p>
      </dgm:t>
    </dgm:pt>
    <dgm:pt modelId="{FA13972C-ECDE-474E-A716-92CC4BE12145}" type="pres">
      <dgm:prSet presAssocID="{8111EC59-01A3-42BC-BF74-19EB018BA7DD}" presName="node" presStyleLbl="node1" presStyleIdx="3" presStyleCnt="6" custLinFactNeighborY="356">
        <dgm:presLayoutVars>
          <dgm:bulletEnabled val="1"/>
        </dgm:presLayoutVars>
      </dgm:prSet>
      <dgm:spPr/>
      <dgm:t>
        <a:bodyPr/>
        <a:lstStyle/>
        <a:p>
          <a:endParaRPr lang="en-US"/>
        </a:p>
      </dgm:t>
    </dgm:pt>
    <dgm:pt modelId="{F7CF66F6-7FC4-42AA-9F4A-3A31377B2983}" type="pres">
      <dgm:prSet presAssocID="{584A2046-040C-4BCA-B5FC-CAA261A0061F}" presName="sibTrans" presStyleLbl="sibTrans2D1" presStyleIdx="3" presStyleCnt="5"/>
      <dgm:spPr/>
      <dgm:t>
        <a:bodyPr/>
        <a:lstStyle/>
        <a:p>
          <a:endParaRPr lang="en-US"/>
        </a:p>
      </dgm:t>
    </dgm:pt>
    <dgm:pt modelId="{8BAA15A6-B43E-4C3B-BE30-9F2197C71744}" type="pres">
      <dgm:prSet presAssocID="{584A2046-040C-4BCA-B5FC-CAA261A0061F}" presName="connectorText" presStyleLbl="sibTrans2D1" presStyleIdx="3" presStyleCnt="5"/>
      <dgm:spPr/>
      <dgm:t>
        <a:bodyPr/>
        <a:lstStyle/>
        <a:p>
          <a:endParaRPr lang="en-US"/>
        </a:p>
      </dgm:t>
    </dgm:pt>
    <dgm:pt modelId="{7E9CBFC5-3CE9-4860-955B-1B7B786F7931}" type="pres">
      <dgm:prSet presAssocID="{62970153-F0E7-4325-861F-399D01CA576D}" presName="node" presStyleLbl="node1" presStyleIdx="4" presStyleCnt="6">
        <dgm:presLayoutVars>
          <dgm:bulletEnabled val="1"/>
        </dgm:presLayoutVars>
      </dgm:prSet>
      <dgm:spPr/>
      <dgm:t>
        <a:bodyPr/>
        <a:lstStyle/>
        <a:p>
          <a:endParaRPr lang="en-US"/>
        </a:p>
      </dgm:t>
    </dgm:pt>
    <dgm:pt modelId="{98DE686E-B800-406F-80E3-06A061ABC493}" type="pres">
      <dgm:prSet presAssocID="{0A414472-9A81-4E05-BE23-DA6861E14C2C}" presName="sibTrans" presStyleLbl="sibTrans2D1" presStyleIdx="4" presStyleCnt="5"/>
      <dgm:spPr/>
      <dgm:t>
        <a:bodyPr/>
        <a:lstStyle/>
        <a:p>
          <a:endParaRPr lang="en-US"/>
        </a:p>
      </dgm:t>
    </dgm:pt>
    <dgm:pt modelId="{E1011F05-7A3E-4BDE-ABCE-B15CA2A445C8}" type="pres">
      <dgm:prSet presAssocID="{0A414472-9A81-4E05-BE23-DA6861E14C2C}" presName="connectorText" presStyleLbl="sibTrans2D1" presStyleIdx="4" presStyleCnt="5"/>
      <dgm:spPr/>
      <dgm:t>
        <a:bodyPr/>
        <a:lstStyle/>
        <a:p>
          <a:endParaRPr lang="en-US"/>
        </a:p>
      </dgm:t>
    </dgm:pt>
    <dgm:pt modelId="{E421B09D-9146-460E-A9CD-C5C5F07B1F29}" type="pres">
      <dgm:prSet presAssocID="{64D7923D-59B2-4EB4-9EC0-E941F0794DBC}" presName="node" presStyleLbl="node1" presStyleIdx="5" presStyleCnt="6">
        <dgm:presLayoutVars>
          <dgm:bulletEnabled val="1"/>
        </dgm:presLayoutVars>
      </dgm:prSet>
      <dgm:spPr/>
      <dgm:t>
        <a:bodyPr/>
        <a:lstStyle/>
        <a:p>
          <a:endParaRPr lang="en-US"/>
        </a:p>
      </dgm:t>
    </dgm:pt>
  </dgm:ptLst>
  <dgm:cxnLst>
    <dgm:cxn modelId="{42F8CFAB-B404-493A-AB6D-4A6F43152EAC}" srcId="{BB6E0BA3-9CBB-4880-A9AC-FB45F5180D8A}" destId="{64D7923D-59B2-4EB4-9EC0-E941F0794DBC}" srcOrd="5" destOrd="0" parTransId="{2082FAEC-B6A8-49EB-A9EF-BC5590A8E8BB}" sibTransId="{99E3FF50-6327-4D1C-870D-F79BCEBCA724}"/>
    <dgm:cxn modelId="{CD110B0E-61A2-4D50-A564-968B7B9E02FB}" type="presOf" srcId="{BB6E0BA3-9CBB-4880-A9AC-FB45F5180D8A}" destId="{9A4D96AD-1A13-44D0-83DB-52AB9DB83449}" srcOrd="0" destOrd="0" presId="urn:microsoft.com/office/officeart/2005/8/layout/process5"/>
    <dgm:cxn modelId="{5301AAC5-18E3-492D-A7BE-9D3311DFEACB}" type="presOf" srcId="{0A414472-9A81-4E05-BE23-DA6861E14C2C}" destId="{E1011F05-7A3E-4BDE-ABCE-B15CA2A445C8}" srcOrd="1" destOrd="0" presId="urn:microsoft.com/office/officeart/2005/8/layout/process5"/>
    <dgm:cxn modelId="{7A6B86E6-456F-4CC0-B833-5A58AFC09D2C}" type="presOf" srcId="{C64321DB-B59D-4975-A9F2-54D73407DCFC}" destId="{4F86E25C-AF6B-49EC-91BF-853C2B8DFCA1}" srcOrd="1" destOrd="0" presId="urn:microsoft.com/office/officeart/2005/8/layout/process5"/>
    <dgm:cxn modelId="{E7B8EF90-D9DA-4F0C-BE77-09C459871555}" type="presOf" srcId="{308C9752-A76B-40A0-8D0A-40704E649800}" destId="{B82CD29C-6DAB-4D23-86D5-96869C4BE19B}" srcOrd="1" destOrd="0" presId="urn:microsoft.com/office/officeart/2005/8/layout/process5"/>
    <dgm:cxn modelId="{0FB05245-DF9C-4E0C-B9A2-EB5C5FE6A701}" type="presOf" srcId="{80713E14-2444-4895-B77A-7C56C2B2A025}" destId="{DFF2B245-BEE0-4434-81BB-0F20BB768501}" srcOrd="0" destOrd="0" presId="urn:microsoft.com/office/officeart/2005/8/layout/process5"/>
    <dgm:cxn modelId="{A97E3315-F613-4269-98F8-66D44DC8D5FE}" type="presOf" srcId="{8111EC59-01A3-42BC-BF74-19EB018BA7DD}" destId="{FA13972C-ECDE-474E-A716-92CC4BE12145}" srcOrd="0" destOrd="0" presId="urn:microsoft.com/office/officeart/2005/8/layout/process5"/>
    <dgm:cxn modelId="{C935A849-C99E-4E5E-A57F-E658FE8E3FC6}" type="presOf" srcId="{64D7923D-59B2-4EB4-9EC0-E941F0794DBC}" destId="{E421B09D-9146-460E-A9CD-C5C5F07B1F29}" srcOrd="0" destOrd="0" presId="urn:microsoft.com/office/officeart/2005/8/layout/process5"/>
    <dgm:cxn modelId="{023DD42E-8E83-416D-88AD-F063975E4B5F}" srcId="{BB6E0BA3-9CBB-4880-A9AC-FB45F5180D8A}" destId="{62970153-F0E7-4325-861F-399D01CA576D}" srcOrd="4" destOrd="0" parTransId="{8FCA71EE-921B-4D1D-B030-AB42F44913DD}" sibTransId="{0A414472-9A81-4E05-BE23-DA6861E14C2C}"/>
    <dgm:cxn modelId="{53FA77E1-F7E6-4D5C-AD68-5658CE18764D}" srcId="{BB6E0BA3-9CBB-4880-A9AC-FB45F5180D8A}" destId="{F7618130-9D6D-4F93-A3BF-0098E877749E}" srcOrd="2" destOrd="0" parTransId="{18A64FD5-6C72-45AB-84E2-80A4BAFA1387}" sibTransId="{308C9752-A76B-40A0-8D0A-40704E649800}"/>
    <dgm:cxn modelId="{7F5E1A73-7BCF-432C-8560-A336F19CEF1E}" type="presOf" srcId="{9FA7F82D-ED22-41FF-9F71-6BA5847D06BF}" destId="{8ED0A9FC-07E0-428B-ADAE-B5D58F2F9F90}" srcOrd="1" destOrd="0" presId="urn:microsoft.com/office/officeart/2005/8/layout/process5"/>
    <dgm:cxn modelId="{ECB66790-EBC3-450D-B97B-B3D7A12B00B7}" srcId="{BB6E0BA3-9CBB-4880-A9AC-FB45F5180D8A}" destId="{80713E14-2444-4895-B77A-7C56C2B2A025}" srcOrd="1" destOrd="0" parTransId="{09FA7612-EFE7-45D9-BDCA-3B2096F3D4DD}" sibTransId="{9FA7F82D-ED22-41FF-9F71-6BA5847D06BF}"/>
    <dgm:cxn modelId="{2EA4E670-170B-42C8-9ED7-68BA2EC8BACF}" type="presOf" srcId="{0A414472-9A81-4E05-BE23-DA6861E14C2C}" destId="{98DE686E-B800-406F-80E3-06A061ABC493}" srcOrd="0" destOrd="0" presId="urn:microsoft.com/office/officeart/2005/8/layout/process5"/>
    <dgm:cxn modelId="{48D4A37D-497D-4258-B151-55171EB2B280}" type="presOf" srcId="{62970153-F0E7-4325-861F-399D01CA576D}" destId="{7E9CBFC5-3CE9-4860-955B-1B7B786F7931}" srcOrd="0" destOrd="0" presId="urn:microsoft.com/office/officeart/2005/8/layout/process5"/>
    <dgm:cxn modelId="{6E7084D2-0ECC-499E-BAC0-78249A82DCD9}" type="presOf" srcId="{9E386740-6B04-4936-8D89-CD9F5B077C17}" destId="{A5944DD0-266A-4B30-9094-2D2A09B34BDB}" srcOrd="0" destOrd="0" presId="urn:microsoft.com/office/officeart/2005/8/layout/process5"/>
    <dgm:cxn modelId="{ADF47B55-737D-42BB-86BC-31EA18396195}" srcId="{BB6E0BA3-9CBB-4880-A9AC-FB45F5180D8A}" destId="{9E386740-6B04-4936-8D89-CD9F5B077C17}" srcOrd="0" destOrd="0" parTransId="{702AD4AF-8E45-4BAA-B0A1-C87B986F7950}" sibTransId="{C64321DB-B59D-4975-A9F2-54D73407DCFC}"/>
    <dgm:cxn modelId="{D4893FEA-E550-4AC9-91F6-B86D411814AF}" type="presOf" srcId="{F7618130-9D6D-4F93-A3BF-0098E877749E}" destId="{EF7DC8BF-B77C-4233-94AC-2E6DCB4ACFB8}" srcOrd="0" destOrd="0" presId="urn:microsoft.com/office/officeart/2005/8/layout/process5"/>
    <dgm:cxn modelId="{03ADE681-54BC-4246-95EF-8954C957B5F7}" type="presOf" srcId="{C64321DB-B59D-4975-A9F2-54D73407DCFC}" destId="{8D152850-99E9-424A-8B5E-207CFC17C1A6}" srcOrd="0" destOrd="0" presId="urn:microsoft.com/office/officeart/2005/8/layout/process5"/>
    <dgm:cxn modelId="{81DF7D52-9A31-4F44-B09F-9990AC30A69D}" type="presOf" srcId="{584A2046-040C-4BCA-B5FC-CAA261A0061F}" destId="{F7CF66F6-7FC4-42AA-9F4A-3A31377B2983}" srcOrd="0" destOrd="0" presId="urn:microsoft.com/office/officeart/2005/8/layout/process5"/>
    <dgm:cxn modelId="{548C6D6E-A6CC-4440-9C08-C18C069E6E74}" srcId="{BB6E0BA3-9CBB-4880-A9AC-FB45F5180D8A}" destId="{8111EC59-01A3-42BC-BF74-19EB018BA7DD}" srcOrd="3" destOrd="0" parTransId="{4ABD5EE0-FE11-4200-BFDB-3A86CC1E633C}" sibTransId="{584A2046-040C-4BCA-B5FC-CAA261A0061F}"/>
    <dgm:cxn modelId="{B4AB454A-DC20-42D9-83BC-89C16F28ABEC}" type="presOf" srcId="{9FA7F82D-ED22-41FF-9F71-6BA5847D06BF}" destId="{BF440785-587C-4565-AC0D-174DF20A5D67}" srcOrd="0" destOrd="0" presId="urn:microsoft.com/office/officeart/2005/8/layout/process5"/>
    <dgm:cxn modelId="{C49F4E36-4C02-48D2-803B-091AED0062ED}" type="presOf" srcId="{308C9752-A76B-40A0-8D0A-40704E649800}" destId="{E8E28409-B102-4AB2-A02F-1AD75BBD81D4}" srcOrd="0" destOrd="0" presId="urn:microsoft.com/office/officeart/2005/8/layout/process5"/>
    <dgm:cxn modelId="{B68D360A-ACAB-4F03-BB38-21B604ADF260}" type="presOf" srcId="{584A2046-040C-4BCA-B5FC-CAA261A0061F}" destId="{8BAA15A6-B43E-4C3B-BE30-9F2197C71744}" srcOrd="1" destOrd="0" presId="urn:microsoft.com/office/officeart/2005/8/layout/process5"/>
    <dgm:cxn modelId="{4CB13DA3-3D00-4EBB-A9F7-8951EF7A8500}" type="presParOf" srcId="{9A4D96AD-1A13-44D0-83DB-52AB9DB83449}" destId="{A5944DD0-266A-4B30-9094-2D2A09B34BDB}" srcOrd="0" destOrd="0" presId="urn:microsoft.com/office/officeart/2005/8/layout/process5"/>
    <dgm:cxn modelId="{599F6D49-FAD2-4DF3-AC94-BDA4F4C43EDB}" type="presParOf" srcId="{9A4D96AD-1A13-44D0-83DB-52AB9DB83449}" destId="{8D152850-99E9-424A-8B5E-207CFC17C1A6}" srcOrd="1" destOrd="0" presId="urn:microsoft.com/office/officeart/2005/8/layout/process5"/>
    <dgm:cxn modelId="{E725904E-DA91-4700-B593-F044F5112B89}" type="presParOf" srcId="{8D152850-99E9-424A-8B5E-207CFC17C1A6}" destId="{4F86E25C-AF6B-49EC-91BF-853C2B8DFCA1}" srcOrd="0" destOrd="0" presId="urn:microsoft.com/office/officeart/2005/8/layout/process5"/>
    <dgm:cxn modelId="{45C8AA63-2FBB-4E54-98E1-ABDB3B6D5939}" type="presParOf" srcId="{9A4D96AD-1A13-44D0-83DB-52AB9DB83449}" destId="{DFF2B245-BEE0-4434-81BB-0F20BB768501}" srcOrd="2" destOrd="0" presId="urn:microsoft.com/office/officeart/2005/8/layout/process5"/>
    <dgm:cxn modelId="{D7DF9448-D871-48DE-9911-BE6F69401336}" type="presParOf" srcId="{9A4D96AD-1A13-44D0-83DB-52AB9DB83449}" destId="{BF440785-587C-4565-AC0D-174DF20A5D67}" srcOrd="3" destOrd="0" presId="urn:microsoft.com/office/officeart/2005/8/layout/process5"/>
    <dgm:cxn modelId="{86278D4E-1A3C-40DE-A90F-EE0C3B5CBF7C}" type="presParOf" srcId="{BF440785-587C-4565-AC0D-174DF20A5D67}" destId="{8ED0A9FC-07E0-428B-ADAE-B5D58F2F9F90}" srcOrd="0" destOrd="0" presId="urn:microsoft.com/office/officeart/2005/8/layout/process5"/>
    <dgm:cxn modelId="{A8B47BE0-F7CE-4222-8320-4E9E3A2BA86F}" type="presParOf" srcId="{9A4D96AD-1A13-44D0-83DB-52AB9DB83449}" destId="{EF7DC8BF-B77C-4233-94AC-2E6DCB4ACFB8}" srcOrd="4" destOrd="0" presId="urn:microsoft.com/office/officeart/2005/8/layout/process5"/>
    <dgm:cxn modelId="{EE8FFFE6-5F78-4F2C-91C2-63B6A153559B}" type="presParOf" srcId="{9A4D96AD-1A13-44D0-83DB-52AB9DB83449}" destId="{E8E28409-B102-4AB2-A02F-1AD75BBD81D4}" srcOrd="5" destOrd="0" presId="urn:microsoft.com/office/officeart/2005/8/layout/process5"/>
    <dgm:cxn modelId="{86F170B2-02BF-4DF8-B79B-E74D2D64D277}" type="presParOf" srcId="{E8E28409-B102-4AB2-A02F-1AD75BBD81D4}" destId="{B82CD29C-6DAB-4D23-86D5-96869C4BE19B}" srcOrd="0" destOrd="0" presId="urn:microsoft.com/office/officeart/2005/8/layout/process5"/>
    <dgm:cxn modelId="{07CD6DED-3CAC-498F-B033-69D8CCB20F45}" type="presParOf" srcId="{9A4D96AD-1A13-44D0-83DB-52AB9DB83449}" destId="{FA13972C-ECDE-474E-A716-92CC4BE12145}" srcOrd="6" destOrd="0" presId="urn:microsoft.com/office/officeart/2005/8/layout/process5"/>
    <dgm:cxn modelId="{6B8646A1-E7D2-46B9-82F2-FD436CBE1FF6}" type="presParOf" srcId="{9A4D96AD-1A13-44D0-83DB-52AB9DB83449}" destId="{F7CF66F6-7FC4-42AA-9F4A-3A31377B2983}" srcOrd="7" destOrd="0" presId="urn:microsoft.com/office/officeart/2005/8/layout/process5"/>
    <dgm:cxn modelId="{E19E3248-3B1B-4254-9872-5CC9AA32DF81}" type="presParOf" srcId="{F7CF66F6-7FC4-42AA-9F4A-3A31377B2983}" destId="{8BAA15A6-B43E-4C3B-BE30-9F2197C71744}" srcOrd="0" destOrd="0" presId="urn:microsoft.com/office/officeart/2005/8/layout/process5"/>
    <dgm:cxn modelId="{2AB5D4B0-E8EA-40AE-8262-0D127DF09FA7}" type="presParOf" srcId="{9A4D96AD-1A13-44D0-83DB-52AB9DB83449}" destId="{7E9CBFC5-3CE9-4860-955B-1B7B786F7931}" srcOrd="8" destOrd="0" presId="urn:microsoft.com/office/officeart/2005/8/layout/process5"/>
    <dgm:cxn modelId="{D607100F-8FF8-4C1D-BA8C-65271B66FCAF}" type="presParOf" srcId="{9A4D96AD-1A13-44D0-83DB-52AB9DB83449}" destId="{98DE686E-B800-406F-80E3-06A061ABC493}" srcOrd="9" destOrd="0" presId="urn:microsoft.com/office/officeart/2005/8/layout/process5"/>
    <dgm:cxn modelId="{B37F49FC-0B51-4017-B8CF-E369ED880D9D}" type="presParOf" srcId="{98DE686E-B800-406F-80E3-06A061ABC493}" destId="{E1011F05-7A3E-4BDE-ABCE-B15CA2A445C8}" srcOrd="0" destOrd="0" presId="urn:microsoft.com/office/officeart/2005/8/layout/process5"/>
    <dgm:cxn modelId="{CC15B908-0700-4842-AABA-F179E77C4E89}" type="presParOf" srcId="{9A4D96AD-1A13-44D0-83DB-52AB9DB83449}" destId="{E421B09D-9146-460E-A9CD-C5C5F07B1F29}"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6E0BA3-9CBB-4880-A9AC-FB45F5180D8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9E386740-6B04-4936-8D89-CD9F5B077C17}">
      <dgm:prSet phldrT="[Text]"/>
      <dgm:spPr>
        <a:solidFill>
          <a:srgbClr val="FABF8F"/>
        </a:solidFill>
      </dgm:spPr>
      <dgm:t>
        <a:bodyPr/>
        <a:lstStyle/>
        <a:p>
          <a:r>
            <a:rPr lang="en-US" dirty="0" smtClean="0">
              <a:solidFill>
                <a:schemeClr val="bg1">
                  <a:lumMod val="50000"/>
                </a:schemeClr>
              </a:solidFill>
            </a:rPr>
            <a:t>Prepare GPS project in PFO</a:t>
          </a:r>
        </a:p>
      </dgm:t>
    </dgm:pt>
    <dgm:pt modelId="{702AD4AF-8E45-4BAA-B0A1-C87B986F7950}" type="parTrans" cxnId="{ADF47B55-737D-42BB-86BC-31EA18396195}">
      <dgm:prSet/>
      <dgm:spPr/>
      <dgm:t>
        <a:bodyPr/>
        <a:lstStyle/>
        <a:p>
          <a:endParaRPr lang="en-US"/>
        </a:p>
      </dgm:t>
    </dgm:pt>
    <dgm:pt modelId="{C64321DB-B59D-4975-A9F2-54D73407DCFC}" type="sibTrans" cxnId="{ADF47B55-737D-42BB-86BC-31EA18396195}">
      <dgm:prSet/>
      <dgm:spPr/>
      <dgm:t>
        <a:bodyPr/>
        <a:lstStyle/>
        <a:p>
          <a:endParaRPr lang="en-US" dirty="0"/>
        </a:p>
      </dgm:t>
    </dgm:pt>
    <dgm:pt modelId="{F7618130-9D6D-4F93-A3BF-0098E877749E}">
      <dgm:prSet phldrT="[Text]"/>
      <dgm:spPr>
        <a:solidFill>
          <a:srgbClr val="FABF8F"/>
        </a:solidFill>
      </dgm:spPr>
      <dgm:t>
        <a:bodyPr/>
        <a:lstStyle/>
        <a:p>
          <a:r>
            <a:rPr lang="en-US" dirty="0" smtClean="0">
              <a:solidFill>
                <a:schemeClr val="bg1">
                  <a:lumMod val="50000"/>
                </a:schemeClr>
              </a:solidFill>
            </a:rPr>
            <a:t>GPS Receiver Camera Configuration</a:t>
          </a:r>
          <a:endParaRPr lang="en-US" dirty="0">
            <a:solidFill>
              <a:schemeClr val="bg1">
                <a:lumMod val="50000"/>
              </a:schemeClr>
            </a:solidFill>
          </a:endParaRPr>
        </a:p>
      </dgm:t>
    </dgm:pt>
    <dgm:pt modelId="{18A64FD5-6C72-45AB-84E2-80A4BAFA1387}" type="parTrans" cxnId="{53FA77E1-F7E6-4D5C-AD68-5658CE18764D}">
      <dgm:prSet/>
      <dgm:spPr/>
      <dgm:t>
        <a:bodyPr/>
        <a:lstStyle/>
        <a:p>
          <a:endParaRPr lang="en-US"/>
        </a:p>
      </dgm:t>
    </dgm:pt>
    <dgm:pt modelId="{308C9752-A76B-40A0-8D0A-40704E649800}" type="sibTrans" cxnId="{53FA77E1-F7E6-4D5C-AD68-5658CE18764D}">
      <dgm:prSet/>
      <dgm:spPr/>
      <dgm:t>
        <a:bodyPr/>
        <a:lstStyle/>
        <a:p>
          <a:endParaRPr lang="en-US" dirty="0"/>
        </a:p>
      </dgm:t>
    </dgm:pt>
    <dgm:pt modelId="{8111EC59-01A3-42BC-BF74-19EB018BA7DD}">
      <dgm:prSet phldrT="[Text]"/>
      <dgm:spPr>
        <a:solidFill>
          <a:srgbClr val="92D050"/>
        </a:solidFill>
      </dgm:spPr>
      <dgm:t>
        <a:bodyPr/>
        <a:lstStyle/>
        <a:p>
          <a:r>
            <a:rPr lang="en-US" dirty="0" smtClean="0">
              <a:solidFill>
                <a:schemeClr val="bg1">
                  <a:lumMod val="50000"/>
                </a:schemeClr>
              </a:solidFill>
            </a:rPr>
            <a:t>Collect GPS field data</a:t>
          </a:r>
          <a:endParaRPr lang="en-US" dirty="0">
            <a:solidFill>
              <a:schemeClr val="bg1">
                <a:lumMod val="50000"/>
              </a:schemeClr>
            </a:solidFill>
          </a:endParaRPr>
        </a:p>
      </dgm:t>
    </dgm:pt>
    <dgm:pt modelId="{4ABD5EE0-FE11-4200-BFDB-3A86CC1E633C}" type="parTrans" cxnId="{548C6D6E-A6CC-4440-9C08-C18C069E6E74}">
      <dgm:prSet/>
      <dgm:spPr/>
      <dgm:t>
        <a:bodyPr/>
        <a:lstStyle/>
        <a:p>
          <a:endParaRPr lang="en-US"/>
        </a:p>
      </dgm:t>
    </dgm:pt>
    <dgm:pt modelId="{584A2046-040C-4BCA-B5FC-CAA261A0061F}" type="sibTrans" cxnId="{548C6D6E-A6CC-4440-9C08-C18C069E6E74}">
      <dgm:prSet/>
      <dgm:spPr/>
      <dgm:t>
        <a:bodyPr/>
        <a:lstStyle/>
        <a:p>
          <a:endParaRPr lang="en-US" dirty="0"/>
        </a:p>
      </dgm:t>
    </dgm:pt>
    <dgm:pt modelId="{62970153-F0E7-4325-861F-399D01CA576D}">
      <dgm:prSet phldrT="[Text]"/>
      <dgm:spPr>
        <a:solidFill>
          <a:srgbClr val="B2A1C7"/>
        </a:solidFill>
      </dgm:spPr>
      <dgm:t>
        <a:bodyPr/>
        <a:lstStyle/>
        <a:p>
          <a:r>
            <a:rPr lang="en-US" dirty="0" smtClean="0">
              <a:solidFill>
                <a:schemeClr val="bg1">
                  <a:lumMod val="50000"/>
                </a:schemeClr>
              </a:solidFill>
            </a:rPr>
            <a:t>Transfer data to PC</a:t>
          </a:r>
          <a:endParaRPr lang="en-US" dirty="0">
            <a:solidFill>
              <a:schemeClr val="bg1">
                <a:lumMod val="50000"/>
              </a:schemeClr>
            </a:solidFill>
          </a:endParaRPr>
        </a:p>
      </dgm:t>
    </dgm:pt>
    <dgm:pt modelId="{8FCA71EE-921B-4D1D-B030-AB42F44913DD}" type="parTrans" cxnId="{023DD42E-8E83-416D-88AD-F063975E4B5F}">
      <dgm:prSet/>
      <dgm:spPr/>
      <dgm:t>
        <a:bodyPr/>
        <a:lstStyle/>
        <a:p>
          <a:endParaRPr lang="en-US"/>
        </a:p>
      </dgm:t>
    </dgm:pt>
    <dgm:pt modelId="{0A414472-9A81-4E05-BE23-DA6861E14C2C}" type="sibTrans" cxnId="{023DD42E-8E83-416D-88AD-F063975E4B5F}">
      <dgm:prSet/>
      <dgm:spPr/>
      <dgm:t>
        <a:bodyPr/>
        <a:lstStyle/>
        <a:p>
          <a:endParaRPr lang="en-US" dirty="0"/>
        </a:p>
      </dgm:t>
    </dgm:pt>
    <dgm:pt modelId="{64D7923D-59B2-4EB4-9EC0-E941F0794DBC}">
      <dgm:prSet/>
      <dgm:spPr>
        <a:solidFill>
          <a:srgbClr val="B2A1C7"/>
        </a:solidFill>
      </dgm:spPr>
      <dgm:t>
        <a:bodyPr/>
        <a:lstStyle/>
        <a:p>
          <a:r>
            <a:rPr lang="en-US" dirty="0" smtClean="0">
              <a:solidFill>
                <a:schemeClr val="bg1">
                  <a:lumMod val="50000"/>
                </a:schemeClr>
              </a:solidFill>
            </a:rPr>
            <a:t>PostProcess</a:t>
          </a:r>
          <a:endParaRPr lang="en-US" dirty="0">
            <a:solidFill>
              <a:schemeClr val="bg1">
                <a:lumMod val="50000"/>
              </a:schemeClr>
            </a:solidFill>
          </a:endParaRPr>
        </a:p>
      </dgm:t>
    </dgm:pt>
    <dgm:pt modelId="{2082FAEC-B6A8-49EB-A9EF-BC5590A8E8BB}" type="parTrans" cxnId="{42F8CFAB-B404-493A-AB6D-4A6F43152EAC}">
      <dgm:prSet/>
      <dgm:spPr/>
      <dgm:t>
        <a:bodyPr/>
        <a:lstStyle/>
        <a:p>
          <a:endParaRPr lang="en-US"/>
        </a:p>
      </dgm:t>
    </dgm:pt>
    <dgm:pt modelId="{99E3FF50-6327-4D1C-870D-F79BCEBCA724}" type="sibTrans" cxnId="{42F8CFAB-B404-493A-AB6D-4A6F43152EAC}">
      <dgm:prSet/>
      <dgm:spPr/>
      <dgm:t>
        <a:bodyPr/>
        <a:lstStyle/>
        <a:p>
          <a:endParaRPr lang="en-US"/>
        </a:p>
      </dgm:t>
    </dgm:pt>
    <dgm:pt modelId="{80713E14-2444-4895-B77A-7C56C2B2A025}">
      <dgm:prSet phldrT="[Text]"/>
      <dgm:spPr>
        <a:solidFill>
          <a:srgbClr val="FABF8F"/>
        </a:solidFill>
      </dgm:spPr>
      <dgm:t>
        <a:bodyPr/>
        <a:lstStyle/>
        <a:p>
          <a:r>
            <a:rPr lang="en-US" dirty="0" smtClean="0">
              <a:solidFill>
                <a:schemeClr val="bg1">
                  <a:lumMod val="50000"/>
                </a:schemeClr>
              </a:solidFill>
            </a:rPr>
            <a:t>Transfer data to GPS </a:t>
          </a:r>
        </a:p>
      </dgm:t>
    </dgm:pt>
    <dgm:pt modelId="{09FA7612-EFE7-45D9-BDCA-3B2096F3D4DD}" type="parTrans" cxnId="{ECB66790-EBC3-450D-B97B-B3D7A12B00B7}">
      <dgm:prSet/>
      <dgm:spPr/>
      <dgm:t>
        <a:bodyPr/>
        <a:lstStyle/>
        <a:p>
          <a:endParaRPr lang="en-US"/>
        </a:p>
      </dgm:t>
    </dgm:pt>
    <dgm:pt modelId="{9FA7F82D-ED22-41FF-9F71-6BA5847D06BF}" type="sibTrans" cxnId="{ECB66790-EBC3-450D-B97B-B3D7A12B00B7}">
      <dgm:prSet/>
      <dgm:spPr/>
      <dgm:t>
        <a:bodyPr/>
        <a:lstStyle/>
        <a:p>
          <a:endParaRPr lang="en-US" dirty="0"/>
        </a:p>
      </dgm:t>
    </dgm:pt>
    <dgm:pt modelId="{9A4D96AD-1A13-44D0-83DB-52AB9DB83449}" type="pres">
      <dgm:prSet presAssocID="{BB6E0BA3-9CBB-4880-A9AC-FB45F5180D8A}" presName="diagram" presStyleCnt="0">
        <dgm:presLayoutVars>
          <dgm:dir/>
          <dgm:resizeHandles val="exact"/>
        </dgm:presLayoutVars>
      </dgm:prSet>
      <dgm:spPr/>
      <dgm:t>
        <a:bodyPr/>
        <a:lstStyle/>
        <a:p>
          <a:endParaRPr lang="en-US"/>
        </a:p>
      </dgm:t>
    </dgm:pt>
    <dgm:pt modelId="{A5944DD0-266A-4B30-9094-2D2A09B34BDB}" type="pres">
      <dgm:prSet presAssocID="{9E386740-6B04-4936-8D89-CD9F5B077C17}" presName="node" presStyleLbl="node1" presStyleIdx="0" presStyleCnt="6" custLinFactNeighborX="-335" custLinFactNeighborY="-39441">
        <dgm:presLayoutVars>
          <dgm:bulletEnabled val="1"/>
        </dgm:presLayoutVars>
      </dgm:prSet>
      <dgm:spPr/>
      <dgm:t>
        <a:bodyPr/>
        <a:lstStyle/>
        <a:p>
          <a:endParaRPr lang="en-US"/>
        </a:p>
      </dgm:t>
    </dgm:pt>
    <dgm:pt modelId="{8D152850-99E9-424A-8B5E-207CFC17C1A6}" type="pres">
      <dgm:prSet presAssocID="{C64321DB-B59D-4975-A9F2-54D73407DCFC}" presName="sibTrans" presStyleLbl="sibTrans2D1" presStyleIdx="0" presStyleCnt="5"/>
      <dgm:spPr/>
      <dgm:t>
        <a:bodyPr/>
        <a:lstStyle/>
        <a:p>
          <a:endParaRPr lang="en-US"/>
        </a:p>
      </dgm:t>
    </dgm:pt>
    <dgm:pt modelId="{4F86E25C-AF6B-49EC-91BF-853C2B8DFCA1}" type="pres">
      <dgm:prSet presAssocID="{C64321DB-B59D-4975-A9F2-54D73407DCFC}" presName="connectorText" presStyleLbl="sibTrans2D1" presStyleIdx="0" presStyleCnt="5"/>
      <dgm:spPr/>
      <dgm:t>
        <a:bodyPr/>
        <a:lstStyle/>
        <a:p>
          <a:endParaRPr lang="en-US"/>
        </a:p>
      </dgm:t>
    </dgm:pt>
    <dgm:pt modelId="{DFF2B245-BEE0-4434-81BB-0F20BB768501}" type="pres">
      <dgm:prSet presAssocID="{80713E14-2444-4895-B77A-7C56C2B2A025}" presName="node" presStyleLbl="node1" presStyleIdx="1" presStyleCnt="6" custLinFactNeighborX="-982" custLinFactNeighborY="-39441">
        <dgm:presLayoutVars>
          <dgm:bulletEnabled val="1"/>
        </dgm:presLayoutVars>
      </dgm:prSet>
      <dgm:spPr/>
      <dgm:t>
        <a:bodyPr/>
        <a:lstStyle/>
        <a:p>
          <a:endParaRPr lang="en-US"/>
        </a:p>
      </dgm:t>
    </dgm:pt>
    <dgm:pt modelId="{BF440785-587C-4565-AC0D-174DF20A5D67}" type="pres">
      <dgm:prSet presAssocID="{9FA7F82D-ED22-41FF-9F71-6BA5847D06BF}" presName="sibTrans" presStyleLbl="sibTrans2D1" presStyleIdx="1" presStyleCnt="5"/>
      <dgm:spPr/>
      <dgm:t>
        <a:bodyPr/>
        <a:lstStyle/>
        <a:p>
          <a:endParaRPr lang="en-US"/>
        </a:p>
      </dgm:t>
    </dgm:pt>
    <dgm:pt modelId="{8ED0A9FC-07E0-428B-ADAE-B5D58F2F9F90}" type="pres">
      <dgm:prSet presAssocID="{9FA7F82D-ED22-41FF-9F71-6BA5847D06BF}" presName="connectorText" presStyleLbl="sibTrans2D1" presStyleIdx="1" presStyleCnt="5"/>
      <dgm:spPr/>
      <dgm:t>
        <a:bodyPr/>
        <a:lstStyle/>
        <a:p>
          <a:endParaRPr lang="en-US"/>
        </a:p>
      </dgm:t>
    </dgm:pt>
    <dgm:pt modelId="{EF7DC8BF-B77C-4233-94AC-2E6DCB4ACFB8}" type="pres">
      <dgm:prSet presAssocID="{F7618130-9D6D-4F93-A3BF-0098E877749E}" presName="node" presStyleLbl="node1" presStyleIdx="2" presStyleCnt="6" custLinFactNeighborX="-8428" custLinFactNeighborY="-39441">
        <dgm:presLayoutVars>
          <dgm:bulletEnabled val="1"/>
        </dgm:presLayoutVars>
      </dgm:prSet>
      <dgm:spPr/>
      <dgm:t>
        <a:bodyPr/>
        <a:lstStyle/>
        <a:p>
          <a:endParaRPr lang="en-US"/>
        </a:p>
      </dgm:t>
    </dgm:pt>
    <dgm:pt modelId="{E8E28409-B102-4AB2-A02F-1AD75BBD81D4}" type="pres">
      <dgm:prSet presAssocID="{308C9752-A76B-40A0-8D0A-40704E649800}" presName="sibTrans" presStyleLbl="sibTrans2D1" presStyleIdx="2" presStyleCnt="5" custAng="233928" custScaleX="39702" custScaleY="54222" custLinFactX="35132" custLinFactNeighborX="100000" custLinFactNeighborY="92103"/>
      <dgm:spPr/>
      <dgm:t>
        <a:bodyPr/>
        <a:lstStyle/>
        <a:p>
          <a:endParaRPr lang="en-US"/>
        </a:p>
      </dgm:t>
    </dgm:pt>
    <dgm:pt modelId="{B82CD29C-6DAB-4D23-86D5-96869C4BE19B}" type="pres">
      <dgm:prSet presAssocID="{308C9752-A76B-40A0-8D0A-40704E649800}" presName="connectorText" presStyleLbl="sibTrans2D1" presStyleIdx="2" presStyleCnt="5"/>
      <dgm:spPr/>
      <dgm:t>
        <a:bodyPr/>
        <a:lstStyle/>
        <a:p>
          <a:endParaRPr lang="en-US"/>
        </a:p>
      </dgm:t>
    </dgm:pt>
    <dgm:pt modelId="{FA13972C-ECDE-474E-A716-92CC4BE12145}" type="pres">
      <dgm:prSet presAssocID="{8111EC59-01A3-42BC-BF74-19EB018BA7DD}" presName="node" presStyleLbl="node1" presStyleIdx="3" presStyleCnt="6" custLinFactNeighborY="356">
        <dgm:presLayoutVars>
          <dgm:bulletEnabled val="1"/>
        </dgm:presLayoutVars>
      </dgm:prSet>
      <dgm:spPr/>
      <dgm:t>
        <a:bodyPr/>
        <a:lstStyle/>
        <a:p>
          <a:endParaRPr lang="en-US"/>
        </a:p>
      </dgm:t>
    </dgm:pt>
    <dgm:pt modelId="{F7CF66F6-7FC4-42AA-9F4A-3A31377B2983}" type="pres">
      <dgm:prSet presAssocID="{584A2046-040C-4BCA-B5FC-CAA261A0061F}" presName="sibTrans" presStyleLbl="sibTrans2D1" presStyleIdx="3" presStyleCnt="5"/>
      <dgm:spPr/>
      <dgm:t>
        <a:bodyPr/>
        <a:lstStyle/>
        <a:p>
          <a:endParaRPr lang="en-US"/>
        </a:p>
      </dgm:t>
    </dgm:pt>
    <dgm:pt modelId="{8BAA15A6-B43E-4C3B-BE30-9F2197C71744}" type="pres">
      <dgm:prSet presAssocID="{584A2046-040C-4BCA-B5FC-CAA261A0061F}" presName="connectorText" presStyleLbl="sibTrans2D1" presStyleIdx="3" presStyleCnt="5"/>
      <dgm:spPr/>
      <dgm:t>
        <a:bodyPr/>
        <a:lstStyle/>
        <a:p>
          <a:endParaRPr lang="en-US"/>
        </a:p>
      </dgm:t>
    </dgm:pt>
    <dgm:pt modelId="{7E9CBFC5-3CE9-4860-955B-1B7B786F7931}" type="pres">
      <dgm:prSet presAssocID="{62970153-F0E7-4325-861F-399D01CA576D}" presName="node" presStyleLbl="node1" presStyleIdx="4" presStyleCnt="6">
        <dgm:presLayoutVars>
          <dgm:bulletEnabled val="1"/>
        </dgm:presLayoutVars>
      </dgm:prSet>
      <dgm:spPr/>
      <dgm:t>
        <a:bodyPr/>
        <a:lstStyle/>
        <a:p>
          <a:endParaRPr lang="en-US"/>
        </a:p>
      </dgm:t>
    </dgm:pt>
    <dgm:pt modelId="{98DE686E-B800-406F-80E3-06A061ABC493}" type="pres">
      <dgm:prSet presAssocID="{0A414472-9A81-4E05-BE23-DA6861E14C2C}" presName="sibTrans" presStyleLbl="sibTrans2D1" presStyleIdx="4" presStyleCnt="5"/>
      <dgm:spPr/>
      <dgm:t>
        <a:bodyPr/>
        <a:lstStyle/>
        <a:p>
          <a:endParaRPr lang="en-US"/>
        </a:p>
      </dgm:t>
    </dgm:pt>
    <dgm:pt modelId="{E1011F05-7A3E-4BDE-ABCE-B15CA2A445C8}" type="pres">
      <dgm:prSet presAssocID="{0A414472-9A81-4E05-BE23-DA6861E14C2C}" presName="connectorText" presStyleLbl="sibTrans2D1" presStyleIdx="4" presStyleCnt="5"/>
      <dgm:spPr/>
      <dgm:t>
        <a:bodyPr/>
        <a:lstStyle/>
        <a:p>
          <a:endParaRPr lang="en-US"/>
        </a:p>
      </dgm:t>
    </dgm:pt>
    <dgm:pt modelId="{E421B09D-9146-460E-A9CD-C5C5F07B1F29}" type="pres">
      <dgm:prSet presAssocID="{64D7923D-59B2-4EB4-9EC0-E941F0794DBC}" presName="node" presStyleLbl="node1" presStyleIdx="5" presStyleCnt="6">
        <dgm:presLayoutVars>
          <dgm:bulletEnabled val="1"/>
        </dgm:presLayoutVars>
      </dgm:prSet>
      <dgm:spPr/>
      <dgm:t>
        <a:bodyPr/>
        <a:lstStyle/>
        <a:p>
          <a:endParaRPr lang="en-US"/>
        </a:p>
      </dgm:t>
    </dgm:pt>
  </dgm:ptLst>
  <dgm:cxnLst>
    <dgm:cxn modelId="{EBE25318-40F7-4581-9F2D-1134DF761837}" type="presOf" srcId="{C64321DB-B59D-4975-A9F2-54D73407DCFC}" destId="{4F86E25C-AF6B-49EC-91BF-853C2B8DFCA1}" srcOrd="1" destOrd="0" presId="urn:microsoft.com/office/officeart/2005/8/layout/process5"/>
    <dgm:cxn modelId="{F8A9A735-6B3F-4814-9FA4-7EFE0385C4A8}" type="presOf" srcId="{64D7923D-59B2-4EB4-9EC0-E941F0794DBC}" destId="{E421B09D-9146-460E-A9CD-C5C5F07B1F29}" srcOrd="0" destOrd="0" presId="urn:microsoft.com/office/officeart/2005/8/layout/process5"/>
    <dgm:cxn modelId="{E6CBDD0B-C3EB-4849-A7DB-0635F1FA0EE3}" type="presOf" srcId="{80713E14-2444-4895-B77A-7C56C2B2A025}" destId="{DFF2B245-BEE0-4434-81BB-0F20BB768501}" srcOrd="0" destOrd="0" presId="urn:microsoft.com/office/officeart/2005/8/layout/process5"/>
    <dgm:cxn modelId="{18790C7B-1D7B-4F53-AB02-BA4893BBB6B9}" type="presOf" srcId="{584A2046-040C-4BCA-B5FC-CAA261A0061F}" destId="{F7CF66F6-7FC4-42AA-9F4A-3A31377B2983}" srcOrd="0" destOrd="0" presId="urn:microsoft.com/office/officeart/2005/8/layout/process5"/>
    <dgm:cxn modelId="{00744368-8A90-41E0-8016-ADA2BF6F8C8E}" type="presOf" srcId="{9FA7F82D-ED22-41FF-9F71-6BA5847D06BF}" destId="{8ED0A9FC-07E0-428B-ADAE-B5D58F2F9F90}" srcOrd="1" destOrd="0" presId="urn:microsoft.com/office/officeart/2005/8/layout/process5"/>
    <dgm:cxn modelId="{42F8CFAB-B404-493A-AB6D-4A6F43152EAC}" srcId="{BB6E0BA3-9CBB-4880-A9AC-FB45F5180D8A}" destId="{64D7923D-59B2-4EB4-9EC0-E941F0794DBC}" srcOrd="5" destOrd="0" parTransId="{2082FAEC-B6A8-49EB-A9EF-BC5590A8E8BB}" sibTransId="{99E3FF50-6327-4D1C-870D-F79BCEBCA724}"/>
    <dgm:cxn modelId="{5F254BFD-A6F0-4A24-9FA5-FEBEAAAF8AB9}" type="presOf" srcId="{0A414472-9A81-4E05-BE23-DA6861E14C2C}" destId="{E1011F05-7A3E-4BDE-ABCE-B15CA2A445C8}" srcOrd="1" destOrd="0" presId="urn:microsoft.com/office/officeart/2005/8/layout/process5"/>
    <dgm:cxn modelId="{01B96E40-3458-4D2D-A4CD-EE88748CF7DD}" type="presOf" srcId="{0A414472-9A81-4E05-BE23-DA6861E14C2C}" destId="{98DE686E-B800-406F-80E3-06A061ABC493}" srcOrd="0" destOrd="0" presId="urn:microsoft.com/office/officeart/2005/8/layout/process5"/>
    <dgm:cxn modelId="{E8D27DA7-A367-494A-8940-73F532E34F6E}" type="presOf" srcId="{9FA7F82D-ED22-41FF-9F71-6BA5847D06BF}" destId="{BF440785-587C-4565-AC0D-174DF20A5D67}" srcOrd="0" destOrd="0" presId="urn:microsoft.com/office/officeart/2005/8/layout/process5"/>
    <dgm:cxn modelId="{B00599D1-2D02-410F-A56A-A11C82B200DC}" type="presOf" srcId="{584A2046-040C-4BCA-B5FC-CAA261A0061F}" destId="{8BAA15A6-B43E-4C3B-BE30-9F2197C71744}" srcOrd="1" destOrd="0" presId="urn:microsoft.com/office/officeart/2005/8/layout/process5"/>
    <dgm:cxn modelId="{8F7C0170-F9BA-44B4-8555-6B30200B213A}" type="presOf" srcId="{62970153-F0E7-4325-861F-399D01CA576D}" destId="{7E9CBFC5-3CE9-4860-955B-1B7B786F7931}" srcOrd="0" destOrd="0" presId="urn:microsoft.com/office/officeart/2005/8/layout/process5"/>
    <dgm:cxn modelId="{53FA77E1-F7E6-4D5C-AD68-5658CE18764D}" srcId="{BB6E0BA3-9CBB-4880-A9AC-FB45F5180D8A}" destId="{F7618130-9D6D-4F93-A3BF-0098E877749E}" srcOrd="2" destOrd="0" parTransId="{18A64FD5-6C72-45AB-84E2-80A4BAFA1387}" sibTransId="{308C9752-A76B-40A0-8D0A-40704E649800}"/>
    <dgm:cxn modelId="{023DD42E-8E83-416D-88AD-F063975E4B5F}" srcId="{BB6E0BA3-9CBB-4880-A9AC-FB45F5180D8A}" destId="{62970153-F0E7-4325-861F-399D01CA576D}" srcOrd="4" destOrd="0" parTransId="{8FCA71EE-921B-4D1D-B030-AB42F44913DD}" sibTransId="{0A414472-9A81-4E05-BE23-DA6861E14C2C}"/>
    <dgm:cxn modelId="{4EEF5246-A50D-4CC4-A705-6CF04CA798EE}" type="presOf" srcId="{9E386740-6B04-4936-8D89-CD9F5B077C17}" destId="{A5944DD0-266A-4B30-9094-2D2A09B34BDB}" srcOrd="0" destOrd="0" presId="urn:microsoft.com/office/officeart/2005/8/layout/process5"/>
    <dgm:cxn modelId="{60E145CA-29B3-41F0-8509-99F634C62778}" type="presOf" srcId="{F7618130-9D6D-4F93-A3BF-0098E877749E}" destId="{EF7DC8BF-B77C-4233-94AC-2E6DCB4ACFB8}" srcOrd="0" destOrd="0" presId="urn:microsoft.com/office/officeart/2005/8/layout/process5"/>
    <dgm:cxn modelId="{ECB66790-EBC3-450D-B97B-B3D7A12B00B7}" srcId="{BB6E0BA3-9CBB-4880-A9AC-FB45F5180D8A}" destId="{80713E14-2444-4895-B77A-7C56C2B2A025}" srcOrd="1" destOrd="0" parTransId="{09FA7612-EFE7-45D9-BDCA-3B2096F3D4DD}" sibTransId="{9FA7F82D-ED22-41FF-9F71-6BA5847D06BF}"/>
    <dgm:cxn modelId="{0A5A6A2D-0707-48F7-B5DA-151DE030267C}" type="presOf" srcId="{8111EC59-01A3-42BC-BF74-19EB018BA7DD}" destId="{FA13972C-ECDE-474E-A716-92CC4BE12145}" srcOrd="0" destOrd="0" presId="urn:microsoft.com/office/officeart/2005/8/layout/process5"/>
    <dgm:cxn modelId="{367C61CB-6A04-4554-BF21-DFAE09C8D6F3}" type="presOf" srcId="{C64321DB-B59D-4975-A9F2-54D73407DCFC}" destId="{8D152850-99E9-424A-8B5E-207CFC17C1A6}" srcOrd="0" destOrd="0" presId="urn:microsoft.com/office/officeart/2005/8/layout/process5"/>
    <dgm:cxn modelId="{ADF47B55-737D-42BB-86BC-31EA18396195}" srcId="{BB6E0BA3-9CBB-4880-A9AC-FB45F5180D8A}" destId="{9E386740-6B04-4936-8D89-CD9F5B077C17}" srcOrd="0" destOrd="0" parTransId="{702AD4AF-8E45-4BAA-B0A1-C87B986F7950}" sibTransId="{C64321DB-B59D-4975-A9F2-54D73407DCFC}"/>
    <dgm:cxn modelId="{6EFB7694-9C2A-4A1F-8302-7685C3044530}" type="presOf" srcId="{308C9752-A76B-40A0-8D0A-40704E649800}" destId="{B82CD29C-6DAB-4D23-86D5-96869C4BE19B}" srcOrd="1" destOrd="0" presId="urn:microsoft.com/office/officeart/2005/8/layout/process5"/>
    <dgm:cxn modelId="{548C6D6E-A6CC-4440-9C08-C18C069E6E74}" srcId="{BB6E0BA3-9CBB-4880-A9AC-FB45F5180D8A}" destId="{8111EC59-01A3-42BC-BF74-19EB018BA7DD}" srcOrd="3" destOrd="0" parTransId="{4ABD5EE0-FE11-4200-BFDB-3A86CC1E633C}" sibTransId="{584A2046-040C-4BCA-B5FC-CAA261A0061F}"/>
    <dgm:cxn modelId="{78DCF3DB-B017-477D-B941-D2D11F9BE32F}" type="presOf" srcId="{308C9752-A76B-40A0-8D0A-40704E649800}" destId="{E8E28409-B102-4AB2-A02F-1AD75BBD81D4}" srcOrd="0" destOrd="0" presId="urn:microsoft.com/office/officeart/2005/8/layout/process5"/>
    <dgm:cxn modelId="{BB479962-704E-425E-9A39-FE84DB192AF6}" type="presOf" srcId="{BB6E0BA3-9CBB-4880-A9AC-FB45F5180D8A}" destId="{9A4D96AD-1A13-44D0-83DB-52AB9DB83449}" srcOrd="0" destOrd="0" presId="urn:microsoft.com/office/officeart/2005/8/layout/process5"/>
    <dgm:cxn modelId="{F5EF2035-13CF-4053-97E6-A7AB0B53BB61}" type="presParOf" srcId="{9A4D96AD-1A13-44D0-83DB-52AB9DB83449}" destId="{A5944DD0-266A-4B30-9094-2D2A09B34BDB}" srcOrd="0" destOrd="0" presId="urn:microsoft.com/office/officeart/2005/8/layout/process5"/>
    <dgm:cxn modelId="{A9F50196-B970-46A9-8C09-C40C3443A092}" type="presParOf" srcId="{9A4D96AD-1A13-44D0-83DB-52AB9DB83449}" destId="{8D152850-99E9-424A-8B5E-207CFC17C1A6}" srcOrd="1" destOrd="0" presId="urn:microsoft.com/office/officeart/2005/8/layout/process5"/>
    <dgm:cxn modelId="{70C83CF2-B42B-4755-B5D5-7E65AB1A8C6C}" type="presParOf" srcId="{8D152850-99E9-424A-8B5E-207CFC17C1A6}" destId="{4F86E25C-AF6B-49EC-91BF-853C2B8DFCA1}" srcOrd="0" destOrd="0" presId="urn:microsoft.com/office/officeart/2005/8/layout/process5"/>
    <dgm:cxn modelId="{DA089114-63B4-4568-A4CC-BBB6080DC037}" type="presParOf" srcId="{9A4D96AD-1A13-44D0-83DB-52AB9DB83449}" destId="{DFF2B245-BEE0-4434-81BB-0F20BB768501}" srcOrd="2" destOrd="0" presId="urn:microsoft.com/office/officeart/2005/8/layout/process5"/>
    <dgm:cxn modelId="{F62EEEAF-C779-40B4-9406-048A2099FE8D}" type="presParOf" srcId="{9A4D96AD-1A13-44D0-83DB-52AB9DB83449}" destId="{BF440785-587C-4565-AC0D-174DF20A5D67}" srcOrd="3" destOrd="0" presId="urn:microsoft.com/office/officeart/2005/8/layout/process5"/>
    <dgm:cxn modelId="{B99ABBFE-14D9-422D-870A-F90368D1B7D6}" type="presParOf" srcId="{BF440785-587C-4565-AC0D-174DF20A5D67}" destId="{8ED0A9FC-07E0-428B-ADAE-B5D58F2F9F90}" srcOrd="0" destOrd="0" presId="urn:microsoft.com/office/officeart/2005/8/layout/process5"/>
    <dgm:cxn modelId="{814CFB8D-5CCC-45E3-9538-82E5122D819B}" type="presParOf" srcId="{9A4D96AD-1A13-44D0-83DB-52AB9DB83449}" destId="{EF7DC8BF-B77C-4233-94AC-2E6DCB4ACFB8}" srcOrd="4" destOrd="0" presId="urn:microsoft.com/office/officeart/2005/8/layout/process5"/>
    <dgm:cxn modelId="{C4E850A6-7042-4E33-8DD5-60260C78E7A3}" type="presParOf" srcId="{9A4D96AD-1A13-44D0-83DB-52AB9DB83449}" destId="{E8E28409-B102-4AB2-A02F-1AD75BBD81D4}" srcOrd="5" destOrd="0" presId="urn:microsoft.com/office/officeart/2005/8/layout/process5"/>
    <dgm:cxn modelId="{BE1BE38A-5A20-41D6-B1B3-01E3FBA5CB8A}" type="presParOf" srcId="{E8E28409-B102-4AB2-A02F-1AD75BBD81D4}" destId="{B82CD29C-6DAB-4D23-86D5-96869C4BE19B}" srcOrd="0" destOrd="0" presId="urn:microsoft.com/office/officeart/2005/8/layout/process5"/>
    <dgm:cxn modelId="{CABAC052-E287-4CAC-8098-D886438A117D}" type="presParOf" srcId="{9A4D96AD-1A13-44D0-83DB-52AB9DB83449}" destId="{FA13972C-ECDE-474E-A716-92CC4BE12145}" srcOrd="6" destOrd="0" presId="urn:microsoft.com/office/officeart/2005/8/layout/process5"/>
    <dgm:cxn modelId="{BBE9DF2E-E91C-4BE6-B9C7-F04BA44EA04B}" type="presParOf" srcId="{9A4D96AD-1A13-44D0-83DB-52AB9DB83449}" destId="{F7CF66F6-7FC4-42AA-9F4A-3A31377B2983}" srcOrd="7" destOrd="0" presId="urn:microsoft.com/office/officeart/2005/8/layout/process5"/>
    <dgm:cxn modelId="{F1A2D2C6-83D9-46FB-A7BF-509F066BEA04}" type="presParOf" srcId="{F7CF66F6-7FC4-42AA-9F4A-3A31377B2983}" destId="{8BAA15A6-B43E-4C3B-BE30-9F2197C71744}" srcOrd="0" destOrd="0" presId="urn:microsoft.com/office/officeart/2005/8/layout/process5"/>
    <dgm:cxn modelId="{507D4262-11EE-448A-9EF7-E28EB382067D}" type="presParOf" srcId="{9A4D96AD-1A13-44D0-83DB-52AB9DB83449}" destId="{7E9CBFC5-3CE9-4860-955B-1B7B786F7931}" srcOrd="8" destOrd="0" presId="urn:microsoft.com/office/officeart/2005/8/layout/process5"/>
    <dgm:cxn modelId="{035344C8-EF31-4B9D-BF79-7D0DE7978B82}" type="presParOf" srcId="{9A4D96AD-1A13-44D0-83DB-52AB9DB83449}" destId="{98DE686E-B800-406F-80E3-06A061ABC493}" srcOrd="9" destOrd="0" presId="urn:microsoft.com/office/officeart/2005/8/layout/process5"/>
    <dgm:cxn modelId="{80A6D043-2932-4B10-B82F-ABB33BC8893A}" type="presParOf" srcId="{98DE686E-B800-406F-80E3-06A061ABC493}" destId="{E1011F05-7A3E-4BDE-ABCE-B15CA2A445C8}" srcOrd="0" destOrd="0" presId="urn:microsoft.com/office/officeart/2005/8/layout/process5"/>
    <dgm:cxn modelId="{459D2A19-7B3D-4126-8300-4B59CEFBEFED}" type="presParOf" srcId="{9A4D96AD-1A13-44D0-83DB-52AB9DB83449}" destId="{E421B09D-9146-460E-A9CD-C5C5F07B1F29}"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44DD0-266A-4B30-9094-2D2A09B34BDB}">
      <dsp:nvSpPr>
        <dsp:cNvPr id="0" name=""/>
        <dsp:cNvSpPr/>
      </dsp:nvSpPr>
      <dsp:spPr>
        <a:xfrm>
          <a:off x="0" y="304794"/>
          <a:ext cx="2241946" cy="1345168"/>
        </a:xfrm>
        <a:prstGeom prst="roundRect">
          <a:avLst>
            <a:gd name="adj" fmla="val 10000"/>
          </a:avLst>
        </a:prstGeom>
        <a:solidFill>
          <a:srgbClr val="FABF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Prepare GPS project in PFO</a:t>
          </a:r>
        </a:p>
      </dsp:txBody>
      <dsp:txXfrm>
        <a:off x="39399" y="344193"/>
        <a:ext cx="2163148" cy="1266370"/>
      </dsp:txXfrm>
    </dsp:sp>
    <dsp:sp modelId="{8D152850-99E9-424A-8B5E-207CFC17C1A6}">
      <dsp:nvSpPr>
        <dsp:cNvPr id="0" name=""/>
        <dsp:cNvSpPr/>
      </dsp:nvSpPr>
      <dsp:spPr>
        <a:xfrm>
          <a:off x="2436044" y="699377"/>
          <a:ext cx="467599"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2436044" y="810577"/>
        <a:ext cx="327319" cy="333602"/>
      </dsp:txXfrm>
    </dsp:sp>
    <dsp:sp modelId="{DFF2B245-BEE0-4434-81BB-0F20BB768501}">
      <dsp:nvSpPr>
        <dsp:cNvPr id="0" name=""/>
        <dsp:cNvSpPr/>
      </dsp:nvSpPr>
      <dsp:spPr>
        <a:xfrm>
          <a:off x="3124210" y="304794"/>
          <a:ext cx="2241946" cy="1345168"/>
        </a:xfrm>
        <a:prstGeom prst="roundRect">
          <a:avLst>
            <a:gd name="adj" fmla="val 10000"/>
          </a:avLst>
        </a:prstGeom>
        <a:solidFill>
          <a:srgbClr val="FABF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Transfer data to GPS </a:t>
          </a:r>
        </a:p>
      </dsp:txBody>
      <dsp:txXfrm>
        <a:off x="3163609" y="344193"/>
        <a:ext cx="2163148" cy="1266370"/>
      </dsp:txXfrm>
    </dsp:sp>
    <dsp:sp modelId="{BF440785-587C-4565-AC0D-174DF20A5D67}">
      <dsp:nvSpPr>
        <dsp:cNvPr id="0" name=""/>
        <dsp:cNvSpPr/>
      </dsp:nvSpPr>
      <dsp:spPr>
        <a:xfrm>
          <a:off x="5526723" y="699377"/>
          <a:ext cx="386816"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5526723" y="810577"/>
        <a:ext cx="270771" cy="333602"/>
      </dsp:txXfrm>
    </dsp:sp>
    <dsp:sp modelId="{EF7DC8BF-B77C-4233-94AC-2E6DCB4ACFB8}">
      <dsp:nvSpPr>
        <dsp:cNvPr id="0" name=""/>
        <dsp:cNvSpPr/>
      </dsp:nvSpPr>
      <dsp:spPr>
        <a:xfrm>
          <a:off x="6096000" y="304794"/>
          <a:ext cx="2241946" cy="1345168"/>
        </a:xfrm>
        <a:prstGeom prst="roundRect">
          <a:avLst>
            <a:gd name="adj" fmla="val 10000"/>
          </a:avLst>
        </a:prstGeom>
        <a:solidFill>
          <a:srgbClr val="FABF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GPS Receiver Camera Configuration</a:t>
          </a:r>
          <a:endParaRPr lang="en-US" sz="2400" kern="1200" dirty="0">
            <a:solidFill>
              <a:schemeClr val="bg1">
                <a:lumMod val="50000"/>
              </a:schemeClr>
            </a:solidFill>
          </a:endParaRPr>
        </a:p>
      </dsp:txBody>
      <dsp:txXfrm>
        <a:off x="6135399" y="344193"/>
        <a:ext cx="2163148" cy="1266370"/>
      </dsp:txXfrm>
    </dsp:sp>
    <dsp:sp modelId="{E8E28409-B102-4AB2-A02F-1AD75BBD81D4}">
      <dsp:nvSpPr>
        <dsp:cNvPr id="0" name=""/>
        <dsp:cNvSpPr/>
      </dsp:nvSpPr>
      <dsp:spPr>
        <a:xfrm rot="5400402">
          <a:off x="8187018" y="2705896"/>
          <a:ext cx="302043" cy="3014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8247602" y="2705612"/>
        <a:ext cx="180885" cy="211601"/>
      </dsp:txXfrm>
    </dsp:sp>
    <dsp:sp modelId="{FA13972C-ECDE-474E-A716-92CC4BE12145}">
      <dsp:nvSpPr>
        <dsp:cNvPr id="0" name=""/>
        <dsp:cNvSpPr/>
      </dsp:nvSpPr>
      <dsp:spPr>
        <a:xfrm>
          <a:off x="6284952" y="3082078"/>
          <a:ext cx="2241946" cy="134516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Collect GPS field data</a:t>
          </a:r>
          <a:endParaRPr lang="en-US" sz="2400" kern="1200" dirty="0">
            <a:solidFill>
              <a:schemeClr val="bg1">
                <a:lumMod val="50000"/>
              </a:schemeClr>
            </a:solidFill>
          </a:endParaRPr>
        </a:p>
      </dsp:txBody>
      <dsp:txXfrm>
        <a:off x="6324351" y="3121477"/>
        <a:ext cx="2163148" cy="1266370"/>
      </dsp:txXfrm>
    </dsp:sp>
    <dsp:sp modelId="{F7CF66F6-7FC4-42AA-9F4A-3A31377B2983}">
      <dsp:nvSpPr>
        <dsp:cNvPr id="0" name=""/>
        <dsp:cNvSpPr/>
      </dsp:nvSpPr>
      <dsp:spPr>
        <a:xfrm rot="10805245">
          <a:off x="5612367" y="3474286"/>
          <a:ext cx="475293"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5754955" y="3585595"/>
        <a:ext cx="332705" cy="333602"/>
      </dsp:txXfrm>
    </dsp:sp>
    <dsp:sp modelId="{7E9CBFC5-3CE9-4860-955B-1B7B786F7931}">
      <dsp:nvSpPr>
        <dsp:cNvPr id="0" name=""/>
        <dsp:cNvSpPr/>
      </dsp:nvSpPr>
      <dsp:spPr>
        <a:xfrm>
          <a:off x="3146226" y="3077289"/>
          <a:ext cx="2241946" cy="1345168"/>
        </a:xfrm>
        <a:prstGeom prst="roundRect">
          <a:avLst>
            <a:gd name="adj" fmla="val 10000"/>
          </a:avLst>
        </a:prstGeom>
        <a:solidFill>
          <a:srgbClr val="B2A1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Transfer data to PC</a:t>
          </a:r>
          <a:endParaRPr lang="en-US" sz="2400" kern="1200" dirty="0">
            <a:solidFill>
              <a:schemeClr val="bg1">
                <a:lumMod val="50000"/>
              </a:schemeClr>
            </a:solidFill>
          </a:endParaRPr>
        </a:p>
      </dsp:txBody>
      <dsp:txXfrm>
        <a:off x="3185625" y="3116688"/>
        <a:ext cx="2163148" cy="1266370"/>
      </dsp:txXfrm>
    </dsp:sp>
    <dsp:sp modelId="{98DE686E-B800-406F-80E3-06A061ABC493}">
      <dsp:nvSpPr>
        <dsp:cNvPr id="0" name=""/>
        <dsp:cNvSpPr/>
      </dsp:nvSpPr>
      <dsp:spPr>
        <a:xfrm rot="10800000">
          <a:off x="2473642" y="3471872"/>
          <a:ext cx="475292"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2616230" y="3583072"/>
        <a:ext cx="332704" cy="333602"/>
      </dsp:txXfrm>
    </dsp:sp>
    <dsp:sp modelId="{E421B09D-9146-460E-A9CD-C5C5F07B1F29}">
      <dsp:nvSpPr>
        <dsp:cNvPr id="0" name=""/>
        <dsp:cNvSpPr/>
      </dsp:nvSpPr>
      <dsp:spPr>
        <a:xfrm>
          <a:off x="7500" y="3077289"/>
          <a:ext cx="2241946" cy="1345168"/>
        </a:xfrm>
        <a:prstGeom prst="roundRect">
          <a:avLst>
            <a:gd name="adj" fmla="val 10000"/>
          </a:avLst>
        </a:prstGeom>
        <a:solidFill>
          <a:srgbClr val="B2A1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PostProcess</a:t>
          </a:r>
          <a:endParaRPr lang="en-US" sz="2400" kern="1200" dirty="0">
            <a:solidFill>
              <a:schemeClr val="bg1">
                <a:lumMod val="50000"/>
              </a:schemeClr>
            </a:solidFill>
          </a:endParaRPr>
        </a:p>
      </dsp:txBody>
      <dsp:txXfrm>
        <a:off x="46899" y="3116688"/>
        <a:ext cx="2163148" cy="1266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44DD0-266A-4B30-9094-2D2A09B34BDB}">
      <dsp:nvSpPr>
        <dsp:cNvPr id="0" name=""/>
        <dsp:cNvSpPr/>
      </dsp:nvSpPr>
      <dsp:spPr>
        <a:xfrm>
          <a:off x="0" y="304794"/>
          <a:ext cx="2241946" cy="1345168"/>
        </a:xfrm>
        <a:prstGeom prst="roundRect">
          <a:avLst>
            <a:gd name="adj" fmla="val 10000"/>
          </a:avLst>
        </a:prstGeom>
        <a:solidFill>
          <a:srgbClr val="FABF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Prepare GPS project in PFO</a:t>
          </a:r>
        </a:p>
      </dsp:txBody>
      <dsp:txXfrm>
        <a:off x="39399" y="344193"/>
        <a:ext cx="2163148" cy="1266370"/>
      </dsp:txXfrm>
    </dsp:sp>
    <dsp:sp modelId="{8D152850-99E9-424A-8B5E-207CFC17C1A6}">
      <dsp:nvSpPr>
        <dsp:cNvPr id="0" name=""/>
        <dsp:cNvSpPr/>
      </dsp:nvSpPr>
      <dsp:spPr>
        <a:xfrm>
          <a:off x="2436044" y="699377"/>
          <a:ext cx="467599"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2436044" y="810577"/>
        <a:ext cx="327319" cy="333602"/>
      </dsp:txXfrm>
    </dsp:sp>
    <dsp:sp modelId="{DFF2B245-BEE0-4434-81BB-0F20BB768501}">
      <dsp:nvSpPr>
        <dsp:cNvPr id="0" name=""/>
        <dsp:cNvSpPr/>
      </dsp:nvSpPr>
      <dsp:spPr>
        <a:xfrm>
          <a:off x="3124210" y="304794"/>
          <a:ext cx="2241946" cy="1345168"/>
        </a:xfrm>
        <a:prstGeom prst="roundRect">
          <a:avLst>
            <a:gd name="adj" fmla="val 10000"/>
          </a:avLst>
        </a:prstGeom>
        <a:solidFill>
          <a:srgbClr val="FABF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Transfer data to GPS </a:t>
          </a:r>
        </a:p>
      </dsp:txBody>
      <dsp:txXfrm>
        <a:off x="3163609" y="344193"/>
        <a:ext cx="2163148" cy="1266370"/>
      </dsp:txXfrm>
    </dsp:sp>
    <dsp:sp modelId="{BF440785-587C-4565-AC0D-174DF20A5D67}">
      <dsp:nvSpPr>
        <dsp:cNvPr id="0" name=""/>
        <dsp:cNvSpPr/>
      </dsp:nvSpPr>
      <dsp:spPr>
        <a:xfrm>
          <a:off x="5526723" y="699377"/>
          <a:ext cx="386816"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5526723" y="810577"/>
        <a:ext cx="270771" cy="333602"/>
      </dsp:txXfrm>
    </dsp:sp>
    <dsp:sp modelId="{EF7DC8BF-B77C-4233-94AC-2E6DCB4ACFB8}">
      <dsp:nvSpPr>
        <dsp:cNvPr id="0" name=""/>
        <dsp:cNvSpPr/>
      </dsp:nvSpPr>
      <dsp:spPr>
        <a:xfrm>
          <a:off x="6096000" y="304794"/>
          <a:ext cx="2241946" cy="1345168"/>
        </a:xfrm>
        <a:prstGeom prst="roundRect">
          <a:avLst>
            <a:gd name="adj" fmla="val 10000"/>
          </a:avLst>
        </a:prstGeom>
        <a:solidFill>
          <a:srgbClr val="FABF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GPS Receiver Camera Configuration</a:t>
          </a:r>
          <a:endParaRPr lang="en-US" sz="2400" kern="1200" dirty="0">
            <a:solidFill>
              <a:schemeClr val="bg1">
                <a:lumMod val="50000"/>
              </a:schemeClr>
            </a:solidFill>
          </a:endParaRPr>
        </a:p>
      </dsp:txBody>
      <dsp:txXfrm>
        <a:off x="6135399" y="344193"/>
        <a:ext cx="2163148" cy="1266370"/>
      </dsp:txXfrm>
    </dsp:sp>
    <dsp:sp modelId="{E8E28409-B102-4AB2-A02F-1AD75BBD81D4}">
      <dsp:nvSpPr>
        <dsp:cNvPr id="0" name=""/>
        <dsp:cNvSpPr/>
      </dsp:nvSpPr>
      <dsp:spPr>
        <a:xfrm rot="5400402">
          <a:off x="8187018" y="2705896"/>
          <a:ext cx="302043" cy="3014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8247602" y="2705612"/>
        <a:ext cx="180885" cy="211601"/>
      </dsp:txXfrm>
    </dsp:sp>
    <dsp:sp modelId="{FA13972C-ECDE-474E-A716-92CC4BE12145}">
      <dsp:nvSpPr>
        <dsp:cNvPr id="0" name=""/>
        <dsp:cNvSpPr/>
      </dsp:nvSpPr>
      <dsp:spPr>
        <a:xfrm>
          <a:off x="6284952" y="3082078"/>
          <a:ext cx="2241946" cy="134516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Collect GPS field data</a:t>
          </a:r>
          <a:endParaRPr lang="en-US" sz="2400" kern="1200" dirty="0">
            <a:solidFill>
              <a:schemeClr val="bg1">
                <a:lumMod val="50000"/>
              </a:schemeClr>
            </a:solidFill>
          </a:endParaRPr>
        </a:p>
      </dsp:txBody>
      <dsp:txXfrm>
        <a:off x="6324351" y="3121477"/>
        <a:ext cx="2163148" cy="1266370"/>
      </dsp:txXfrm>
    </dsp:sp>
    <dsp:sp modelId="{F7CF66F6-7FC4-42AA-9F4A-3A31377B2983}">
      <dsp:nvSpPr>
        <dsp:cNvPr id="0" name=""/>
        <dsp:cNvSpPr/>
      </dsp:nvSpPr>
      <dsp:spPr>
        <a:xfrm rot="10805245">
          <a:off x="5612367" y="3474286"/>
          <a:ext cx="475293"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5754955" y="3585595"/>
        <a:ext cx="332705" cy="333602"/>
      </dsp:txXfrm>
    </dsp:sp>
    <dsp:sp modelId="{7E9CBFC5-3CE9-4860-955B-1B7B786F7931}">
      <dsp:nvSpPr>
        <dsp:cNvPr id="0" name=""/>
        <dsp:cNvSpPr/>
      </dsp:nvSpPr>
      <dsp:spPr>
        <a:xfrm>
          <a:off x="3146226" y="3077289"/>
          <a:ext cx="2241946" cy="1345168"/>
        </a:xfrm>
        <a:prstGeom prst="roundRect">
          <a:avLst>
            <a:gd name="adj" fmla="val 10000"/>
          </a:avLst>
        </a:prstGeom>
        <a:solidFill>
          <a:srgbClr val="B2A1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Transfer data to PC</a:t>
          </a:r>
          <a:endParaRPr lang="en-US" sz="2400" kern="1200" dirty="0">
            <a:solidFill>
              <a:schemeClr val="bg1">
                <a:lumMod val="50000"/>
              </a:schemeClr>
            </a:solidFill>
          </a:endParaRPr>
        </a:p>
      </dsp:txBody>
      <dsp:txXfrm>
        <a:off x="3185625" y="3116688"/>
        <a:ext cx="2163148" cy="1266370"/>
      </dsp:txXfrm>
    </dsp:sp>
    <dsp:sp modelId="{98DE686E-B800-406F-80E3-06A061ABC493}">
      <dsp:nvSpPr>
        <dsp:cNvPr id="0" name=""/>
        <dsp:cNvSpPr/>
      </dsp:nvSpPr>
      <dsp:spPr>
        <a:xfrm rot="10800000">
          <a:off x="2473642" y="3471872"/>
          <a:ext cx="475292"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rot="10800000">
        <a:off x="2616230" y="3583072"/>
        <a:ext cx="332704" cy="333602"/>
      </dsp:txXfrm>
    </dsp:sp>
    <dsp:sp modelId="{E421B09D-9146-460E-A9CD-C5C5F07B1F29}">
      <dsp:nvSpPr>
        <dsp:cNvPr id="0" name=""/>
        <dsp:cNvSpPr/>
      </dsp:nvSpPr>
      <dsp:spPr>
        <a:xfrm>
          <a:off x="7500" y="3077289"/>
          <a:ext cx="2241946" cy="1345168"/>
        </a:xfrm>
        <a:prstGeom prst="roundRect">
          <a:avLst>
            <a:gd name="adj" fmla="val 10000"/>
          </a:avLst>
        </a:prstGeom>
        <a:solidFill>
          <a:srgbClr val="B2A1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lumMod val="50000"/>
                </a:schemeClr>
              </a:solidFill>
            </a:rPr>
            <a:t>PostProcess</a:t>
          </a:r>
          <a:endParaRPr lang="en-US" sz="2400" kern="1200" dirty="0">
            <a:solidFill>
              <a:schemeClr val="bg1">
                <a:lumMod val="50000"/>
              </a:schemeClr>
            </a:solidFill>
          </a:endParaRPr>
        </a:p>
      </dsp:txBody>
      <dsp:txXfrm>
        <a:off x="46899" y="3116688"/>
        <a:ext cx="2163148" cy="12663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hdr" sz="quarter"/>
          </p:nvPr>
        </p:nvSpPr>
        <p:spPr bwMode="auto">
          <a:xfrm>
            <a:off x="2" y="0"/>
            <a:ext cx="3043343" cy="453056"/>
          </a:xfrm>
          <a:prstGeom prst="rect">
            <a:avLst/>
          </a:prstGeom>
          <a:noFill/>
          <a:ln w="12700" cap="sq">
            <a:noFill/>
            <a:miter lim="800000"/>
            <a:headEnd type="none" w="sm" len="sm"/>
            <a:tailEnd type="none" w="sm" len="sm"/>
          </a:ln>
          <a:effectLst/>
        </p:spPr>
        <p:txBody>
          <a:bodyPr vert="horz" wrap="square" lIns="94609" tIns="47306" rIns="94609" bIns="47306" numCol="1" anchor="t" anchorCtr="0" compatLnSpc="1">
            <a:prstTxWarp prst="textNoShape">
              <a:avLst/>
            </a:prstTxWarp>
          </a:bodyPr>
          <a:lstStyle>
            <a:lvl1pPr algn="l" defTabSz="946713" eaLnBrk="0" hangingPunct="0">
              <a:defRPr kumimoji="0" sz="1300"/>
            </a:lvl1pPr>
          </a:lstStyle>
          <a:p>
            <a:pPr>
              <a:defRPr/>
            </a:pPr>
            <a:endParaRPr lang="en-US"/>
          </a:p>
        </p:txBody>
      </p:sp>
      <p:sp>
        <p:nvSpPr>
          <p:cNvPr id="15367" name="Rectangle 7"/>
          <p:cNvSpPr>
            <a:spLocks noGrp="1" noChangeArrowheads="1"/>
          </p:cNvSpPr>
          <p:nvPr>
            <p:ph type="dt" sz="quarter" idx="1"/>
          </p:nvPr>
        </p:nvSpPr>
        <p:spPr bwMode="auto">
          <a:xfrm>
            <a:off x="3981384" y="0"/>
            <a:ext cx="3043343" cy="453056"/>
          </a:xfrm>
          <a:prstGeom prst="rect">
            <a:avLst/>
          </a:prstGeom>
          <a:noFill/>
          <a:ln w="12700" cap="sq">
            <a:noFill/>
            <a:miter lim="800000"/>
            <a:headEnd type="none" w="sm" len="sm"/>
            <a:tailEnd type="none" w="sm" len="sm"/>
          </a:ln>
          <a:effectLst/>
        </p:spPr>
        <p:txBody>
          <a:bodyPr vert="horz" wrap="square" lIns="94609" tIns="47306" rIns="94609" bIns="47306" numCol="1" anchor="t" anchorCtr="0" compatLnSpc="1">
            <a:prstTxWarp prst="textNoShape">
              <a:avLst/>
            </a:prstTxWarp>
          </a:bodyPr>
          <a:lstStyle>
            <a:lvl1pPr algn="r" defTabSz="946141" eaLnBrk="0" hangingPunct="0">
              <a:defRPr kumimoji="0" sz="1300"/>
            </a:lvl1pPr>
          </a:lstStyle>
          <a:p>
            <a:pPr>
              <a:defRPr/>
            </a:pPr>
            <a:endParaRPr lang="en-US"/>
          </a:p>
        </p:txBody>
      </p:sp>
      <p:sp>
        <p:nvSpPr>
          <p:cNvPr id="15371" name="Rectangle 11"/>
          <p:cNvSpPr>
            <a:spLocks noGrp="1" noChangeArrowheads="1"/>
          </p:cNvSpPr>
          <p:nvPr>
            <p:ph type="sldNum" sz="quarter" idx="3"/>
          </p:nvPr>
        </p:nvSpPr>
        <p:spPr bwMode="auto">
          <a:xfrm>
            <a:off x="3601061" y="8644717"/>
            <a:ext cx="3044969" cy="453055"/>
          </a:xfrm>
          <a:prstGeom prst="rect">
            <a:avLst/>
          </a:prstGeom>
          <a:noFill/>
          <a:ln w="12700" cap="sq">
            <a:noFill/>
            <a:miter lim="800000"/>
            <a:headEnd type="none" w="sm" len="sm"/>
            <a:tailEnd type="none" w="sm" len="sm"/>
          </a:ln>
          <a:effectLst/>
        </p:spPr>
        <p:txBody>
          <a:bodyPr vert="horz" wrap="square" lIns="94609" tIns="47306" rIns="94609" bIns="47306" numCol="1" anchor="b" anchorCtr="0" compatLnSpc="1">
            <a:prstTxWarp prst="textNoShape">
              <a:avLst/>
            </a:prstTxWarp>
          </a:bodyPr>
          <a:lstStyle>
            <a:lvl1pPr algn="r" defTabSz="946713" eaLnBrk="0" hangingPunct="0">
              <a:tabLst>
                <a:tab pos="2891104" algn="l"/>
              </a:tabLst>
              <a:defRPr kumimoji="0" sz="1300">
                <a:latin typeface="Arial" pitchFamily="34" charset="0"/>
              </a:defRPr>
            </a:lvl1pPr>
          </a:lstStyle>
          <a:p>
            <a:pPr>
              <a:defRPr/>
            </a:pPr>
            <a:r>
              <a:rPr lang="en-US" dirty="0"/>
              <a:t> </a:t>
            </a:r>
            <a:r>
              <a:rPr lang="en-US" dirty="0" smtClean="0"/>
              <a:t>Export  </a:t>
            </a:r>
            <a:fld id="{79AEEEA8-3B09-412F-B381-25F0153B8EE6}" type="slidenum">
              <a:rPr lang="en-US" smtClean="0"/>
              <a:pPr/>
              <a:t>‹#›</a:t>
            </a:fld>
            <a:endParaRPr lang="en-US" dirty="0"/>
          </a:p>
        </p:txBody>
      </p:sp>
    </p:spTree>
    <p:extLst>
      <p:ext uri="{BB962C8B-B14F-4D97-AF65-F5344CB8AC3E}">
        <p14:creationId xmlns:p14="http://schemas.microsoft.com/office/powerpoint/2010/main" val="40712715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 y="2"/>
            <a:ext cx="3041719" cy="462593"/>
          </a:xfrm>
          <a:prstGeom prst="rect">
            <a:avLst/>
          </a:prstGeom>
          <a:noFill/>
          <a:ln w="12700" cap="sq">
            <a:noFill/>
            <a:miter lim="800000"/>
            <a:headEnd type="none" w="sm" len="sm"/>
            <a:tailEnd type="none" w="sm" len="sm"/>
          </a:ln>
          <a:effectLst/>
        </p:spPr>
        <p:txBody>
          <a:bodyPr vert="horz" wrap="square" lIns="94609" tIns="47306" rIns="94609" bIns="47306" numCol="1" anchor="t" anchorCtr="0" compatLnSpc="1">
            <a:prstTxWarp prst="textNoShape">
              <a:avLst/>
            </a:prstTxWarp>
          </a:bodyPr>
          <a:lstStyle>
            <a:lvl1pPr algn="l" defTabSz="946713" eaLnBrk="0" hangingPunct="0">
              <a:defRPr kumimoji="0" sz="1300"/>
            </a:lvl1pPr>
          </a:lstStyle>
          <a:p>
            <a:pPr>
              <a:defRPr/>
            </a:pPr>
            <a:endParaRPr lang="en-US"/>
          </a:p>
        </p:txBody>
      </p:sp>
      <p:sp>
        <p:nvSpPr>
          <p:cNvPr id="77827" name="Rectangle 3"/>
          <p:cNvSpPr>
            <a:spLocks noGrp="1" noRot="1" noChangeAspect="1" noChangeArrowheads="1"/>
          </p:cNvSpPr>
          <p:nvPr>
            <p:ph type="sldImg" idx="2"/>
          </p:nvPr>
        </p:nvSpPr>
        <p:spPr bwMode="auto">
          <a:xfrm>
            <a:off x="1184275" y="701675"/>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36415" y="4420874"/>
            <a:ext cx="5150273" cy="4187187"/>
          </a:xfrm>
          <a:prstGeom prst="rect">
            <a:avLst/>
          </a:prstGeom>
          <a:noFill/>
          <a:ln w="12700" cap="sq">
            <a:noFill/>
            <a:miter lim="800000"/>
            <a:headEnd type="none" w="sm" len="sm"/>
            <a:tailEnd type="none" w="sm" len="sm"/>
          </a:ln>
          <a:effectLst/>
        </p:spPr>
        <p:txBody>
          <a:bodyPr vert="horz" wrap="square" lIns="94609" tIns="47306" rIns="94609" bIns="473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981384" y="2"/>
            <a:ext cx="3041718" cy="462593"/>
          </a:xfrm>
          <a:prstGeom prst="rect">
            <a:avLst/>
          </a:prstGeom>
          <a:noFill/>
          <a:ln w="12700" cap="sq">
            <a:noFill/>
            <a:miter lim="800000"/>
            <a:headEnd type="none" w="sm" len="sm"/>
            <a:tailEnd type="none" w="sm" len="sm"/>
          </a:ln>
          <a:effectLst/>
        </p:spPr>
        <p:txBody>
          <a:bodyPr vert="horz" wrap="square" lIns="94609" tIns="47306" rIns="94609" bIns="47306" numCol="1" anchor="t" anchorCtr="0" compatLnSpc="1">
            <a:prstTxWarp prst="textNoShape">
              <a:avLst/>
            </a:prstTxWarp>
          </a:bodyPr>
          <a:lstStyle>
            <a:lvl1pPr algn="r" defTabSz="946713" eaLnBrk="0" hangingPunct="0">
              <a:defRPr kumimoji="0" sz="1300"/>
            </a:lvl1pPr>
          </a:lstStyle>
          <a:p>
            <a:pPr>
              <a:defRPr/>
            </a:pPr>
            <a:r>
              <a:rPr lang="en-US"/>
              <a:t>Feb. 24, 2000</a:t>
            </a:r>
          </a:p>
        </p:txBody>
      </p:sp>
      <p:sp>
        <p:nvSpPr>
          <p:cNvPr id="2054" name="Rectangle 6"/>
          <p:cNvSpPr>
            <a:spLocks noGrp="1" noChangeArrowheads="1"/>
          </p:cNvSpPr>
          <p:nvPr>
            <p:ph type="ftr" sz="quarter" idx="4"/>
          </p:nvPr>
        </p:nvSpPr>
        <p:spPr bwMode="auto">
          <a:xfrm>
            <a:off x="3" y="8846507"/>
            <a:ext cx="3041719" cy="462593"/>
          </a:xfrm>
          <a:prstGeom prst="rect">
            <a:avLst/>
          </a:prstGeom>
          <a:noFill/>
          <a:ln w="12700" cap="sq">
            <a:noFill/>
            <a:miter lim="800000"/>
            <a:headEnd type="none" w="sm" len="sm"/>
            <a:tailEnd type="none" w="sm" len="sm"/>
          </a:ln>
          <a:effectLst/>
        </p:spPr>
        <p:txBody>
          <a:bodyPr vert="horz" wrap="square" lIns="94609" tIns="47306" rIns="94609" bIns="47306" numCol="1" anchor="b" anchorCtr="0" compatLnSpc="1">
            <a:prstTxWarp prst="textNoShape">
              <a:avLst/>
            </a:prstTxWarp>
          </a:bodyPr>
          <a:lstStyle>
            <a:lvl1pPr algn="l" defTabSz="946713" eaLnBrk="0" hangingPunct="0">
              <a:defRPr kumimoji="0" sz="1300"/>
            </a:lvl1pPr>
          </a:lstStyle>
          <a:p>
            <a:pPr>
              <a:defRPr/>
            </a:pPr>
            <a:r>
              <a:rPr lang="en-US" smtClean="0"/>
              <a:t>2013 Trimble GPS Best Practices</a:t>
            </a:r>
            <a:endParaRPr lang="en-US"/>
          </a:p>
        </p:txBody>
      </p:sp>
      <p:sp>
        <p:nvSpPr>
          <p:cNvPr id="2055" name="Rectangle 7"/>
          <p:cNvSpPr>
            <a:spLocks noGrp="1" noChangeArrowheads="1"/>
          </p:cNvSpPr>
          <p:nvPr>
            <p:ph type="sldNum" sz="quarter" idx="5"/>
          </p:nvPr>
        </p:nvSpPr>
        <p:spPr bwMode="auto">
          <a:xfrm>
            <a:off x="3981384" y="8846507"/>
            <a:ext cx="3041718" cy="462593"/>
          </a:xfrm>
          <a:prstGeom prst="rect">
            <a:avLst/>
          </a:prstGeom>
          <a:noFill/>
          <a:ln w="12700" cap="sq">
            <a:noFill/>
            <a:miter lim="800000"/>
            <a:headEnd type="none" w="sm" len="sm"/>
            <a:tailEnd type="none" w="sm" len="sm"/>
          </a:ln>
          <a:effectLst/>
        </p:spPr>
        <p:txBody>
          <a:bodyPr vert="horz" wrap="square" lIns="94609" tIns="47306" rIns="94609" bIns="47306" numCol="1" anchor="b" anchorCtr="0" compatLnSpc="1">
            <a:prstTxWarp prst="textNoShape">
              <a:avLst/>
            </a:prstTxWarp>
          </a:bodyPr>
          <a:lstStyle>
            <a:lvl1pPr algn="r" defTabSz="946713" eaLnBrk="0" hangingPunct="0">
              <a:defRPr kumimoji="0" sz="1300"/>
            </a:lvl1pPr>
          </a:lstStyle>
          <a:p>
            <a:pPr>
              <a:defRPr/>
            </a:pPr>
            <a:fld id="{4C0A6776-CF99-49CB-96A8-6BFDE9658CE8}" type="slidenum">
              <a:rPr lang="en-US"/>
              <a:pPr>
                <a:defRPr/>
              </a:pPr>
              <a:t>‹#›</a:t>
            </a:fld>
            <a:endParaRPr lang="en-US"/>
          </a:p>
        </p:txBody>
      </p:sp>
    </p:spTree>
    <p:extLst>
      <p:ext uri="{BB962C8B-B14F-4D97-AF65-F5344CB8AC3E}">
        <p14:creationId xmlns:p14="http://schemas.microsoft.com/office/powerpoint/2010/main" val="337115355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learn.hemispheregnss.com/e1t/c/*W8SHB7J1syLJfW5T0mxF2JqWGQ0/*W8dLD7g1NrGFNW4sdX2C99F8_C0/5/f18dQhb0Sq5K8Y9-RWW7dpQJC4T_wzgW8q-jPb4WrKTKVscNPW1SddPTW6kfXXX2N2MNTW31H8Qk8ZQ0HGW8Z2YK82dVq_TW8g_L6w2KBLktN8WxCn_rNDHWW2M3wlS1DKlndW8Zv5tW8Fdh1CN8k1dMQpSKqqW3Zzxzh1VJLF2W30TPwQ5NG6LsW7dc-Tl6cc-4tW69LPZ72xZTXhW7dDxTN7mWsnXW7dzcsS51vDDKW6vYDb47v70tSW4RYYVx3s1XjFW51G4RN8t1Gx9W3X0g0y6bp1cMVbq5fx4TKc2lW6Rv0Cp6mHlZCW1cXTmd8pCZz5W2gtmDc8yfXZMW7xMJt72gFZgtW6n6TWX25DqkhW2mtvYK2PdkgJW78wlQ84NwqPrW7H_gR_6fL7lbW7JyQ_w3p80rmW1CpJTy9dtkbcW6WxgYt7s6tkFW57jHch4lBZ6FV-Tv3q6DVTv-W8Ph58-59BvjYW1FmJ-62bQ-20W770zfv3c_M1DW2PYWMb5PkNt1W8hxWdV66sZ0bW7GWfhF5Zny6vW1x9_Q143PwnnW2bjBTQ2f2QjCMZpcdj1fmx0f82ZdtF03"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ftp://itrf.ensg.ign.fr/pub/itrf/WGS84.TXT"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9EC0CB26-EFDF-4D40-A2DA-C478BDEEB9C8}" type="slidenum">
              <a:rPr kumimoji="0" lang="en-US" sz="1300"/>
              <a:pPr/>
              <a:t>1</a:t>
            </a:fld>
            <a:endParaRPr kumimoji="0" lang="en-US" sz="13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Setup:</a:t>
            </a:r>
          </a:p>
          <a:p>
            <a:r>
              <a:rPr lang="en-US" smtClean="0"/>
              <a:t>Planned Time:  45minutes</a:t>
            </a:r>
          </a:p>
          <a:p>
            <a:r>
              <a:rPr lang="en-US" smtClean="0"/>
              <a:t>Class has collected, transferred, edited their own SSF data for the first time.  Now its time to export.  This presentation uses its own set of data, while students follow along with their own data.  There is a brief introduction to Datums – at least introduces the topic which is later presented again in the Datums and Coordinate Systems Presentation</a:t>
            </a:r>
          </a:p>
          <a:p>
            <a:endParaRPr lang="en-US" smtClean="0"/>
          </a:p>
          <a:p>
            <a:r>
              <a:rPr lang="en-US" smtClean="0"/>
              <a:t>Before starting ask everyone to open PFO.</a:t>
            </a:r>
          </a:p>
          <a:p>
            <a:endParaRPr lang="en-US" smtClean="0"/>
          </a:p>
          <a:p>
            <a:r>
              <a:rPr lang="en-US" smtClean="0"/>
              <a:t>Now that you have finished differentially correcting and editing your rover file you are ready to export it in the format appropriate to your GIS, which is ArcGIS.    I’m going to guide you through the process.  So this is both the title and the objective for this portion of the course.  My goal while going through the material for the first time is to limit the content rather than attempt to explain everything.   I will be showing you one way to accomplish the objective.  Please note there is much more variety and power available in the Export Utility than we are likely to explore today. </a:t>
            </a:r>
          </a:p>
          <a:p>
            <a:endParaRPr lang="en-US" smtClean="0"/>
          </a:p>
          <a:p>
            <a:r>
              <a:rPr lang="en-US" smtClean="0"/>
              <a:t>You are welcome to ask questions.     </a:t>
            </a:r>
          </a:p>
          <a:p>
            <a:endParaRPr lang="en-US" smtClean="0"/>
          </a:p>
          <a:p>
            <a:r>
              <a:rPr lang="en-US" smtClean="0"/>
              <a:t>Let’s begin!</a:t>
            </a:r>
          </a:p>
          <a:p>
            <a:endParaRPr lang="en-US" smtClean="0"/>
          </a:p>
          <a:p>
            <a:endParaRPr lang="en-US" smtClean="0"/>
          </a:p>
          <a:p>
            <a:endParaRPr lang="en-US" smtClean="0"/>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8570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0C6816C3-4BA9-4E1D-BA59-21EC094F2C3C}" type="slidenum">
              <a:rPr kumimoji="0" lang="en-US" sz="1300"/>
              <a:pPr/>
              <a:t>11</a:t>
            </a:fld>
            <a:endParaRPr kumimoji="0" lang="en-US" sz="13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If you had a rover file in the map view, it will automatically be selected in the top box.  Otherwise, you will have to Browse to retrieve the file.</a:t>
            </a:r>
          </a:p>
          <a:p>
            <a:endParaRPr lang="en-US" smtClean="0"/>
          </a:p>
          <a:p>
            <a:r>
              <a:rPr lang="en-US" smtClean="0"/>
              <a:t>Note to Instructor: More than likely the file will be called “Edit or e_Rovername”</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79576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001CD665-0681-4CCB-9ECB-89CA672F938D}" type="slidenum">
              <a:rPr kumimoji="0" lang="en-US" sz="1300"/>
              <a:pPr/>
              <a:t>12</a:t>
            </a:fld>
            <a:endParaRPr kumimoji="0" lang="en-US" sz="13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Automatically, this output folder / Export is used.</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61674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14EA59A7-0297-4A26-BAAF-49C9E2098193}" type="slidenum">
              <a:rPr kumimoji="0" lang="en-US" sz="1300"/>
              <a:pPr/>
              <a:t>13</a:t>
            </a:fld>
            <a:endParaRPr kumimoji="0" lang="en-US" sz="13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Instructors: First time PFO users will default to other sample.</a:t>
            </a:r>
          </a:p>
          <a:p>
            <a:endParaRPr lang="en-US" smtClean="0"/>
          </a:p>
          <a:p>
            <a:r>
              <a:rPr lang="en-US" smtClean="0"/>
              <a:t>Choose the Sample ESRI shapefile setup.  </a:t>
            </a:r>
          </a:p>
          <a:p>
            <a:endParaRPr lang="en-US" smtClean="0"/>
          </a:p>
          <a:p>
            <a:r>
              <a:rPr lang="en-US" smtClean="0"/>
              <a:t>Setups are examples that you can use, lets make a New Setup to use for class. </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901866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for Trail mapping.</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186839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E94BB305-FBEB-469F-BA86-CD502AE357DF}" type="slidenum">
              <a:rPr kumimoji="0" lang="en-US" sz="1300"/>
              <a:pPr/>
              <a:t>15</a:t>
            </a:fld>
            <a:endParaRPr kumimoji="0" lang="en-US" sz="13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b="1" smtClean="0"/>
              <a:t>GPS Pathfinder Office Software: Copying Settings to Different Computers </a:t>
            </a:r>
            <a:endParaRPr lang="en-US" smtClean="0"/>
          </a:p>
          <a:p>
            <a:r>
              <a:rPr lang="en-US" smtClean="0"/>
              <a:t>This document describes how to copy project definition settings, batch processor settings, data transfer device settings, and import and export settings for the Trimble® GPS Pathfinder® Office software to other computers. </a:t>
            </a:r>
          </a:p>
          <a:p>
            <a:r>
              <a:rPr lang="en-US" smtClean="0"/>
              <a:t>All the settings for the GPS Pathfinder Office software are stored in the Microsoft® Windows® Registry. To copy the software settings to a different computer implies that you will copy parts of the Windows Registry. </a:t>
            </a:r>
          </a:p>
          <a:p>
            <a:r>
              <a:rPr lang="en-US" b="1" smtClean="0"/>
              <a:t>Procedures </a:t>
            </a:r>
            <a:endParaRPr lang="en-US" smtClean="0"/>
          </a:p>
          <a:p>
            <a:r>
              <a:rPr lang="en-US" b="1" i="1" smtClean="0"/>
              <a:t>Warning: </a:t>
            </a:r>
            <a:r>
              <a:rPr lang="en-US" i="1" smtClean="0"/>
              <a:t>Make sure that the GPS Pathfinder Office software is </a:t>
            </a:r>
            <a:r>
              <a:rPr lang="en-US" b="1" i="1" smtClean="0"/>
              <a:t>not </a:t>
            </a:r>
            <a:r>
              <a:rPr lang="en-US" i="1" smtClean="0"/>
              <a:t>running while you are carrying out these procedures. </a:t>
            </a:r>
            <a:endParaRPr lang="en-US" smtClean="0"/>
          </a:p>
          <a:p>
            <a:r>
              <a:rPr lang="en-US" b="1" smtClean="0"/>
              <a:t>Exporting a (.reg) file that contains the PFO settings from the Windows Registry </a:t>
            </a:r>
            <a:endParaRPr lang="en-US" smtClean="0"/>
          </a:p>
          <a:p>
            <a:r>
              <a:rPr lang="en-US" smtClean="0"/>
              <a:t>1. To start the Windows Registry, select </a:t>
            </a:r>
            <a:r>
              <a:rPr lang="en-US" i="1" smtClean="0"/>
              <a:t>Start / Programs / Accessories / Command Prompt</a:t>
            </a:r>
            <a:r>
              <a:rPr lang="en-US" smtClean="0"/>
              <a:t>, enter </a:t>
            </a:r>
            <a:r>
              <a:rPr lang="en-US" b="1" smtClean="0"/>
              <a:t>regedit </a:t>
            </a:r>
            <a:r>
              <a:rPr lang="en-US" smtClean="0"/>
              <a:t>and then press the Enter key. </a:t>
            </a:r>
          </a:p>
          <a:p>
            <a:r>
              <a:rPr lang="en-US" smtClean="0"/>
              <a:t>2. Navigate to one of the following: </a:t>
            </a:r>
          </a:p>
          <a:p>
            <a:r>
              <a:rPr lang="en-US" smtClean="0"/>
              <a:t>• HKEY_CURRENT_USER\Software\Trimble\Pathfinder\Common\Projects </a:t>
            </a:r>
          </a:p>
          <a:p>
            <a:r>
              <a:rPr lang="en-US" smtClean="0"/>
              <a:t>• HKEY_CURRENT_USER\Software\Trimble\Pathfinder\Office\Batch Processor </a:t>
            </a:r>
          </a:p>
          <a:p>
            <a:r>
              <a:rPr lang="en-US" smtClean="0"/>
              <a:t>• HKEY_CURRENT_USER\Software\Trimble\Remote Device Manager\GISDatalogger </a:t>
            </a:r>
          </a:p>
          <a:p>
            <a:r>
              <a:rPr lang="en-US" smtClean="0"/>
              <a:t>• HKEY_CURRENT_USER\Software\Trimble\Pathfinder\Office\Import </a:t>
            </a:r>
          </a:p>
          <a:p>
            <a:r>
              <a:rPr lang="en-US" smtClean="0"/>
              <a:t>• HKEY_CURRENT_USER\Software\Trimble\Pathfinder\Office\Export </a:t>
            </a:r>
          </a:p>
          <a:p>
            <a:r>
              <a:rPr lang="en-US" smtClean="0"/>
              <a:t>3. Right-click on the subfolder and then select </a:t>
            </a:r>
            <a:r>
              <a:rPr lang="en-US" i="1" smtClean="0"/>
              <a:t>Export </a:t>
            </a:r>
            <a:r>
              <a:rPr lang="en-US" smtClean="0"/>
              <a:t>from the menu. </a:t>
            </a:r>
          </a:p>
          <a:p>
            <a:r>
              <a:rPr lang="en-US" b="1" i="1" smtClean="0"/>
              <a:t>Note: </a:t>
            </a:r>
            <a:r>
              <a:rPr lang="en-US" i="1" smtClean="0"/>
              <a:t>You must export each setting type separately. If you want to transfer the project definitions, you also need to copy the folder in which the projects are stored to the new computer. </a:t>
            </a:r>
            <a:endParaRPr lang="en-US" smtClean="0"/>
          </a:p>
          <a:p>
            <a:r>
              <a:rPr lang="en-US" smtClean="0"/>
              <a:t>4. Give the (.reg) file a name and save it in a folder. </a:t>
            </a:r>
          </a:p>
          <a:p>
            <a:r>
              <a:rPr lang="en-US" b="1" smtClean="0"/>
              <a:t>Installing the registry setup on a different computer </a:t>
            </a:r>
            <a:endParaRPr lang="en-US" smtClean="0"/>
          </a:p>
          <a:p>
            <a:r>
              <a:rPr lang="en-US" b="1" i="1" smtClean="0"/>
              <a:t>Warning: </a:t>
            </a:r>
            <a:r>
              <a:rPr lang="en-US" i="1" smtClean="0"/>
              <a:t>If you carry out this procedure, you will lose any other setups that have been created on this computer. </a:t>
            </a:r>
            <a:endParaRPr lang="en-US" smtClean="0"/>
          </a:p>
          <a:p>
            <a:r>
              <a:rPr lang="en-US" smtClean="0"/>
              <a:t>1. Copy the file to the other computer. </a:t>
            </a:r>
          </a:p>
          <a:p>
            <a:r>
              <a:rPr lang="en-US" smtClean="0"/>
              <a:t>2. Double-click the file to install it in the Windows Registry. You may need to reboot the computer. </a:t>
            </a:r>
          </a:p>
          <a:p>
            <a:r>
              <a:rPr lang="en-US" b="1" smtClean="0"/>
              <a:t>www.</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70521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338160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tab: In the Type of Data to Export group, select the Features / Positions and Attributes option: - this will </a:t>
            </a:r>
          </a:p>
          <a:p>
            <a:r>
              <a:rPr lang="en-US" dirty="0" smtClean="0"/>
              <a:t>export all features and attribute information. </a:t>
            </a:r>
          </a:p>
          <a:p>
            <a:endParaRPr lang="en-US" dirty="0" smtClean="0"/>
          </a:p>
          <a:p>
            <a:r>
              <a:rPr lang="en-US" dirty="0" smtClean="0"/>
              <a:t>Tip: Include Not In </a:t>
            </a:r>
          </a:p>
          <a:p>
            <a:r>
              <a:rPr lang="en-US" dirty="0" smtClean="0"/>
              <a:t>Feature Positions will </a:t>
            </a:r>
          </a:p>
          <a:p>
            <a:r>
              <a:rPr lang="en-US" dirty="0" smtClean="0"/>
              <a:t>create a </a:t>
            </a:r>
            <a:r>
              <a:rPr lang="en-US" dirty="0" err="1" smtClean="0"/>
              <a:t>POSNPT.shp</a:t>
            </a:r>
            <a:r>
              <a:rPr lang="en-US" dirty="0" smtClean="0"/>
              <a:t> </a:t>
            </a:r>
          </a:p>
          <a:p>
            <a:r>
              <a:rPr lang="en-US" dirty="0" smtClean="0"/>
              <a:t>file that represents Not </a:t>
            </a:r>
          </a:p>
          <a:p>
            <a:r>
              <a:rPr lang="en-US" dirty="0" smtClean="0"/>
              <a:t>in feature positions. Not </a:t>
            </a:r>
          </a:p>
          <a:p>
            <a:r>
              <a:rPr lang="en-US" dirty="0" smtClean="0"/>
              <a:t>in Feature positions are </a:t>
            </a:r>
          </a:p>
          <a:p>
            <a:r>
              <a:rPr lang="en-US" dirty="0" smtClean="0"/>
              <a:t>like breadcrumbs, but </a:t>
            </a:r>
          </a:p>
          <a:p>
            <a:r>
              <a:rPr lang="en-US" dirty="0" smtClean="0"/>
              <a:t>must be activated in </a:t>
            </a:r>
          </a:p>
          <a:p>
            <a:r>
              <a:rPr lang="en-US" dirty="0" smtClean="0"/>
              <a:t>TerraSync. </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77006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Output tab In the Output Files group, select Combine all input files and output to the project export folder </a:t>
            </a:r>
          </a:p>
          <a:p>
            <a:r>
              <a:rPr lang="en-US" dirty="0" smtClean="0"/>
              <a:t>option. This will dump all the shapefiles in one folder at the root of the Export directory. Running export </a:t>
            </a:r>
          </a:p>
          <a:p>
            <a:r>
              <a:rPr lang="en-US" dirty="0" smtClean="0"/>
              <a:t>multiple times will cause these files to be overwritten. Selecting the second option </a:t>
            </a:r>
            <a:r>
              <a:rPr lang="en-US" dirty="0" err="1" smtClean="0"/>
              <a:t>autogenerates</a:t>
            </a:r>
            <a:r>
              <a:rPr lang="en-US" dirty="0" smtClean="0"/>
              <a:t> a unique </a:t>
            </a:r>
          </a:p>
          <a:p>
            <a:r>
              <a:rPr lang="en-US" dirty="0" smtClean="0"/>
              <a:t>folder for each export session. </a:t>
            </a:r>
          </a:p>
          <a:p>
            <a:endParaRPr lang="en-US" dirty="0" smtClean="0"/>
          </a:p>
          <a:p>
            <a:r>
              <a:rPr lang="en-US" dirty="0" smtClean="0"/>
              <a:t>NOTE: In many cases, you run export a couple times to get the settings just right. When using the top option, </a:t>
            </a:r>
          </a:p>
          <a:p>
            <a:r>
              <a:rPr lang="en-US" dirty="0" smtClean="0"/>
              <a:t>you will overwrite your previous shapes. That’s a Good thing for file management. In some cases where you </a:t>
            </a:r>
          </a:p>
          <a:p>
            <a:r>
              <a:rPr lang="en-US" dirty="0" smtClean="0"/>
              <a:t>want to export multiple days of data (3 days of shapes, representing 3 days of work), then the second or third </a:t>
            </a:r>
          </a:p>
          <a:p>
            <a:r>
              <a:rPr lang="en-US" dirty="0" smtClean="0"/>
              <a:t>option is a better option. Downside, is your managing multiple folders of shapes. File management will begin to be </a:t>
            </a:r>
          </a:p>
          <a:p>
            <a:r>
              <a:rPr lang="en-US" dirty="0" smtClean="0"/>
              <a:t>a problem. Use this tool for managing data in a Project Folder: </a:t>
            </a:r>
          </a:p>
          <a:p>
            <a:r>
              <a:rPr lang="en-US" dirty="0" smtClean="0"/>
              <a:t>http://165.83.62.205/rgr/akgis/documents/GPS/Professional/GPS_Project_Directory_Enhancer.zip</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22318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43764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2013 Trimble GPS Best Practices</a:t>
            </a:r>
            <a:endParaRPr lang="en-US"/>
          </a:p>
        </p:txBody>
      </p:sp>
      <p:sp>
        <p:nvSpPr>
          <p:cNvPr id="5" name="Slide Number Placeholder 4"/>
          <p:cNvSpPr>
            <a:spLocks noGrp="1"/>
          </p:cNvSpPr>
          <p:nvPr>
            <p:ph type="sldNum" sz="quarter" idx="11"/>
          </p:nvPr>
        </p:nvSpPr>
        <p:spPr/>
        <p:txBody>
          <a:bodyPr/>
          <a:lstStyle/>
          <a:p>
            <a:pPr>
              <a:defRPr/>
            </a:pPr>
            <a:fld id="{4C0A6776-CF99-49CB-96A8-6BFDE9658CE8}" type="slidenum">
              <a:rPr lang="en-US" smtClean="0"/>
              <a:pPr>
                <a:defRPr/>
              </a:pPr>
              <a:t>20</a:t>
            </a:fld>
            <a:endParaRPr lang="en-US"/>
          </a:p>
        </p:txBody>
      </p:sp>
    </p:spTree>
    <p:extLst>
      <p:ext uri="{BB962C8B-B14F-4D97-AF65-F5344CB8AC3E}">
        <p14:creationId xmlns:p14="http://schemas.microsoft.com/office/powerpoint/2010/main" val="268278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449025-1D86-494B-8FA5-9C53F06D8899}" type="slidenum">
              <a:rPr lang="en-US" smtClean="0"/>
              <a:pPr fontAlgn="base">
                <a:spcBef>
                  <a:spcPct val="0"/>
                </a:spcBef>
                <a:spcAft>
                  <a:spcPct val="0"/>
                </a:spcAft>
                <a:defRPr/>
              </a:pPr>
              <a:t>2</a:t>
            </a:fld>
            <a:endParaRPr lang="en-US" smtClean="0"/>
          </a:p>
        </p:txBody>
      </p:sp>
      <p:sp>
        <p:nvSpPr>
          <p:cNvPr id="16387" name="Rectangle 2"/>
          <p:cNvSpPr>
            <a:spLocks noGrp="1" noRot="1" noChangeAspect="1" noChangeArrowheads="1" noTextEdit="1"/>
          </p:cNvSpPr>
          <p:nvPr>
            <p:ph type="sldImg"/>
          </p:nvPr>
        </p:nvSpPr>
        <p:spPr bwMode="auto">
          <a:xfrm>
            <a:off x="1185863" y="701675"/>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xfrm>
            <a:off x="935804" y="4420593"/>
            <a:ext cx="5151493" cy="41881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Plotter in print shop, paper is 42 inches wide</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b="1" u="sng" dirty="0" smtClean="0"/>
              <a:t>Directions for sending to plotter</a:t>
            </a:r>
          </a:p>
          <a:p>
            <a:pPr eaLnBrk="1" hangingPunct="1">
              <a:spcBef>
                <a:spcPct val="0"/>
              </a:spcBef>
            </a:pPr>
            <a:r>
              <a:rPr lang="en-US" dirty="0" smtClean="0"/>
              <a:t>Powerpoint/Print</a:t>
            </a:r>
          </a:p>
          <a:p>
            <a:pPr eaLnBrk="1" hangingPunct="1">
              <a:spcBef>
                <a:spcPct val="0"/>
              </a:spcBef>
            </a:pPr>
            <a:r>
              <a:rPr lang="en-US" dirty="0" smtClean="0"/>
              <a:t>uncheck frame, select slides</a:t>
            </a:r>
          </a:p>
          <a:p>
            <a:pPr eaLnBrk="1" hangingPunct="1">
              <a:spcBef>
                <a:spcPct val="0"/>
              </a:spcBef>
            </a:pPr>
            <a:r>
              <a:rPr lang="en-US" dirty="0" smtClean="0"/>
              <a:t>select plotter. Set to 42”</a:t>
            </a:r>
          </a:p>
          <a:p>
            <a:pPr eaLnBrk="1" hangingPunct="1">
              <a:spcBef>
                <a:spcPct val="0"/>
              </a:spcBef>
            </a:pPr>
            <a:r>
              <a:rPr lang="en-US" dirty="0" smtClean="0"/>
              <a:t>Properties / layout-Landscape / Advanced /Paper-Output/Paper Size/ 42” x 60”</a:t>
            </a:r>
          </a:p>
          <a:p>
            <a:pPr eaLnBrk="1" hangingPunct="1">
              <a:spcBef>
                <a:spcPct val="0"/>
              </a:spcBef>
            </a:pPr>
            <a:r>
              <a:rPr lang="en-US" dirty="0" smtClean="0"/>
              <a:t>Preview – if slide doesn’t fill up paper / Options/Scale to Fit Paper</a:t>
            </a:r>
          </a:p>
          <a:p>
            <a:pPr eaLnBrk="1" hangingPunct="1">
              <a:spcBef>
                <a:spcPct val="0"/>
              </a:spcBef>
            </a:pPr>
            <a:endParaRPr lang="en-US" dirty="0" smtClean="0"/>
          </a:p>
        </p:txBody>
      </p:sp>
    </p:spTree>
    <p:extLst>
      <p:ext uri="{BB962C8B-B14F-4D97-AF65-F5344CB8AC3E}">
        <p14:creationId xmlns:p14="http://schemas.microsoft.com/office/powerpoint/2010/main" val="2823724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2013 Trimble GPS Best Practices</a:t>
            </a:r>
            <a:endParaRPr lang="en-US"/>
          </a:p>
        </p:txBody>
      </p:sp>
      <p:sp>
        <p:nvSpPr>
          <p:cNvPr id="5" name="Slide Number Placeholder 4"/>
          <p:cNvSpPr>
            <a:spLocks noGrp="1"/>
          </p:cNvSpPr>
          <p:nvPr>
            <p:ph type="sldNum" sz="quarter" idx="11"/>
          </p:nvPr>
        </p:nvSpPr>
        <p:spPr/>
        <p:txBody>
          <a:bodyPr/>
          <a:lstStyle/>
          <a:p>
            <a:pPr>
              <a:defRPr/>
            </a:pPr>
            <a:fld id="{4C0A6776-CF99-49CB-96A8-6BFDE9658CE8}" type="slidenum">
              <a:rPr lang="en-US" smtClean="0"/>
              <a:pPr>
                <a:defRPr/>
              </a:pPr>
              <a:t>21</a:t>
            </a:fld>
            <a:endParaRPr lang="en-US"/>
          </a:p>
        </p:txBody>
      </p:sp>
    </p:spTree>
    <p:extLst>
      <p:ext uri="{BB962C8B-B14F-4D97-AF65-F5344CB8AC3E}">
        <p14:creationId xmlns:p14="http://schemas.microsoft.com/office/powerpoint/2010/main" val="678343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2013 Trimble GPS Best Practices</a:t>
            </a:r>
            <a:endParaRPr lang="en-US"/>
          </a:p>
        </p:txBody>
      </p:sp>
      <p:sp>
        <p:nvSpPr>
          <p:cNvPr id="5" name="Slide Number Placeholder 4"/>
          <p:cNvSpPr>
            <a:spLocks noGrp="1"/>
          </p:cNvSpPr>
          <p:nvPr>
            <p:ph type="sldNum" sz="quarter" idx="11"/>
          </p:nvPr>
        </p:nvSpPr>
        <p:spPr/>
        <p:txBody>
          <a:bodyPr/>
          <a:lstStyle/>
          <a:p>
            <a:pPr>
              <a:defRPr/>
            </a:pPr>
            <a:fld id="{4C0A6776-CF99-49CB-96A8-6BFDE9658CE8}" type="slidenum">
              <a:rPr lang="en-US" smtClean="0"/>
              <a:pPr>
                <a:defRPr/>
              </a:pPr>
              <a:t>22</a:t>
            </a:fld>
            <a:endParaRPr lang="en-US"/>
          </a:p>
        </p:txBody>
      </p:sp>
    </p:spTree>
    <p:extLst>
      <p:ext uri="{BB962C8B-B14F-4D97-AF65-F5344CB8AC3E}">
        <p14:creationId xmlns:p14="http://schemas.microsoft.com/office/powerpoint/2010/main" val="3448909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2013 Trimble GPS Best Practices</a:t>
            </a:r>
            <a:endParaRPr lang="en-US"/>
          </a:p>
        </p:txBody>
      </p:sp>
      <p:sp>
        <p:nvSpPr>
          <p:cNvPr id="5" name="Slide Number Placeholder 4"/>
          <p:cNvSpPr>
            <a:spLocks noGrp="1"/>
          </p:cNvSpPr>
          <p:nvPr>
            <p:ph type="sldNum" sz="quarter" idx="11"/>
          </p:nvPr>
        </p:nvSpPr>
        <p:spPr/>
        <p:txBody>
          <a:bodyPr/>
          <a:lstStyle/>
          <a:p>
            <a:pPr>
              <a:defRPr/>
            </a:pPr>
            <a:fld id="{4C0A6776-CF99-49CB-96A8-6BFDE9658CE8}" type="slidenum">
              <a:rPr lang="en-US" smtClean="0"/>
              <a:pPr>
                <a:defRPr/>
              </a:pPr>
              <a:t>23</a:t>
            </a:fld>
            <a:endParaRPr lang="en-US"/>
          </a:p>
        </p:txBody>
      </p:sp>
    </p:spTree>
    <p:extLst>
      <p:ext uri="{BB962C8B-B14F-4D97-AF65-F5344CB8AC3E}">
        <p14:creationId xmlns:p14="http://schemas.microsoft.com/office/powerpoint/2010/main" val="1393487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2013 Trimble GPS Best Practices</a:t>
            </a:r>
            <a:endParaRPr lang="en-US"/>
          </a:p>
        </p:txBody>
      </p:sp>
      <p:sp>
        <p:nvSpPr>
          <p:cNvPr id="5" name="Slide Number Placeholder 4"/>
          <p:cNvSpPr>
            <a:spLocks noGrp="1"/>
          </p:cNvSpPr>
          <p:nvPr>
            <p:ph type="sldNum" sz="quarter" idx="11"/>
          </p:nvPr>
        </p:nvSpPr>
        <p:spPr/>
        <p:txBody>
          <a:bodyPr/>
          <a:lstStyle/>
          <a:p>
            <a:pPr>
              <a:defRPr/>
            </a:pPr>
            <a:fld id="{4C0A6776-CF99-49CB-96A8-6BFDE9658CE8}" type="slidenum">
              <a:rPr lang="en-US" smtClean="0"/>
              <a:pPr>
                <a:defRPr/>
              </a:pPr>
              <a:t>24</a:t>
            </a:fld>
            <a:endParaRPr lang="en-US"/>
          </a:p>
        </p:txBody>
      </p:sp>
    </p:spTree>
    <p:extLst>
      <p:ext uri="{BB962C8B-B14F-4D97-AF65-F5344CB8AC3E}">
        <p14:creationId xmlns:p14="http://schemas.microsoft.com/office/powerpoint/2010/main" val="142746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1F1D1DF5-CDCD-486E-B3BC-28D0854D58C9}" type="slidenum">
              <a:rPr kumimoji="0" lang="en-US" sz="1300"/>
              <a:pPr/>
              <a:t>27</a:t>
            </a:fld>
            <a:endParaRPr kumimoji="0"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smtClean="0"/>
              <a:t>Attributes tab: Export Menu Attributes As Attribute Value will meet the needs for those who did not use Code </a:t>
            </a:r>
          </a:p>
          <a:p>
            <a:r>
              <a:rPr lang="en-US" dirty="0" smtClean="0"/>
              <a:t>values in the data dictionary step. By selecting Attribute Values, you will get the values that you filled out in </a:t>
            </a:r>
          </a:p>
          <a:p>
            <a:r>
              <a:rPr lang="en-US" dirty="0" smtClean="0"/>
              <a:t>TerraSync for a menu choice. </a:t>
            </a:r>
          </a:p>
          <a:p>
            <a:endParaRPr lang="en-US" dirty="0" smtClean="0"/>
          </a:p>
          <a:p>
            <a:r>
              <a:rPr lang="en-US" dirty="0" smtClean="0"/>
              <a:t>For the novice it may be easier to export lengths and areas because it is too difficult to calculate these values in ArcGIS.  For the more skilled, calculating the values in ArcGIS is not a problem.  </a:t>
            </a:r>
          </a:p>
          <a:p>
            <a:endParaRPr lang="en-US" dirty="0" smtClean="0"/>
          </a:p>
          <a:p>
            <a:r>
              <a:rPr lang="en-US" dirty="0" smtClean="0"/>
              <a:t> If you export these values into </a:t>
            </a:r>
            <a:r>
              <a:rPr lang="en-US" dirty="0" err="1" smtClean="0"/>
              <a:t>ArcGiS</a:t>
            </a:r>
            <a:r>
              <a:rPr lang="en-US" dirty="0" smtClean="0"/>
              <a:t> and then calculate in </a:t>
            </a:r>
            <a:r>
              <a:rPr lang="en-US" dirty="0" err="1" smtClean="0"/>
              <a:t>ArcGis</a:t>
            </a:r>
            <a:r>
              <a:rPr lang="en-US" dirty="0" smtClean="0"/>
              <a:t>, there will be 2 sets of values in ArcGIS, which could be confusing to people; why are there 2 sets of values, why aren’t they the same, which one is correct and why….</a:t>
            </a:r>
          </a:p>
          <a:p>
            <a:endParaRPr lang="en-US" dirty="0" smtClean="0"/>
          </a:p>
          <a:p>
            <a:endParaRPr lang="en-US" dirty="0" smtClean="0"/>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83589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1F1D1DF5-CDCD-486E-B3BC-28D0854D58C9}" type="slidenum">
              <a:rPr kumimoji="0" lang="en-US" sz="1300"/>
              <a:pPr/>
              <a:t>28</a:t>
            </a:fld>
            <a:endParaRPr kumimoji="0"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a:p>
            <a:r>
              <a:rPr lang="en-US" smtClean="0"/>
              <a:t>For the novice it may be easier to export lengths and areas because it is too difficult to calculate these values in ArcGIS.  For the more skilled, calculating the values in ArcGIS is not a problem.  </a:t>
            </a:r>
          </a:p>
          <a:p>
            <a:endParaRPr lang="en-US" smtClean="0"/>
          </a:p>
          <a:p>
            <a:r>
              <a:rPr lang="en-US" smtClean="0"/>
              <a:t> If you export these values into ArcGiS and then calculate in ArcGis, there will be 2 sets of values in ArcGIS, which could be confusing to people; why are there 2 sets of values, why aren’t they the same, which one is correct and why….</a:t>
            </a:r>
          </a:p>
          <a:p>
            <a:endParaRPr lang="en-US" smtClean="0"/>
          </a:p>
          <a:p>
            <a:endParaRPr lang="en-US" smtClean="0"/>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772937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Generated Attributes: For most jobs, there you can choose to export all auto-generated attributes. You can </a:t>
            </a:r>
          </a:p>
          <a:p>
            <a:r>
              <a:rPr lang="en-US" dirty="0" smtClean="0"/>
              <a:t>always cull them out later, or set up your geodatabase to not accept them during loading. You may opt to </a:t>
            </a:r>
          </a:p>
          <a:p>
            <a:r>
              <a:rPr lang="en-US" dirty="0" smtClean="0"/>
              <a:t>export GPS lengths and area, but they are static at time of creation and will not update when editing. When in </a:t>
            </a:r>
          </a:p>
          <a:p>
            <a:r>
              <a:rPr lang="en-US" dirty="0" smtClean="0"/>
              <a:t>a </a:t>
            </a:r>
            <a:r>
              <a:rPr lang="en-US" dirty="0" err="1" smtClean="0"/>
              <a:t>Geodatabaese</a:t>
            </a:r>
            <a:r>
              <a:rPr lang="en-US" dirty="0" smtClean="0"/>
              <a:t> shape length and area are dynamic, so be careful when carrying the area and length </a:t>
            </a:r>
          </a:p>
          <a:p>
            <a:r>
              <a:rPr lang="en-US" dirty="0" smtClean="0"/>
              <a:t>attributes forward. Editing in</a:t>
            </a:r>
          </a:p>
          <a:p>
            <a:endParaRPr lang="en-US" dirty="0" smtClean="0"/>
          </a:p>
          <a:p>
            <a:r>
              <a:rPr lang="en-US" dirty="0" smtClean="0"/>
              <a:t>TIP: These are all attributes </a:t>
            </a:r>
          </a:p>
          <a:p>
            <a:r>
              <a:rPr lang="en-US" dirty="0" smtClean="0"/>
              <a:t>generated by Trimble “for free”. </a:t>
            </a:r>
          </a:p>
          <a:p>
            <a:r>
              <a:rPr lang="en-US" dirty="0" smtClean="0"/>
              <a:t>You may choose not to generate </a:t>
            </a:r>
          </a:p>
          <a:p>
            <a:r>
              <a:rPr lang="en-US" dirty="0" smtClean="0"/>
              <a:t>these attributes but attributes like </a:t>
            </a:r>
          </a:p>
          <a:p>
            <a:r>
              <a:rPr lang="en-US" dirty="0" smtClean="0"/>
              <a:t>PDOP are feature-specific </a:t>
            </a:r>
          </a:p>
          <a:p>
            <a:r>
              <a:rPr lang="en-US" dirty="0" smtClean="0"/>
              <a:t>quality estimates that provide </a:t>
            </a:r>
          </a:p>
          <a:p>
            <a:r>
              <a:rPr lang="en-US" dirty="0" smtClean="0"/>
              <a:t>metadata to your corporate GIS </a:t>
            </a:r>
          </a:p>
          <a:p>
            <a:r>
              <a:rPr lang="en-US" dirty="0" smtClean="0"/>
              <a:t>structure.  the GIS will produce different results between the static and dynamic lengths.</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137596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Units Tab: Units are set to match the way you want lengths, areas, distances and errors expressed in your </a:t>
            </a:r>
          </a:p>
          <a:p>
            <a:r>
              <a:rPr lang="en-US" dirty="0" smtClean="0"/>
              <a:t>GIS. These are independent of projection units. We would recommend that you use metric units. By </a:t>
            </a:r>
          </a:p>
          <a:p>
            <a:r>
              <a:rPr lang="en-US" dirty="0" smtClean="0"/>
              <a:t>selecting meters you are also using the same units that we set up in Pathfinder Office’s Units selection. See </a:t>
            </a:r>
          </a:p>
          <a:p>
            <a:r>
              <a:rPr lang="en-US" dirty="0" smtClean="0"/>
              <a:t>section on overall settings here. </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618886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Position Filter Tab: Select the following options. Include 3D (4 or more SVs) for the minimum satellites to </a:t>
            </a:r>
          </a:p>
          <a:p>
            <a:r>
              <a:rPr lang="en-US" dirty="0" smtClean="0"/>
              <a:t>ensure the highest quality data. You may have to alter this to 2D under severe GPS conditions like heavy </a:t>
            </a:r>
          </a:p>
          <a:p>
            <a:r>
              <a:rPr lang="en-US" dirty="0" smtClean="0"/>
              <a:t>canopy (NOTE: only GeoExplorer 3 and XR’s have capability of collecting in 2D). Include Non GPS positions</a:t>
            </a:r>
          </a:p>
          <a:p>
            <a:r>
              <a:rPr lang="en-US" dirty="0" smtClean="0"/>
              <a:t>option refers to those </a:t>
            </a:r>
            <a:r>
              <a:rPr lang="en-US" dirty="0" err="1" smtClean="0"/>
              <a:t>datatypes</a:t>
            </a:r>
            <a:r>
              <a:rPr lang="en-US" dirty="0" smtClean="0"/>
              <a:t> that are not collected by the rover (this may include positions you created </a:t>
            </a:r>
          </a:p>
          <a:p>
            <a:r>
              <a:rPr lang="en-US" dirty="0" smtClean="0"/>
              <a:t>while editing in PFO). </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68898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04962F2F-8995-4596-9EA9-4BD4ED135338}" type="slidenum">
              <a:rPr kumimoji="0" lang="en-US" sz="1300"/>
              <a:pPr/>
              <a:t>32</a:t>
            </a:fld>
            <a:endParaRPr kumimoji="0" lang="en-US" sz="13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defTabSz="931584"/>
            <a:r>
              <a:rPr lang="en-US" dirty="0" smtClean="0"/>
              <a:t>This tab controls how Pathfinder Office transforms and projects GPS data into the coordinate system of your choosing.  In many cases you will need to change the default settings.  </a:t>
            </a:r>
          </a:p>
          <a:p>
            <a:endParaRPr lang="en-US" dirty="0" smtClean="0"/>
          </a:p>
          <a:p>
            <a:endParaRPr lang="en-US" dirty="0" smtClean="0"/>
          </a:p>
          <a:p>
            <a:r>
              <a:rPr lang="en-US" dirty="0" smtClean="0"/>
              <a:t>Coordinate System Tab – For All Parks Except </a:t>
            </a:r>
            <a:r>
              <a:rPr lang="en-US" dirty="0" err="1" smtClean="0"/>
              <a:t>SouthEast</a:t>
            </a:r>
            <a:r>
              <a:rPr lang="en-US" dirty="0" smtClean="0"/>
              <a:t> Alaska Depending on the Differential sources used </a:t>
            </a:r>
          </a:p>
          <a:p>
            <a:r>
              <a:rPr lang="en-US" dirty="0" smtClean="0"/>
              <a:t>you may have to alter the System and Datum choice. If you used a CORS differential base station, WAAS or differential site, then you will have specific coordinates to export too.</a:t>
            </a:r>
          </a:p>
          <a:p>
            <a:r>
              <a:rPr lang="en-US" dirty="0" smtClean="0"/>
              <a:t>Click the Change Button. Alter the System, Zone, Altitude and Coordinate Units as below.</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40356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a:t>
            </a:r>
          </a:p>
          <a:p>
            <a:r>
              <a:rPr lang="en-US" dirty="0" smtClean="0"/>
              <a:t>Exporting is the final step in a traditional Pathfinder Office workflow that sends data to your Park’s GIS specialist </a:t>
            </a:r>
          </a:p>
          <a:p>
            <a:r>
              <a:rPr lang="en-US" dirty="0" smtClean="0"/>
              <a:t>or GIS liaison. The analogy of “garbage in, garbage out” applies here. The work-flow process is outlined below: </a:t>
            </a:r>
          </a:p>
          <a:p>
            <a:r>
              <a:rPr lang="en-US" dirty="0" smtClean="0"/>
              <a:t>• Setting up appropriate GPS quality filters on the datalogger; </a:t>
            </a:r>
          </a:p>
          <a:p>
            <a:r>
              <a:rPr lang="en-US" dirty="0" smtClean="0"/>
              <a:t>• Differentially correcting rover files using the Trimble Differential Utility or accepting Real-Time diff. sources; </a:t>
            </a:r>
          </a:p>
          <a:p>
            <a:r>
              <a:rPr lang="en-US" dirty="0" smtClean="0"/>
              <a:t>• Good editing techniques to remove GPS outliers, check attributes and finally; </a:t>
            </a:r>
          </a:p>
          <a:p>
            <a:r>
              <a:rPr lang="en-US" dirty="0" smtClean="0"/>
              <a:t>• Export to GIS formats </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504803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DE9BC6B4-8CF6-4EC9-9AAB-66B9883F3068}" type="slidenum">
              <a:rPr kumimoji="0" lang="en-US" sz="1300"/>
              <a:pPr/>
              <a:t>33</a:t>
            </a:fld>
            <a:endParaRPr kumimoji="0" lang="en-US" sz="13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Select the System and Zone to match your park location.  This is often easily confirmed with your park or regional GIS coordinator.</a:t>
            </a:r>
          </a:p>
          <a:p>
            <a:endParaRPr lang="en-US" smtClean="0"/>
          </a:p>
          <a:p>
            <a:r>
              <a:rPr lang="en-US" smtClean="0"/>
              <a:t>What does tend to get confusing is selecting the datum.  The Datum choice for this class is going to be NAD 1983 (Conus) CORS96.  Yet this is one of at least 6 versions of “NAD83”.  </a:t>
            </a:r>
          </a:p>
          <a:p>
            <a:endParaRPr lang="en-US" smtClean="0"/>
          </a:p>
          <a:p>
            <a:r>
              <a:rPr lang="en-US" smtClean="0"/>
              <a:t>Does this really make a difference?  Well the next few slides were going to investigate more closely the issue of datums and how to select the appropriate one for obtaining true “submeter”.</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3527212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DE9BC6B4-8CF6-4EC9-9AAB-66B9883F3068}" type="slidenum">
              <a:rPr kumimoji="0" lang="en-US" sz="1300"/>
              <a:pPr/>
              <a:t>34</a:t>
            </a:fld>
            <a:endParaRPr kumimoji="0" lang="en-US" sz="13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Select the System and Zone to match your park location.  This is often easily confirmed with your park or regional GIS coordinator.</a:t>
            </a:r>
          </a:p>
          <a:p>
            <a:endParaRPr lang="en-US" smtClean="0"/>
          </a:p>
          <a:p>
            <a:r>
              <a:rPr lang="en-US" smtClean="0"/>
              <a:t>What does tend to get confusing is selecting the datum.  The Datum choice for this class is going to be NAD 1983 (Conus) CORS96.  Yet this is one of at least 6 versions of “NAD83”.  </a:t>
            </a:r>
          </a:p>
          <a:p>
            <a:endParaRPr lang="en-US" smtClean="0"/>
          </a:p>
          <a:p>
            <a:r>
              <a:rPr lang="en-US" smtClean="0"/>
              <a:t>Does this really make a difference?  Well the next few slides were going to investigate more closely the issue of datums and how to select the appropriate one for obtaining true “submeter”.</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463612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CCDAC193-E6E8-44C7-91E6-ECDDAD26E01F}" type="slidenum">
              <a:rPr kumimoji="0" lang="en-US" sz="1300"/>
              <a:pPr/>
              <a:t>35</a:t>
            </a:fld>
            <a:endParaRPr kumimoji="0" lang="en-US" sz="13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 1 reason for mismatching GPS and GIS data is the mismatching of datums.</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584933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036F10B0-95A4-48D8-B15D-5A53F07F342D}" type="slidenum">
              <a:rPr kumimoji="0" lang="en-US" sz="1300"/>
              <a:pPr/>
              <a:t>36</a:t>
            </a:fld>
            <a:endParaRPr kumimoji="0" lang="en-US" sz="1300"/>
          </a:p>
        </p:txBody>
      </p:sp>
      <p:sp>
        <p:nvSpPr>
          <p:cNvPr id="91139" name="Rectangle 2"/>
          <p:cNvSpPr>
            <a:spLocks noGrp="1" noRot="1" noChangeAspect="1" noChangeArrowheads="1" noTextEdit="1"/>
          </p:cNvSpPr>
          <p:nvPr>
            <p:ph type="sldImg"/>
          </p:nvPr>
        </p:nvSpPr>
        <p:spPr>
          <a:xfrm>
            <a:off x="1184275" y="701675"/>
            <a:ext cx="4656138" cy="3490913"/>
          </a:xfrm>
          <a:ln/>
        </p:spPr>
      </p:sp>
      <p:sp>
        <p:nvSpPr>
          <p:cNvPr id="91140" name="Rectangle 3"/>
          <p:cNvSpPr>
            <a:spLocks noGrp="1" noChangeArrowheads="1"/>
          </p:cNvSpPr>
          <p:nvPr>
            <p:ph type="body" idx="1"/>
          </p:nvPr>
        </p:nvSpPr>
        <p:spPr>
          <a:xfrm>
            <a:off x="936415" y="4422464"/>
            <a:ext cx="5150273" cy="41871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smtClean="0"/>
              <a:t>Explain a datum</a:t>
            </a:r>
          </a:p>
          <a:p>
            <a:r>
              <a:rPr lang="en-US" dirty="0" smtClean="0"/>
              <a:t>In the US, GIS personnel are most likely to encounter three horizontal reference map </a:t>
            </a:r>
            <a:r>
              <a:rPr lang="en-US" dirty="0" err="1" smtClean="0"/>
              <a:t>Datums</a:t>
            </a:r>
            <a:r>
              <a:rPr lang="en-US" dirty="0" smtClean="0"/>
              <a:t/>
            </a:r>
            <a:br>
              <a:rPr lang="en-US" dirty="0" smtClean="0"/>
            </a:br>
            <a:r>
              <a:rPr lang="en-US" dirty="0" smtClean="0"/>
              <a:t>NAD27</a:t>
            </a:r>
          </a:p>
          <a:p>
            <a:r>
              <a:rPr lang="en-US" dirty="0" smtClean="0"/>
              <a:t>NAD83</a:t>
            </a:r>
          </a:p>
          <a:p>
            <a:r>
              <a:rPr lang="en-US" dirty="0" smtClean="0"/>
              <a:t>WGS84</a:t>
            </a:r>
          </a:p>
          <a:p>
            <a:r>
              <a:rPr lang="en-US" dirty="0" smtClean="0"/>
              <a:t>ITRF00 – Global geode</a:t>
            </a:r>
          </a:p>
          <a:p>
            <a:endParaRPr lang="en-US" dirty="0" smtClean="0"/>
          </a:p>
          <a:p>
            <a:pPr rtl="0"/>
            <a:r>
              <a:rPr lang="en-US" dirty="0"/>
              <a:t>From Hemisphere GNSS:</a:t>
            </a:r>
            <a:endParaRPr lang="en-US" dirty="0" smtClean="0">
              <a:effectLst/>
            </a:endParaRPr>
          </a:p>
          <a:p>
            <a:pPr rtl="0"/>
            <a:r>
              <a:rPr lang="en-US" i="1" dirty="0"/>
              <a:t>"ITRF2008 is the most current reference frame realization of the International Terrestrial Reference System (ITRS), a responsibility of the International Earth Rotation and Reference Systems Service (IERS). Previously to ITRF2008, ITRF2005 was the official realization published by IERS. The ITRF2005 and ITRF2008 realizations agree within just a few millimeters (see transformation parameters </a:t>
            </a:r>
            <a:r>
              <a:rPr lang="en-US" i="1" dirty="0">
                <a:hlinkClick r:id="rId3"/>
              </a:rPr>
              <a:t>here</a:t>
            </a:r>
            <a:r>
              <a:rPr lang="en-US" i="1" dirty="0"/>
              <a:t>).</a:t>
            </a:r>
            <a:endParaRPr lang="en-US" dirty="0" smtClean="0">
              <a:effectLst/>
            </a:endParaRPr>
          </a:p>
          <a:p>
            <a:pPr rtl="0"/>
            <a:r>
              <a:rPr lang="en-US" i="1" dirty="0" smtClean="0">
                <a:effectLst/>
              </a:rPr>
              <a:t> </a:t>
            </a:r>
            <a:endParaRPr lang="en-US" dirty="0" smtClean="0">
              <a:effectLst/>
            </a:endParaRPr>
          </a:p>
          <a:p>
            <a:pPr rtl="0"/>
            <a:r>
              <a:rPr lang="en-US" i="1" dirty="0"/>
              <a:t>The ITRF realizations (e.g. ITRF2008) are compatible with the modern, GPS-based, versions of WGS84 within about a decimeter. This applies to WGS84 version G730 onwards. The latest version of the WGS84 (version G1762) was generated using ITRF2008 positions for reference sites, yielding into a possible agreement at centimeter level between these two modern frames (see reference </a:t>
            </a:r>
            <a:r>
              <a:rPr lang="en-US" i="1" dirty="0">
                <a:hlinkClick r:id="rId4"/>
              </a:rPr>
              <a:t>here</a:t>
            </a:r>
            <a:r>
              <a:rPr lang="en-US" i="1" dirty="0"/>
              <a:t>)."</a:t>
            </a:r>
            <a:endParaRPr lang="en-US" dirty="0" smtClean="0">
              <a:effectLst/>
            </a:endParaRPr>
          </a:p>
          <a:p>
            <a:r>
              <a:rPr lang="en-US" dirty="0" smtClean="0"/>
              <a:t/>
            </a:r>
            <a:br>
              <a:rPr lang="en-US" dirty="0" smtClean="0"/>
            </a:br>
            <a:r>
              <a:rPr lang="en-US" dirty="0" smtClean="0"/>
              <a:t>tic system used mainly in scientific studies.</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207495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8DC7D0CB-A7D8-4BCC-B362-CACC1872A857}" type="slidenum">
              <a:rPr kumimoji="0" lang="en-US" sz="1300"/>
              <a:pPr/>
              <a:t>37</a:t>
            </a:fld>
            <a:endParaRPr kumimoji="0" lang="en-US" sz="1300"/>
          </a:p>
        </p:txBody>
      </p:sp>
      <p:sp>
        <p:nvSpPr>
          <p:cNvPr id="92163" name="Rectangle 2"/>
          <p:cNvSpPr>
            <a:spLocks noGrp="1" noRot="1" noChangeAspect="1" noChangeArrowheads="1" noTextEdit="1"/>
          </p:cNvSpPr>
          <p:nvPr>
            <p:ph type="sldImg"/>
          </p:nvPr>
        </p:nvSpPr>
        <p:spPr>
          <a:xfrm>
            <a:off x="1184275" y="701675"/>
            <a:ext cx="4656138" cy="3490913"/>
          </a:xfrm>
          <a:ln/>
        </p:spPr>
      </p:sp>
      <p:sp>
        <p:nvSpPr>
          <p:cNvPr id="92164" name="Rectangle 3"/>
          <p:cNvSpPr>
            <a:spLocks noGrp="1" noChangeArrowheads="1"/>
          </p:cNvSpPr>
          <p:nvPr>
            <p:ph type="body" idx="1"/>
          </p:nvPr>
        </p:nvSpPr>
        <p:spPr>
          <a:xfrm>
            <a:off x="936415" y="4422464"/>
            <a:ext cx="5150273" cy="41871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smtClean="0"/>
              <a:t>This slide is designed to show why there is a horizontal difference between the latest realizations of WGS84/ITRF00 and NAD83.</a:t>
            </a:r>
          </a:p>
          <a:p>
            <a:endParaRPr lang="en-US" dirty="0" smtClean="0"/>
          </a:p>
          <a:p>
            <a:r>
              <a:rPr lang="en-US" dirty="0" smtClean="0"/>
              <a:t>When NAD83 was rolled out in 1986, geodesists used every available observation to set the datum starting point.  This included GPS observations. The geocentric (center of earth) position was known to a meter or so.</a:t>
            </a:r>
          </a:p>
          <a:p>
            <a:endParaRPr lang="en-US" dirty="0" smtClean="0"/>
          </a:p>
          <a:p>
            <a:r>
              <a:rPr lang="en-US" dirty="0" smtClean="0"/>
              <a:t>Then thru time, as measurements improved, GPS observations improved, more was learned about the center of the earth or geocentric center of earth. </a:t>
            </a:r>
          </a:p>
          <a:p>
            <a:endParaRPr lang="en-US" dirty="0" smtClean="0"/>
          </a:p>
          <a:p>
            <a:r>
              <a:rPr lang="en-US" dirty="0" smtClean="0"/>
              <a:t>Today, due to refinements, we now have measured the center of the earth within a cm precision level. Coupled with better knowledge of the earth center and better observations, the latest NAD83 is not equal to WGS84.  In fact for Manassas Virginia, these differ horizontally about 0.9 meters or 2.9 feet.</a:t>
            </a:r>
          </a:p>
          <a:p>
            <a:endParaRPr lang="en-US" dirty="0" smtClean="0"/>
          </a:p>
          <a:p>
            <a:r>
              <a:rPr lang="en-US" dirty="0" smtClean="0"/>
              <a:t>Not recognizing these differences can confound storage of high quality GPS data that are </a:t>
            </a:r>
            <a:r>
              <a:rPr lang="en-US" dirty="0" err="1" smtClean="0"/>
              <a:t>submeter</a:t>
            </a:r>
            <a:r>
              <a:rPr lang="en-US" dirty="0" smtClean="0"/>
              <a:t> accurate.</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3534876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085044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F64B16B5-C59F-4336-98C5-30D09ACA3FA6}" type="slidenum">
              <a:rPr kumimoji="0" lang="en-US" sz="1300"/>
              <a:pPr/>
              <a:t>39</a:t>
            </a:fld>
            <a:endParaRPr kumimoji="0" lang="en-US" sz="13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Reverse the sequence…</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046571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49500172-AF8F-4FB9-91BF-D1BC9EE11C99}" type="slidenum">
              <a:rPr kumimoji="0" lang="en-US" sz="1300"/>
              <a:pPr/>
              <a:t>41</a:t>
            </a:fld>
            <a:endParaRPr kumimoji="0" lang="en-US" sz="1300"/>
          </a:p>
        </p:txBody>
      </p:sp>
      <p:sp>
        <p:nvSpPr>
          <p:cNvPr id="94211" name="Rectangle 2"/>
          <p:cNvSpPr>
            <a:spLocks noGrp="1" noRot="1" noChangeAspect="1" noChangeArrowheads="1" noTextEdit="1"/>
          </p:cNvSpPr>
          <p:nvPr>
            <p:ph type="sldImg"/>
          </p:nvPr>
        </p:nvSpPr>
        <p:spPr>
          <a:xfrm>
            <a:off x="1185863" y="701675"/>
            <a:ext cx="4654550" cy="3490913"/>
          </a:xfrm>
          <a:ln/>
        </p:spPr>
      </p:sp>
      <p:sp>
        <p:nvSpPr>
          <p:cNvPr id="94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3591175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778F77A3-B7CE-42A3-8A27-8978C0A4AF57}" type="slidenum">
              <a:rPr lang="en-US" sz="1200">
                <a:solidFill>
                  <a:srgbClr val="000000"/>
                </a:solidFill>
              </a:rPr>
              <a:pPr/>
              <a:t>42</a:t>
            </a:fld>
            <a:endParaRPr lang="en-US" sz="1200">
              <a:solidFill>
                <a:srgbClr val="000000"/>
              </a:solidFill>
            </a:endParaRPr>
          </a:p>
        </p:txBody>
      </p:sp>
      <p:sp>
        <p:nvSpPr>
          <p:cNvPr id="95235" name="Rectangle 7"/>
          <p:cNvSpPr txBox="1">
            <a:spLocks noGrp="1" noChangeArrowheads="1"/>
          </p:cNvSpPr>
          <p:nvPr/>
        </p:nvSpPr>
        <p:spPr bwMode="auto">
          <a:xfrm>
            <a:off x="3981384" y="8846507"/>
            <a:ext cx="3041718" cy="46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609" tIns="47306" rIns="94609" bIns="47306" anchor="b"/>
          <a:lstStyle>
            <a:lvl1pPr defTabSz="928688" eaLnBrk="0" hangingPunct="0">
              <a:defRPr kumimoji="1" sz="2400">
                <a:solidFill>
                  <a:schemeClr val="tx1"/>
                </a:solidFill>
                <a:latin typeface="Times New Roman" pitchFamily="18" charset="0"/>
              </a:defRPr>
            </a:lvl1pPr>
            <a:lvl2pPr marL="742950" indent="-285750" defTabSz="928688" eaLnBrk="0" hangingPunct="0">
              <a:defRPr kumimoji="1" sz="2400">
                <a:solidFill>
                  <a:schemeClr val="tx1"/>
                </a:solidFill>
                <a:latin typeface="Times New Roman" pitchFamily="18" charset="0"/>
              </a:defRPr>
            </a:lvl2pPr>
            <a:lvl3pPr marL="1143000" indent="-228600" defTabSz="928688" eaLnBrk="0" hangingPunct="0">
              <a:defRPr kumimoji="1" sz="2400">
                <a:solidFill>
                  <a:schemeClr val="tx1"/>
                </a:solidFill>
                <a:latin typeface="Times New Roman" pitchFamily="18" charset="0"/>
              </a:defRPr>
            </a:lvl3pPr>
            <a:lvl4pPr marL="1600200" indent="-228600" defTabSz="928688" eaLnBrk="0" hangingPunct="0">
              <a:defRPr kumimoji="1" sz="2400">
                <a:solidFill>
                  <a:schemeClr val="tx1"/>
                </a:solidFill>
                <a:latin typeface="Times New Roman" pitchFamily="18" charset="0"/>
              </a:defRPr>
            </a:lvl4pPr>
            <a:lvl5pPr marL="2057400" indent="-228600" defTabSz="928688" eaLnBrk="0" hangingPunct="0">
              <a:defRPr kumimoji="1" sz="2400">
                <a:solidFill>
                  <a:schemeClr val="tx1"/>
                </a:solidFill>
                <a:latin typeface="Times New Roman" pitchFamily="18" charset="0"/>
              </a:defRPr>
            </a:lvl5pPr>
            <a:lvl6pPr marL="2514600" indent="-228600" defTabSz="928688" eaLnBrk="0" fontAlgn="base" hangingPunct="0">
              <a:spcBef>
                <a:spcPct val="0"/>
              </a:spcBef>
              <a:spcAft>
                <a:spcPct val="0"/>
              </a:spcAft>
              <a:defRPr kumimoji="1" sz="2400">
                <a:solidFill>
                  <a:schemeClr val="tx1"/>
                </a:solidFill>
                <a:latin typeface="Times New Roman" pitchFamily="18" charset="0"/>
              </a:defRPr>
            </a:lvl6pPr>
            <a:lvl7pPr marL="2971800" indent="-228600" defTabSz="928688" eaLnBrk="0" fontAlgn="base" hangingPunct="0">
              <a:spcBef>
                <a:spcPct val="0"/>
              </a:spcBef>
              <a:spcAft>
                <a:spcPct val="0"/>
              </a:spcAft>
              <a:defRPr kumimoji="1" sz="2400">
                <a:solidFill>
                  <a:schemeClr val="tx1"/>
                </a:solidFill>
                <a:latin typeface="Times New Roman" pitchFamily="18" charset="0"/>
              </a:defRPr>
            </a:lvl7pPr>
            <a:lvl8pPr marL="3429000" indent="-228600" defTabSz="928688" eaLnBrk="0" fontAlgn="base" hangingPunct="0">
              <a:spcBef>
                <a:spcPct val="0"/>
              </a:spcBef>
              <a:spcAft>
                <a:spcPct val="0"/>
              </a:spcAft>
              <a:defRPr kumimoji="1" sz="2400">
                <a:solidFill>
                  <a:schemeClr val="tx1"/>
                </a:solidFill>
                <a:latin typeface="Times New Roman" pitchFamily="18" charset="0"/>
              </a:defRPr>
            </a:lvl8pPr>
            <a:lvl9pPr marL="3886200" indent="-228600" defTabSz="928688" eaLnBrk="0" fontAlgn="base" hangingPunct="0">
              <a:spcBef>
                <a:spcPct val="0"/>
              </a:spcBef>
              <a:spcAft>
                <a:spcPct val="0"/>
              </a:spcAft>
              <a:defRPr kumimoji="1" sz="2400">
                <a:solidFill>
                  <a:schemeClr val="tx1"/>
                </a:solidFill>
                <a:latin typeface="Times New Roman" pitchFamily="18" charset="0"/>
              </a:defRPr>
            </a:lvl9pPr>
          </a:lstStyle>
          <a:p>
            <a:pPr algn="r"/>
            <a:fld id="{7A382150-9232-4717-9766-2C4F2A88FC57}" type="slidenum">
              <a:rPr lang="en-US" sz="1300">
                <a:solidFill>
                  <a:srgbClr val="000000"/>
                </a:solidFill>
              </a:rPr>
              <a:pPr algn="r"/>
              <a:t>42</a:t>
            </a:fld>
            <a:endParaRPr lang="en-US" sz="1300">
              <a:solidFill>
                <a:srgbClr val="000000"/>
              </a:solidFill>
            </a:endParaRPr>
          </a:p>
        </p:txBody>
      </p:sp>
      <p:sp>
        <p:nvSpPr>
          <p:cNvPr id="95236" name="Rectangle 2"/>
          <p:cNvSpPr>
            <a:spLocks noGrp="1" noRot="1" noChangeAspect="1" noChangeArrowheads="1" noTextEdit="1"/>
          </p:cNvSpPr>
          <p:nvPr>
            <p:ph type="sldImg"/>
          </p:nvPr>
        </p:nvSpPr>
        <p:spPr>
          <a:xfrm>
            <a:off x="1185863" y="701675"/>
            <a:ext cx="4654550" cy="3490913"/>
          </a:xfrm>
          <a:ln/>
        </p:spPr>
      </p:sp>
      <p:sp>
        <p:nvSpPr>
          <p:cNvPr id="9523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676458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smtClean="0"/>
              <a:t>If</a:t>
            </a:r>
            <a:r>
              <a:rPr lang="en-US" baseline="0" dirty="0" smtClean="0"/>
              <a:t> you followed the steps in Differential Correction, your are IN NAD83 (2011 Already).</a:t>
            </a:r>
            <a:endParaRPr lang="en-US" dirty="0" smtClean="0"/>
          </a:p>
        </p:txBody>
      </p:sp>
      <p:sp>
        <p:nvSpPr>
          <p:cNvPr id="962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CF2C3607-C248-4731-A616-7CDBF1721DA4}" type="slidenum">
              <a:rPr kumimoji="0" lang="en-US" sz="1300"/>
              <a:pPr/>
              <a:t>43</a:t>
            </a:fld>
            <a:endParaRPr kumimoji="0" lang="en-US" sz="1300"/>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93453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19C826BA-512A-446E-B634-15C40B9A7C00}" type="slidenum">
              <a:rPr kumimoji="0" lang="en-US" sz="1300"/>
              <a:pPr/>
              <a:t>5</a:t>
            </a:fld>
            <a:endParaRPr kumimoji="0" lang="en-US" sz="13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Objective of this section is to take a COR file (an SSF file that has been differentially corrected) to an ESRI data format called shapefile.</a:t>
            </a:r>
          </a:p>
          <a:p>
            <a:r>
              <a:rPr lang="en-US" smtClean="0"/>
              <a:t>The Shapefile format is a universal data exchange format that must be comprised of at least 3 files. </a:t>
            </a:r>
          </a:p>
          <a:p>
            <a:endParaRPr lang="en-US" smtClean="0"/>
          </a:p>
          <a:p>
            <a:r>
              <a:rPr lang="en-US" smtClean="0"/>
              <a:t>Each feature name in the DDF is translated to a unique shapefile.</a:t>
            </a:r>
          </a:p>
          <a:p>
            <a:endParaRPr lang="en-US" smtClean="0"/>
          </a:p>
          <a:p>
            <a:r>
              <a:rPr lang="en-US" smtClean="0"/>
              <a:t>The INF and TXT files found in the export directory will house metadata or information regarding the Export parameters. These are really important files.</a:t>
            </a:r>
          </a:p>
          <a:p>
            <a:endParaRPr lang="en-US" smtClean="0"/>
          </a:p>
          <a:p>
            <a:r>
              <a:rPr lang="en-US" smtClean="0"/>
              <a:t>Lets Get started.</a:t>
            </a:r>
          </a:p>
          <a:p>
            <a:r>
              <a:rPr lang="en-US" smtClean="0"/>
              <a:t>Ssf - Standard Storage Format</a:t>
            </a:r>
          </a:p>
          <a:p>
            <a:endParaRPr lang="en-US" smtClean="0"/>
          </a:p>
          <a:p>
            <a:r>
              <a:rPr lang="en-US" smtClean="0"/>
              <a:t>Shx creates an index out of the vector and attribute files (just like index at back of a book) so that when a search is performed, the program doesn’t have to search the entire database, it goes to the index</a:t>
            </a:r>
          </a:p>
          <a:p>
            <a:endParaRPr lang="en-US" smtClean="0"/>
          </a:p>
          <a:p>
            <a:endParaRPr lang="en-US" smtClean="0"/>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176945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64A6AE2B-9562-4590-9B27-7B443893C552}" type="slidenum">
              <a:rPr kumimoji="0" lang="en-US" sz="1300"/>
              <a:pPr/>
              <a:t>44</a:t>
            </a:fld>
            <a:endParaRPr kumimoji="0" lang="en-US" sz="13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smtClean="0"/>
              <a:t>At this time, set the System, Zone to the Training center recommended coordinate system.  The Datum choice will be Alaska Albers 1983 (Alaska).  This datum will only be available in PFO 5.4 and beyond.  Earlier PFO versions will need to add the datum in – Trimble support site for the white paper on NAD83 Reference Frame.</a:t>
            </a:r>
          </a:p>
          <a:p>
            <a:endParaRPr lang="en-US" dirty="0" smtClean="0"/>
          </a:p>
          <a:p>
            <a:r>
              <a:rPr lang="en-US" dirty="0" smtClean="0"/>
              <a:t>Now – we need to take a moment and learn about Datums and how GPS users must confront this often confusing subject</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1488352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two settings</a:t>
            </a:r>
            <a:r>
              <a:rPr lang="en-US" baseline="0" dirty="0" smtClean="0"/>
              <a:t> for 2013</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45</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608837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Geoid 12A for Alaska</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60883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8113E6D9-E52A-46F6-B955-35AFCC25108D}" type="slidenum">
              <a:rPr kumimoji="0" lang="en-US" sz="1300"/>
              <a:pPr/>
              <a:t>47</a:t>
            </a:fld>
            <a:endParaRPr kumimoji="0" lang="en-US"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the dictionary definition for M value</a:t>
            </a:r>
          </a:p>
          <a:p>
            <a:endParaRPr lang="en-US" smtClean="0"/>
          </a:p>
          <a:p>
            <a:r>
              <a:rPr lang="en-US" smtClean="0"/>
              <a:t>1.	Vertex attributes that are stored with x,y point coordinates in ESRI's Geometry Engine. Every type of geometry (point, polyline, polygon, and so on) can have attributes for every vertex.</a:t>
            </a:r>
          </a:p>
          <a:p>
            <a:r>
              <a:rPr lang="en-US" smtClean="0"/>
              <a:t>2.	In linear referencing, measure values that may be added to linear features to perform dynamic segmentation. In linear referencing, m-values are used on vertices to imply a measurement along a linear feature. The m-value allows a location along a line to be found.</a:t>
            </a:r>
          </a:p>
          <a:p>
            <a:pPr>
              <a:spcBef>
                <a:spcPct val="0"/>
              </a:spcBef>
            </a:pPr>
            <a:endParaRPr lang="en-US" smtClean="0">
              <a:solidFill>
                <a:srgbClr val="000000"/>
              </a:solidFill>
              <a:latin typeface="Verdana" pitchFamily="34" charset="0"/>
            </a:endParaRP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830173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how you assign a PRJ.</a:t>
            </a:r>
          </a:p>
          <a:p>
            <a:r>
              <a:rPr lang="en-US" dirty="0" smtClean="0"/>
              <a:t>First open </a:t>
            </a:r>
            <a:r>
              <a:rPr lang="en-US" dirty="0" err="1" smtClean="0"/>
              <a:t>Arcmap</a:t>
            </a:r>
            <a:r>
              <a:rPr lang="en-US" dirty="0" smtClean="0"/>
              <a:t>. Save the Alaska Albers Coordinate system (NAD83 (2011) as a Favorite.</a:t>
            </a:r>
          </a:p>
          <a:p>
            <a:r>
              <a:rPr lang="en-US" dirty="0" smtClean="0"/>
              <a:t>Then this path</a:t>
            </a:r>
            <a:r>
              <a:rPr lang="en-US" baseline="0" dirty="0" smtClean="0"/>
              <a:t> will work.</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3373343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coordinate system is</a:t>
            </a:r>
            <a:r>
              <a:rPr lang="en-US" baseline="0" dirty="0" smtClean="0"/>
              <a:t> not here, you must first make it a Favorite.</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78879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coordinate system is</a:t>
            </a:r>
            <a:r>
              <a:rPr lang="en-US" baseline="0" dirty="0" smtClean="0"/>
              <a:t> not here, you must first make it a Favorite.</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50</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791688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coordinate system is</a:t>
            </a:r>
            <a:r>
              <a:rPr lang="en-US" baseline="0" dirty="0" smtClean="0"/>
              <a:t> not here, you must first make it a Favorite.</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52</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788798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coordinate system is</a:t>
            </a:r>
            <a:r>
              <a:rPr lang="en-US" baseline="0" dirty="0" smtClean="0"/>
              <a:t> not here, you must first make it a Favorite.</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54</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788798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55</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73574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28671BEC-EAE0-44A2-BEF0-98C57A71564A}" type="slidenum">
              <a:rPr kumimoji="0" lang="en-US" sz="1300"/>
              <a:pPr/>
              <a:t>6</a:t>
            </a:fld>
            <a:endParaRPr kumimoji="0" lang="en-US" sz="13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The orange box reminds us that although there is only 1 Trimble file - there's a lot going on within that file. It includes 5 Feature names that are in the data dictionary and are displayed according to the map legend.  The map shows that there can be more than one feature for each feature name - in fact there are a total of 10 features on the map.   Back in the orange box, there's the reminder that these 5 feature names (not the 10 features shown on the map)  are going to turn into 15 files plus a couple extra. </a:t>
            </a:r>
          </a:p>
          <a:p>
            <a:endParaRPr lang="en-US" smtClean="0"/>
          </a:p>
          <a:p>
            <a:r>
              <a:rPr lang="en-US" smtClean="0"/>
              <a:t>Overview of a Trimble File and the corresponding ArcGIS files</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8253364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your</a:t>
            </a:r>
            <a:r>
              <a:rPr lang="en-US" baseline="0" dirty="0" smtClean="0"/>
              <a:t> screen will look like before you press Export.</a:t>
            </a:r>
          </a:p>
          <a:p>
            <a:r>
              <a:rPr lang="en-US" baseline="0" dirty="0" smtClean="0"/>
              <a:t>If you were in </a:t>
            </a:r>
            <a:r>
              <a:rPr lang="en-US" baseline="0" dirty="0" err="1" smtClean="0"/>
              <a:t>SouthEast</a:t>
            </a:r>
            <a:r>
              <a:rPr lang="en-US" baseline="0" dirty="0" smtClean="0"/>
              <a:t> Alaska, it would have UTM as the System, Zone 8 North and NAD 1983 (Alaska) as the datum.</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58</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592909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your</a:t>
            </a:r>
            <a:r>
              <a:rPr lang="en-US" baseline="0" dirty="0" smtClean="0"/>
              <a:t> screen will look like before you press Export.</a:t>
            </a:r>
          </a:p>
          <a:p>
            <a:r>
              <a:rPr lang="en-US" baseline="0" dirty="0" smtClean="0"/>
              <a:t>If you were in </a:t>
            </a:r>
            <a:r>
              <a:rPr lang="en-US" baseline="0" dirty="0" err="1" smtClean="0"/>
              <a:t>SouthEast</a:t>
            </a:r>
            <a:r>
              <a:rPr lang="en-US" baseline="0" dirty="0" smtClean="0"/>
              <a:t> Alaska, it would have UTM as the System, Zone 8 North and NAD 1983 (Alaska) as the datum.</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59</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4274777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60</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32921188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BDA97E1F-ED8A-4DE9-A53B-B8AFA77B49B2}" type="slidenum">
              <a:rPr kumimoji="0" lang="en-US" sz="1300"/>
              <a:pPr/>
              <a:t>61</a:t>
            </a:fld>
            <a:endParaRPr kumimoji="0" lang="en-US" sz="13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There is something missing.,</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3295111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8A816711-2454-4F38-AB70-9FA3067C4903}" type="slidenum">
              <a:rPr kumimoji="0" lang="en-US" sz="1300"/>
              <a:pPr/>
              <a:t>62</a:t>
            </a:fld>
            <a:endParaRPr kumimoji="0" lang="en-US"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This shows a My Parks Export Setting.</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1093782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8A816711-2454-4F38-AB70-9FA3067C4903}" type="slidenum">
              <a:rPr kumimoji="0" lang="en-US" sz="1300"/>
              <a:pPr/>
              <a:t>63</a:t>
            </a:fld>
            <a:endParaRPr kumimoji="0" lang="en-US"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This shows a My Parks Export Setting.</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2544545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64</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0579808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449025-1D86-494B-8FA5-9C53F06D8899}" type="slidenum">
              <a:rPr lang="en-US" smtClean="0"/>
              <a:pPr fontAlgn="base">
                <a:spcBef>
                  <a:spcPct val="0"/>
                </a:spcBef>
                <a:spcAft>
                  <a:spcPct val="0"/>
                </a:spcAft>
                <a:defRPr/>
              </a:pPr>
              <a:t>65</a:t>
            </a:fld>
            <a:endParaRPr lang="en-US" smtClean="0"/>
          </a:p>
        </p:txBody>
      </p:sp>
      <p:sp>
        <p:nvSpPr>
          <p:cNvPr id="16387" name="Rectangle 2"/>
          <p:cNvSpPr>
            <a:spLocks noGrp="1" noRot="1" noChangeAspect="1" noChangeArrowheads="1" noTextEdit="1"/>
          </p:cNvSpPr>
          <p:nvPr>
            <p:ph type="sldImg"/>
          </p:nvPr>
        </p:nvSpPr>
        <p:spPr bwMode="auto">
          <a:xfrm>
            <a:off x="1185863" y="701675"/>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xfrm>
            <a:off x="935804" y="4420593"/>
            <a:ext cx="5151493" cy="41881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Plotter in print shop, paper is 42 inches wide</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b="1" u="sng" dirty="0" smtClean="0"/>
              <a:t>Directions for sending to plotter</a:t>
            </a:r>
          </a:p>
          <a:p>
            <a:pPr eaLnBrk="1" hangingPunct="1">
              <a:spcBef>
                <a:spcPct val="0"/>
              </a:spcBef>
            </a:pPr>
            <a:r>
              <a:rPr lang="en-US" dirty="0" smtClean="0"/>
              <a:t>Powerpoint/Print</a:t>
            </a:r>
          </a:p>
          <a:p>
            <a:pPr eaLnBrk="1" hangingPunct="1">
              <a:spcBef>
                <a:spcPct val="0"/>
              </a:spcBef>
            </a:pPr>
            <a:r>
              <a:rPr lang="en-US" dirty="0" smtClean="0"/>
              <a:t>uncheck frame, select slides</a:t>
            </a:r>
          </a:p>
          <a:p>
            <a:pPr eaLnBrk="1" hangingPunct="1">
              <a:spcBef>
                <a:spcPct val="0"/>
              </a:spcBef>
            </a:pPr>
            <a:r>
              <a:rPr lang="en-US" dirty="0" smtClean="0"/>
              <a:t>select plotter. Set to 42”</a:t>
            </a:r>
          </a:p>
          <a:p>
            <a:pPr eaLnBrk="1" hangingPunct="1">
              <a:spcBef>
                <a:spcPct val="0"/>
              </a:spcBef>
            </a:pPr>
            <a:r>
              <a:rPr lang="en-US" dirty="0" smtClean="0"/>
              <a:t>Properties / layout-Landscape / Advanced /Paper-Output/Paper Size/ 42” x 60”</a:t>
            </a:r>
          </a:p>
          <a:p>
            <a:pPr eaLnBrk="1" hangingPunct="1">
              <a:spcBef>
                <a:spcPct val="0"/>
              </a:spcBef>
            </a:pPr>
            <a:r>
              <a:rPr lang="en-US" dirty="0" smtClean="0"/>
              <a:t>Preview – if slide doesn’t fill up paper / Options/Scale to Fit Paper</a:t>
            </a:r>
          </a:p>
          <a:p>
            <a:pPr eaLnBrk="1" hangingPunct="1">
              <a:spcBef>
                <a:spcPct val="0"/>
              </a:spcBef>
            </a:pPr>
            <a:endParaRPr lang="en-US" dirty="0" smtClean="0"/>
          </a:p>
        </p:txBody>
      </p:sp>
    </p:spTree>
    <p:extLst>
      <p:ext uri="{BB962C8B-B14F-4D97-AF65-F5344CB8AC3E}">
        <p14:creationId xmlns:p14="http://schemas.microsoft.com/office/powerpoint/2010/main" val="18554808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66</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6512419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a:t>
            </a:r>
          </a:p>
          <a:p>
            <a:r>
              <a:rPr lang="en-US" dirty="0" smtClean="0"/>
              <a:t>Exporting is the final step in a traditional Pathfinder Office workflow that sends data to your Park’s GIS specialist </a:t>
            </a:r>
          </a:p>
          <a:p>
            <a:r>
              <a:rPr lang="en-US" dirty="0" smtClean="0"/>
              <a:t>or GIS liaison. The analogy of “garbage in, garbage out” applies here. The work-flow process is outlined below: </a:t>
            </a:r>
          </a:p>
          <a:p>
            <a:r>
              <a:rPr lang="en-US" dirty="0" smtClean="0"/>
              <a:t>• Setting up appropriate GPS quality filters on the datalogger; </a:t>
            </a:r>
          </a:p>
          <a:p>
            <a:r>
              <a:rPr lang="en-US" dirty="0" smtClean="0"/>
              <a:t>• Differentially correcting rover files using the Trimble Differential Utility or accepting Real-Time diff. sources; </a:t>
            </a:r>
          </a:p>
          <a:p>
            <a:r>
              <a:rPr lang="en-US" dirty="0" smtClean="0"/>
              <a:t>• Good editing techniques to remove GPS outliers, check attributes and finally; </a:t>
            </a:r>
          </a:p>
          <a:p>
            <a:r>
              <a:rPr lang="en-US" dirty="0" smtClean="0"/>
              <a:t>• Export to GIS formats </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68</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50480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8A816711-2454-4F38-AB70-9FA3067C4903}" type="slidenum">
              <a:rPr kumimoji="0" lang="en-US" sz="1300"/>
              <a:pPr/>
              <a:t>7</a:t>
            </a:fld>
            <a:endParaRPr kumimoji="0" lang="en-US"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This shows a My Parks Export Setting.</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0566659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19C826BA-512A-446E-B634-15C40B9A7C00}" type="slidenum">
              <a:rPr kumimoji="0" lang="en-US" sz="1300"/>
              <a:pPr/>
              <a:t>69</a:t>
            </a:fld>
            <a:endParaRPr kumimoji="0" lang="en-US" sz="13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Objective of this section is to take a COR file (an SSF file that has been differentially corrected) to an ESRI data format called shapefile.</a:t>
            </a:r>
          </a:p>
          <a:p>
            <a:r>
              <a:rPr lang="en-US" smtClean="0"/>
              <a:t>The Shapefile format is a universal data exchange format that must be comprised of at least 3 files. </a:t>
            </a:r>
          </a:p>
          <a:p>
            <a:endParaRPr lang="en-US" smtClean="0"/>
          </a:p>
          <a:p>
            <a:r>
              <a:rPr lang="en-US" smtClean="0"/>
              <a:t>Each feature name in the DDF is translated to a unique shapefile.</a:t>
            </a:r>
          </a:p>
          <a:p>
            <a:endParaRPr lang="en-US" smtClean="0"/>
          </a:p>
          <a:p>
            <a:r>
              <a:rPr lang="en-US" smtClean="0"/>
              <a:t>The INF and TXT files found in the export directory will house metadata or information regarding the Export parameters. These are really important files.</a:t>
            </a:r>
          </a:p>
          <a:p>
            <a:endParaRPr lang="en-US" smtClean="0"/>
          </a:p>
          <a:p>
            <a:r>
              <a:rPr lang="en-US" smtClean="0"/>
              <a:t>Lets Get started.</a:t>
            </a:r>
          </a:p>
          <a:p>
            <a:r>
              <a:rPr lang="en-US" smtClean="0"/>
              <a:t>Ssf - Standard Storage Format</a:t>
            </a:r>
          </a:p>
          <a:p>
            <a:endParaRPr lang="en-US" smtClean="0"/>
          </a:p>
          <a:p>
            <a:r>
              <a:rPr lang="en-US" smtClean="0"/>
              <a:t>Shx creates an index out of the vector and attribute files (just like index at back of a book) so that when a search is performed, the program doesn’t have to search the entire database, it goes to the index</a:t>
            </a:r>
          </a:p>
          <a:p>
            <a:endParaRPr lang="en-US" smtClean="0"/>
          </a:p>
          <a:p>
            <a:endParaRPr lang="en-US" smtClean="0"/>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30281912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28671BEC-EAE0-44A2-BEF0-98C57A71564A}" type="slidenum">
              <a:rPr kumimoji="0" lang="en-US" sz="1300"/>
              <a:pPr/>
              <a:t>70</a:t>
            </a:fld>
            <a:endParaRPr kumimoji="0" lang="en-US" sz="13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The orange box reminds us that although there is only 1 Trimble file - there's a lot going on within that file. It includes 5 Feature names that are in the data dictionary and are displayed according to the map legend.  The map shows that there can be more than one feature for each feature name - in fact there are a total of 10 features on the map.   Back in the orange box, there's the reminder that these 5 feature names (not the 10 features shown on the map)  are going to turn into 15 files plus a couple extra. </a:t>
            </a:r>
          </a:p>
          <a:p>
            <a:endParaRPr lang="en-US" smtClean="0"/>
          </a:p>
          <a:p>
            <a:r>
              <a:rPr lang="en-US" smtClean="0"/>
              <a:t>Overview of a Trimble File and the corresponding ArcGIS files</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3765887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0C6816C3-4BA9-4E1D-BA59-21EC094F2C3C}" type="slidenum">
              <a:rPr kumimoji="0" lang="en-US" sz="1300"/>
              <a:pPr/>
              <a:t>71</a:t>
            </a:fld>
            <a:endParaRPr kumimoji="0" lang="en-US" sz="13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If you had a rover file in the map view, it will automatically be selected in the top box.  Otherwise, you will have to Browse to retrieve the file.</a:t>
            </a:r>
          </a:p>
          <a:p>
            <a:endParaRPr lang="en-US" smtClean="0"/>
          </a:p>
          <a:p>
            <a:r>
              <a:rPr lang="en-US" smtClean="0"/>
              <a:t>Note to Instructor: More than likely the file will be called “Edit or e_Rovername”</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1924677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001CD665-0681-4CCB-9ECB-89CA672F938D}" type="slidenum">
              <a:rPr kumimoji="0" lang="en-US" sz="1300"/>
              <a:pPr/>
              <a:t>72</a:t>
            </a:fld>
            <a:endParaRPr kumimoji="0" lang="en-US" sz="13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Automatically, this output folder / Export is used.</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2672613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14EA59A7-0297-4A26-BAAF-49C9E2098193}" type="slidenum">
              <a:rPr kumimoji="0" lang="en-US" sz="1300"/>
              <a:pPr/>
              <a:t>73</a:t>
            </a:fld>
            <a:endParaRPr kumimoji="0" lang="en-US" sz="13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Instructors: First time PFO users will default to other sample.</a:t>
            </a:r>
          </a:p>
          <a:p>
            <a:endParaRPr lang="en-US" smtClean="0"/>
          </a:p>
          <a:p>
            <a:r>
              <a:rPr lang="en-US" smtClean="0"/>
              <a:t>Choose the Sample ESRI shapefile setup.  </a:t>
            </a:r>
          </a:p>
          <a:p>
            <a:endParaRPr lang="en-US" smtClean="0"/>
          </a:p>
          <a:p>
            <a:r>
              <a:rPr lang="en-US" smtClean="0"/>
              <a:t>Setups are examples that you can use, lets make a New Setup to use for class. </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4598640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74</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1868393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E94BB305-FBEB-469F-BA86-CD502AE357DF}" type="slidenum">
              <a:rPr kumimoji="0" lang="en-US" sz="1300"/>
              <a:pPr/>
              <a:t>75</a:t>
            </a:fld>
            <a:endParaRPr kumimoji="0" lang="en-US" sz="13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b="1" smtClean="0"/>
              <a:t>GPS Pathfinder Office Software: Copying Settings to Different Computers </a:t>
            </a:r>
            <a:endParaRPr lang="en-US" smtClean="0"/>
          </a:p>
          <a:p>
            <a:r>
              <a:rPr lang="en-US" smtClean="0"/>
              <a:t>This document describes how to copy project definition settings, batch processor settings, data transfer device settings, and import and export settings for the Trimble® GPS Pathfinder® Office software to other computers. </a:t>
            </a:r>
          </a:p>
          <a:p>
            <a:r>
              <a:rPr lang="en-US" smtClean="0"/>
              <a:t>All the settings for the GPS Pathfinder Office software are stored in the Microsoft® Windows® Registry. To copy the software settings to a different computer implies that you will copy parts of the Windows Registry. </a:t>
            </a:r>
          </a:p>
          <a:p>
            <a:r>
              <a:rPr lang="en-US" b="1" smtClean="0"/>
              <a:t>Procedures </a:t>
            </a:r>
            <a:endParaRPr lang="en-US" smtClean="0"/>
          </a:p>
          <a:p>
            <a:r>
              <a:rPr lang="en-US" b="1" i="1" smtClean="0"/>
              <a:t>Warning: </a:t>
            </a:r>
            <a:r>
              <a:rPr lang="en-US" i="1" smtClean="0"/>
              <a:t>Make sure that the GPS Pathfinder Office software is </a:t>
            </a:r>
            <a:r>
              <a:rPr lang="en-US" b="1" i="1" smtClean="0"/>
              <a:t>not </a:t>
            </a:r>
            <a:r>
              <a:rPr lang="en-US" i="1" smtClean="0"/>
              <a:t>running while you are carrying out these procedures. </a:t>
            </a:r>
            <a:endParaRPr lang="en-US" smtClean="0"/>
          </a:p>
          <a:p>
            <a:r>
              <a:rPr lang="en-US" b="1" smtClean="0"/>
              <a:t>Exporting a (.reg) file that contains the PFO settings from the Windows Registry </a:t>
            </a:r>
            <a:endParaRPr lang="en-US" smtClean="0"/>
          </a:p>
          <a:p>
            <a:r>
              <a:rPr lang="en-US" smtClean="0"/>
              <a:t>1. To start the Windows Registry, select </a:t>
            </a:r>
            <a:r>
              <a:rPr lang="en-US" i="1" smtClean="0"/>
              <a:t>Start / Programs / Accessories / Command Prompt</a:t>
            </a:r>
            <a:r>
              <a:rPr lang="en-US" smtClean="0"/>
              <a:t>, enter </a:t>
            </a:r>
            <a:r>
              <a:rPr lang="en-US" b="1" smtClean="0"/>
              <a:t>regedit </a:t>
            </a:r>
            <a:r>
              <a:rPr lang="en-US" smtClean="0"/>
              <a:t>and then press the Enter key. </a:t>
            </a:r>
          </a:p>
          <a:p>
            <a:r>
              <a:rPr lang="en-US" smtClean="0"/>
              <a:t>2. Navigate to one of the following: </a:t>
            </a:r>
          </a:p>
          <a:p>
            <a:r>
              <a:rPr lang="en-US" smtClean="0"/>
              <a:t>• HKEY_CURRENT_USER\Software\Trimble\Pathfinder\Common\Projects </a:t>
            </a:r>
          </a:p>
          <a:p>
            <a:r>
              <a:rPr lang="en-US" smtClean="0"/>
              <a:t>• HKEY_CURRENT_USER\Software\Trimble\Pathfinder\Office\Batch Processor </a:t>
            </a:r>
          </a:p>
          <a:p>
            <a:r>
              <a:rPr lang="en-US" smtClean="0"/>
              <a:t>• HKEY_CURRENT_USER\Software\Trimble\Remote Device Manager\GISDatalogger </a:t>
            </a:r>
          </a:p>
          <a:p>
            <a:r>
              <a:rPr lang="en-US" smtClean="0"/>
              <a:t>• HKEY_CURRENT_USER\Software\Trimble\Pathfinder\Office\Import </a:t>
            </a:r>
          </a:p>
          <a:p>
            <a:r>
              <a:rPr lang="en-US" smtClean="0"/>
              <a:t>• HKEY_CURRENT_USER\Software\Trimble\Pathfinder\Office\Export </a:t>
            </a:r>
          </a:p>
          <a:p>
            <a:r>
              <a:rPr lang="en-US" smtClean="0"/>
              <a:t>3. Right-click on the subfolder and then select </a:t>
            </a:r>
            <a:r>
              <a:rPr lang="en-US" i="1" smtClean="0"/>
              <a:t>Export </a:t>
            </a:r>
            <a:r>
              <a:rPr lang="en-US" smtClean="0"/>
              <a:t>from the menu. </a:t>
            </a:r>
          </a:p>
          <a:p>
            <a:r>
              <a:rPr lang="en-US" b="1" i="1" smtClean="0"/>
              <a:t>Note: </a:t>
            </a:r>
            <a:r>
              <a:rPr lang="en-US" i="1" smtClean="0"/>
              <a:t>You must export each setting type separately. If you want to transfer the project definitions, you also need to copy the folder in which the projects are stored to the new computer. </a:t>
            </a:r>
            <a:endParaRPr lang="en-US" smtClean="0"/>
          </a:p>
          <a:p>
            <a:r>
              <a:rPr lang="en-US" smtClean="0"/>
              <a:t>4. Give the (.reg) file a name and save it in a folder. </a:t>
            </a:r>
          </a:p>
          <a:p>
            <a:r>
              <a:rPr lang="en-US" b="1" smtClean="0"/>
              <a:t>Installing the registry setup on a different computer </a:t>
            </a:r>
            <a:endParaRPr lang="en-US" smtClean="0"/>
          </a:p>
          <a:p>
            <a:r>
              <a:rPr lang="en-US" b="1" i="1" smtClean="0"/>
              <a:t>Warning: </a:t>
            </a:r>
            <a:r>
              <a:rPr lang="en-US" i="1" smtClean="0"/>
              <a:t>If you carry out this procedure, you will lose any other setups that have been created on this computer. </a:t>
            </a:r>
            <a:endParaRPr lang="en-US" smtClean="0"/>
          </a:p>
          <a:p>
            <a:r>
              <a:rPr lang="en-US" smtClean="0"/>
              <a:t>1. Copy the file to the other computer. </a:t>
            </a:r>
          </a:p>
          <a:p>
            <a:r>
              <a:rPr lang="en-US" smtClean="0"/>
              <a:t>2. Double-click the file to install it in the Windows Registry. You may need to reboot the computer. </a:t>
            </a:r>
          </a:p>
          <a:p>
            <a:r>
              <a:rPr lang="en-US" b="1" smtClean="0"/>
              <a:t>www.</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0615883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76</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3381607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77</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770062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78</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22318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8A816711-2454-4F38-AB70-9FA3067C4903}" type="slidenum">
              <a:rPr kumimoji="0" lang="en-US" sz="1300"/>
              <a:pPr/>
              <a:t>8</a:t>
            </a:fld>
            <a:endParaRPr kumimoji="0" lang="en-US"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This shows a My Parks Export Setting.</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0523522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79</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437647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1F1D1DF5-CDCD-486E-B3BC-28D0854D58C9}" type="slidenum">
              <a:rPr kumimoji="0" lang="en-US" sz="1300"/>
              <a:pPr/>
              <a:t>80</a:t>
            </a:fld>
            <a:endParaRPr kumimoji="0"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a:p>
            <a:r>
              <a:rPr lang="en-US" smtClean="0"/>
              <a:t>For the novice it may be easier to export lengths and areas because it is too difficult to calculate these values in ArcGIS.  For the more skilled, calculating the values in ArcGIS is not a problem.  </a:t>
            </a:r>
          </a:p>
          <a:p>
            <a:endParaRPr lang="en-US" smtClean="0"/>
          </a:p>
          <a:p>
            <a:r>
              <a:rPr lang="en-US" smtClean="0"/>
              <a:t> If you export these values into ArcGiS and then calculate in ArcGis, there will be 2 sets of values in ArcGIS, which could be confusing to people; why are there 2 sets of values, why aren’t they the same, which one is correct and why….</a:t>
            </a:r>
          </a:p>
          <a:p>
            <a:endParaRPr lang="en-US" smtClean="0"/>
          </a:p>
          <a:p>
            <a:endParaRPr lang="en-US" smtClean="0"/>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888389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1F1D1DF5-CDCD-486E-B3BC-28D0854D58C9}" type="slidenum">
              <a:rPr kumimoji="0" lang="en-US" sz="1300"/>
              <a:pPr/>
              <a:t>81</a:t>
            </a:fld>
            <a:endParaRPr kumimoji="0"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a:p>
            <a:r>
              <a:rPr lang="en-US" smtClean="0"/>
              <a:t>For the novice it may be easier to export lengths and areas because it is too difficult to calculate these values in ArcGIS.  For the more skilled, calculating the values in ArcGIS is not a problem.  </a:t>
            </a:r>
          </a:p>
          <a:p>
            <a:endParaRPr lang="en-US" smtClean="0"/>
          </a:p>
          <a:p>
            <a:r>
              <a:rPr lang="en-US" smtClean="0"/>
              <a:t> If you export these values into ArcGiS and then calculate in ArcGis, there will be 2 sets of values in ArcGIS, which could be confusing to people; why are there 2 sets of values, why aren’t they the same, which one is correct and why….</a:t>
            </a:r>
          </a:p>
          <a:p>
            <a:endParaRPr lang="en-US" smtClean="0"/>
          </a:p>
          <a:p>
            <a:endParaRPr lang="en-US" smtClean="0"/>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6520894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82</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1375968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83</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6188861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84</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68898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04962F2F-8995-4596-9EA9-4BD4ED135338}" type="slidenum">
              <a:rPr kumimoji="0" lang="en-US" sz="1300"/>
              <a:pPr/>
              <a:t>85</a:t>
            </a:fld>
            <a:endParaRPr kumimoji="0" lang="en-US" sz="13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This tab controls how Pathfinder Office transforms and projects GPS data into the coordinate system of your choosing.  In many cases you will need to change the default settings.  </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31680255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86</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608837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87</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608837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8113E6D9-E52A-46F6-B955-35AFCC25108D}" type="slidenum">
              <a:rPr kumimoji="0" lang="en-US" sz="1300"/>
              <a:pPr/>
              <a:t>88</a:t>
            </a:fld>
            <a:endParaRPr kumimoji="0" lang="en-US"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the dictionary definition for M value</a:t>
            </a:r>
          </a:p>
          <a:p>
            <a:endParaRPr lang="en-US" smtClean="0"/>
          </a:p>
          <a:p>
            <a:r>
              <a:rPr lang="en-US" smtClean="0"/>
              <a:t>1.	Vertex attributes that are stored with x,y point coordinates in ESRI's Geometry Engine. Every type of geometry (point, polyline, polygon, and so on) can have attributes for every vertex.</a:t>
            </a:r>
          </a:p>
          <a:p>
            <a:r>
              <a:rPr lang="en-US" smtClean="0"/>
              <a:t>2.	In linear referencing, measure values that may be added to linear features to perform dynamic segmentation. In linear referencing, m-values are used on vertices to imply a measurement along a linear feature. The m-value allows a location along a line to be found.</a:t>
            </a:r>
          </a:p>
          <a:p>
            <a:pPr>
              <a:spcBef>
                <a:spcPct val="0"/>
              </a:spcBef>
            </a:pPr>
            <a:endParaRPr lang="en-US" smtClean="0">
              <a:solidFill>
                <a:srgbClr val="000000"/>
              </a:solidFill>
              <a:latin typeface="Verdana" pitchFamily="34" charset="0"/>
            </a:endParaRP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55395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Pathfinder Settings. These settings are crucial to check on all systems. Since UNITS and TIME are </a:t>
            </a:r>
          </a:p>
          <a:p>
            <a:r>
              <a:rPr lang="en-US" dirty="0" smtClean="0"/>
              <a:t>critical in Export check these settings before launching the export utility. </a:t>
            </a:r>
          </a:p>
          <a:p>
            <a:r>
              <a:rPr lang="en-US" dirty="0" smtClean="0"/>
              <a:t>Units </a:t>
            </a:r>
          </a:p>
          <a:p>
            <a:r>
              <a:rPr lang="en-US" dirty="0" smtClean="0"/>
              <a:t>Access the settings by launching Pathfinder Office and selecting Options Menu. </a:t>
            </a:r>
          </a:p>
          <a:p>
            <a:endParaRPr lang="en-US" dirty="0" smtClean="0"/>
          </a:p>
          <a:p>
            <a:r>
              <a:rPr lang="en-US" dirty="0" smtClean="0"/>
              <a:t>ABOVE ALL, DON’T MIX UNITS HERE. 	</a:t>
            </a:r>
          </a:p>
          <a:p>
            <a:endParaRPr lang="en-US" dirty="0" smtClean="0"/>
          </a:p>
          <a:p>
            <a:r>
              <a:rPr lang="en-US" dirty="0" smtClean="0"/>
              <a:t>Set Distance, Area, Velocity and Offsets to feet or metric. Set the Precisions level to feet</a:t>
            </a:r>
            <a:r>
              <a:rPr lang="en-US" baseline="0" dirty="0" smtClean="0"/>
              <a:t> or </a:t>
            </a:r>
            <a:r>
              <a:rPr lang="en-US" dirty="0" smtClean="0"/>
              <a:t>meters and 95% Confidence </a:t>
            </a:r>
          </a:p>
          <a:p>
            <a:r>
              <a:rPr lang="en-US" dirty="0" smtClean="0"/>
              <a:t>interval. Set North Reference Offsets to True. </a:t>
            </a:r>
            <a:endParaRPr lang="en-US" dirty="0"/>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25365272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91</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5929099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92</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1670331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93</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32921188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BDA97E1F-ED8A-4DE9-A53B-B8AFA77B49B2}" type="slidenum">
              <a:rPr kumimoji="0" lang="en-US" sz="1300"/>
              <a:pPr/>
              <a:t>94</a:t>
            </a:fld>
            <a:endParaRPr kumimoji="0" lang="en-US" sz="13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There is something missing.,</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662133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8A816711-2454-4F38-AB70-9FA3067C4903}" type="slidenum">
              <a:rPr kumimoji="0" lang="en-US" sz="1300"/>
              <a:pPr/>
              <a:t>95</a:t>
            </a:fld>
            <a:endParaRPr kumimoji="0" lang="en-US"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smtClean="0"/>
              <a:t>This shows a My Parks Export Setting.</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2508772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8A816711-2454-4F38-AB70-9FA3067C4903}" type="slidenum">
              <a:rPr kumimoji="0" lang="en-US" sz="1300"/>
              <a:pPr/>
              <a:t>96</a:t>
            </a:fld>
            <a:endParaRPr kumimoji="0" lang="en-US" sz="13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This shows a My Parks Export Setting.</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33849168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97</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31976827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18D4AFB2-6E01-4924-8CEF-02E801A112D6}" type="slidenum">
              <a:rPr kumimoji="0" lang="en-US" sz="1300"/>
              <a:pPr/>
              <a:t>98</a:t>
            </a:fld>
            <a:endParaRPr kumimoji="0" lang="en-US" sz="13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b="1" smtClean="0"/>
              <a:t>GPS Pathfinder Office Software: Copying Settings to Different Computers </a:t>
            </a:r>
            <a:endParaRPr lang="en-US" smtClean="0"/>
          </a:p>
          <a:p>
            <a:r>
              <a:rPr lang="en-US" smtClean="0"/>
              <a:t>This document describes how to copy project definition settings, batch processor settings, data transfer device settings, and import and export settings for the Trimble® GPS Pathfinder® Office software to other computers. </a:t>
            </a:r>
          </a:p>
          <a:p>
            <a:r>
              <a:rPr lang="en-US" smtClean="0"/>
              <a:t>All the settings for the GPS Pathfinder Office software are stored in the Microsoft® Windows® Registry. To copy the software settings to a different computer implies that you will copy parts of the Windows Registry. </a:t>
            </a:r>
          </a:p>
          <a:p>
            <a:r>
              <a:rPr lang="en-US" b="1" smtClean="0"/>
              <a:t>Procedures </a:t>
            </a:r>
            <a:endParaRPr lang="en-US" smtClean="0"/>
          </a:p>
          <a:p>
            <a:r>
              <a:rPr lang="en-US" b="1" i="1" smtClean="0"/>
              <a:t>Warning: </a:t>
            </a:r>
            <a:r>
              <a:rPr lang="en-US" i="1" smtClean="0"/>
              <a:t>Make sure that the GPS Pathfinder Office software is </a:t>
            </a:r>
            <a:r>
              <a:rPr lang="en-US" b="1" i="1" smtClean="0"/>
              <a:t>not </a:t>
            </a:r>
            <a:r>
              <a:rPr lang="en-US" i="1" smtClean="0"/>
              <a:t>running while you are carrying out these procedures. </a:t>
            </a:r>
            <a:endParaRPr lang="en-US" smtClean="0"/>
          </a:p>
          <a:p>
            <a:r>
              <a:rPr lang="en-US" b="1" smtClean="0"/>
              <a:t>Exporting a (.reg) file that contains the PFO settings from the Windows Registry </a:t>
            </a:r>
            <a:endParaRPr lang="en-US" smtClean="0"/>
          </a:p>
          <a:p>
            <a:r>
              <a:rPr lang="en-US" smtClean="0"/>
              <a:t>1. To start the Windows Registry, select </a:t>
            </a:r>
            <a:r>
              <a:rPr lang="en-US" i="1" smtClean="0"/>
              <a:t>Start / Programs / Accessories / Command Prompt</a:t>
            </a:r>
            <a:r>
              <a:rPr lang="en-US" smtClean="0"/>
              <a:t>, enter </a:t>
            </a:r>
            <a:r>
              <a:rPr lang="en-US" b="1" smtClean="0"/>
              <a:t>regedit </a:t>
            </a:r>
            <a:r>
              <a:rPr lang="en-US" smtClean="0"/>
              <a:t>and then press the Enter key. </a:t>
            </a:r>
          </a:p>
          <a:p>
            <a:r>
              <a:rPr lang="en-US" smtClean="0"/>
              <a:t>2. Navigate to one of the following: </a:t>
            </a:r>
          </a:p>
          <a:p>
            <a:r>
              <a:rPr lang="en-US" smtClean="0"/>
              <a:t>• HKEY_CURRENT_USER\Software\Trimble\Pathfinder\Common\Projects </a:t>
            </a:r>
          </a:p>
          <a:p>
            <a:r>
              <a:rPr lang="en-US" smtClean="0"/>
              <a:t>• HKEY_CURRENT_USER\Software\Trimble\Pathfinder\Office\Batch Processor </a:t>
            </a:r>
          </a:p>
          <a:p>
            <a:r>
              <a:rPr lang="en-US" smtClean="0"/>
              <a:t>• HKEY_CURRENT_USER\Software\Trimble\Remote Device Manager\GISDatalogger </a:t>
            </a:r>
          </a:p>
          <a:p>
            <a:r>
              <a:rPr lang="en-US" smtClean="0"/>
              <a:t>• HKEY_CURRENT_USER\Software\Trimble\Pathfinder\Office\Import </a:t>
            </a:r>
          </a:p>
          <a:p>
            <a:r>
              <a:rPr lang="en-US" smtClean="0"/>
              <a:t>• HKEY_CURRENT_USER\Software\Trimble\Pathfinder\Office\Export </a:t>
            </a:r>
          </a:p>
          <a:p>
            <a:r>
              <a:rPr lang="en-US" smtClean="0"/>
              <a:t>3. Right-click on the subfolder and then select </a:t>
            </a:r>
            <a:r>
              <a:rPr lang="en-US" i="1" smtClean="0"/>
              <a:t>Export </a:t>
            </a:r>
            <a:r>
              <a:rPr lang="en-US" smtClean="0"/>
              <a:t>from the menu. </a:t>
            </a:r>
          </a:p>
          <a:p>
            <a:r>
              <a:rPr lang="en-US" b="1" i="1" smtClean="0"/>
              <a:t>Note: </a:t>
            </a:r>
            <a:r>
              <a:rPr lang="en-US" i="1" smtClean="0"/>
              <a:t>You must export each setting type separately. If you want to transfer the project definitions, you also need to copy the folder in which the projects are stored to the new computer. </a:t>
            </a:r>
            <a:endParaRPr lang="en-US" smtClean="0"/>
          </a:p>
          <a:p>
            <a:r>
              <a:rPr lang="en-US" smtClean="0"/>
              <a:t>4. Give the (.reg) file a name and save it in a folder. </a:t>
            </a:r>
          </a:p>
          <a:p>
            <a:r>
              <a:rPr lang="en-US" b="1" smtClean="0"/>
              <a:t>Installing the registry setup on a different computer </a:t>
            </a:r>
            <a:endParaRPr lang="en-US" smtClean="0"/>
          </a:p>
          <a:p>
            <a:r>
              <a:rPr lang="en-US" b="1" i="1" smtClean="0"/>
              <a:t>Warning: </a:t>
            </a:r>
            <a:r>
              <a:rPr lang="en-US" i="1" smtClean="0"/>
              <a:t>If you carry out this procedure, you will lose any other setups that have been created on this computer. </a:t>
            </a:r>
            <a:endParaRPr lang="en-US" smtClean="0"/>
          </a:p>
          <a:p>
            <a:r>
              <a:rPr lang="en-US" smtClean="0"/>
              <a:t>1. Copy the file to the other computer. </a:t>
            </a:r>
          </a:p>
          <a:p>
            <a:r>
              <a:rPr lang="en-US" smtClean="0"/>
              <a:t>2. Double-click the file to install it in the Windows Registry. You may need to reboot the computer. </a:t>
            </a:r>
          </a:p>
          <a:p>
            <a:r>
              <a:rPr lang="en-US" b="1" smtClean="0"/>
              <a:t>www.</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6355495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99</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2075967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100</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7097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46141" eaLnBrk="0" hangingPunct="0">
              <a:defRPr kumimoji="1" sz="2400">
                <a:solidFill>
                  <a:schemeClr val="tx1"/>
                </a:solidFill>
                <a:latin typeface="Times New Roman" pitchFamily="18" charset="0"/>
              </a:defRPr>
            </a:lvl1pPr>
            <a:lvl2pPr marL="756913" indent="-291121" defTabSz="946141" eaLnBrk="0" hangingPunct="0">
              <a:defRPr kumimoji="1" sz="2400">
                <a:solidFill>
                  <a:schemeClr val="tx1"/>
                </a:solidFill>
                <a:latin typeface="Times New Roman" pitchFamily="18" charset="0"/>
              </a:defRPr>
            </a:lvl2pPr>
            <a:lvl3pPr marL="1164480" indent="-232897" defTabSz="946141" eaLnBrk="0" hangingPunct="0">
              <a:defRPr kumimoji="1" sz="2400">
                <a:solidFill>
                  <a:schemeClr val="tx1"/>
                </a:solidFill>
                <a:latin typeface="Times New Roman" pitchFamily="18" charset="0"/>
              </a:defRPr>
            </a:lvl3pPr>
            <a:lvl4pPr marL="1630274" indent="-232897" defTabSz="946141" eaLnBrk="0" hangingPunct="0">
              <a:defRPr kumimoji="1" sz="2400">
                <a:solidFill>
                  <a:schemeClr val="tx1"/>
                </a:solidFill>
                <a:latin typeface="Times New Roman" pitchFamily="18" charset="0"/>
              </a:defRPr>
            </a:lvl4pPr>
            <a:lvl5pPr marL="2096067" indent="-232897" defTabSz="946141" eaLnBrk="0" hangingPunct="0">
              <a:defRPr kumimoji="1" sz="2400">
                <a:solidFill>
                  <a:schemeClr val="tx1"/>
                </a:solidFill>
                <a:latin typeface="Times New Roman" pitchFamily="18" charset="0"/>
              </a:defRPr>
            </a:lvl5pPr>
            <a:lvl6pPr marL="2561859" indent="-232897" defTabSz="946141" eaLnBrk="0" fontAlgn="base" hangingPunct="0">
              <a:spcBef>
                <a:spcPct val="0"/>
              </a:spcBef>
              <a:spcAft>
                <a:spcPct val="0"/>
              </a:spcAft>
              <a:defRPr kumimoji="1" sz="2400">
                <a:solidFill>
                  <a:schemeClr val="tx1"/>
                </a:solidFill>
                <a:latin typeface="Times New Roman" pitchFamily="18" charset="0"/>
              </a:defRPr>
            </a:lvl6pPr>
            <a:lvl7pPr marL="3027651" indent="-232897" defTabSz="946141" eaLnBrk="0" fontAlgn="base" hangingPunct="0">
              <a:spcBef>
                <a:spcPct val="0"/>
              </a:spcBef>
              <a:spcAft>
                <a:spcPct val="0"/>
              </a:spcAft>
              <a:defRPr kumimoji="1" sz="2400">
                <a:solidFill>
                  <a:schemeClr val="tx1"/>
                </a:solidFill>
                <a:latin typeface="Times New Roman" pitchFamily="18" charset="0"/>
              </a:defRPr>
            </a:lvl7pPr>
            <a:lvl8pPr marL="3493444" indent="-232897" defTabSz="946141" eaLnBrk="0" fontAlgn="base" hangingPunct="0">
              <a:spcBef>
                <a:spcPct val="0"/>
              </a:spcBef>
              <a:spcAft>
                <a:spcPct val="0"/>
              </a:spcAft>
              <a:defRPr kumimoji="1" sz="2400">
                <a:solidFill>
                  <a:schemeClr val="tx1"/>
                </a:solidFill>
                <a:latin typeface="Times New Roman" pitchFamily="18" charset="0"/>
              </a:defRPr>
            </a:lvl8pPr>
            <a:lvl9pPr marL="3959236" indent="-232897" defTabSz="946141" eaLnBrk="0" fontAlgn="base" hangingPunct="0">
              <a:spcBef>
                <a:spcPct val="0"/>
              </a:spcBef>
              <a:spcAft>
                <a:spcPct val="0"/>
              </a:spcAft>
              <a:defRPr kumimoji="1" sz="2400">
                <a:solidFill>
                  <a:schemeClr val="tx1"/>
                </a:solidFill>
                <a:latin typeface="Times New Roman" pitchFamily="18" charset="0"/>
              </a:defRPr>
            </a:lvl9pPr>
          </a:lstStyle>
          <a:p>
            <a:fld id="{47E1F918-E194-4302-AA59-9548B269EFE8}" type="slidenum">
              <a:rPr kumimoji="0" lang="en-US" sz="1300"/>
              <a:pPr/>
              <a:t>10</a:t>
            </a:fld>
            <a:endParaRPr kumimoji="0" lang="en-US" sz="13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smtClean="0"/>
              <a:t>Launching the Export Utility</a:t>
            </a:r>
          </a:p>
        </p:txBody>
      </p:sp>
      <p:sp>
        <p:nvSpPr>
          <p:cNvPr id="2" name="Footer Placeholder 1"/>
          <p:cNvSpPr>
            <a:spLocks noGrp="1"/>
          </p:cNvSpPr>
          <p:nvPr>
            <p:ph type="ftr" sz="quarter" idx="10"/>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8124422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101</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33172788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102</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39945511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103</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18940821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A6776-CF99-49CB-96A8-6BFDE9658CE8}" type="slidenum">
              <a:rPr lang="en-US" smtClean="0"/>
              <a:pPr>
                <a:defRPr/>
              </a:pPr>
              <a:t>104</a:t>
            </a:fld>
            <a:endParaRPr lang="en-US"/>
          </a:p>
        </p:txBody>
      </p:sp>
      <p:sp>
        <p:nvSpPr>
          <p:cNvPr id="5" name="Footer Placeholder 4"/>
          <p:cNvSpPr>
            <a:spLocks noGrp="1"/>
          </p:cNvSpPr>
          <p:nvPr>
            <p:ph type="ftr" sz="quarter" idx="11"/>
          </p:nvPr>
        </p:nvSpPr>
        <p:spPr/>
        <p:txBody>
          <a:bodyPr/>
          <a:lstStyle/>
          <a:p>
            <a:pPr>
              <a:defRPr/>
            </a:pPr>
            <a:r>
              <a:rPr lang="en-US" smtClean="0"/>
              <a:t>2013 Trimble GPS Best Practices</a:t>
            </a:r>
            <a:endParaRPr lang="en-US"/>
          </a:p>
        </p:txBody>
      </p:sp>
    </p:spTree>
    <p:extLst>
      <p:ext uri="{BB962C8B-B14F-4D97-AF65-F5344CB8AC3E}">
        <p14:creationId xmlns:p14="http://schemas.microsoft.com/office/powerpoint/2010/main" val="4045482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lgn="ctr" eaLnBrk="0" hangingPunct="0">
              <a:defRPr/>
            </a:pPr>
            <a:endParaRPr lang="en-US"/>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lgn="ctr" eaLnBrk="0" hangingPunct="0">
              <a:defRPr/>
            </a:pPr>
            <a:endParaRPr lang="en-US"/>
          </a:p>
        </p:txBody>
      </p:sp>
      <p:sp>
        <p:nvSpPr>
          <p:cNvPr id="6"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algn="ctr" eaLnBrk="0" hangingPunct="0">
              <a:defRPr/>
            </a:pPr>
            <a:endParaRPr lang="en-US"/>
          </a:p>
        </p:txBody>
      </p:sp>
      <p:sp>
        <p:nvSpPr>
          <p:cNvPr id="633860" name="Rectangle 4"/>
          <p:cNvSpPr>
            <a:spLocks noGrp="1" noChangeArrowheads="1"/>
          </p:cNvSpPr>
          <p:nvPr>
            <p:ph type="ctrTitle" sz="quarter"/>
          </p:nvPr>
        </p:nvSpPr>
        <p:spPr>
          <a:xfrm>
            <a:off x="685800" y="2286000"/>
            <a:ext cx="7772400" cy="1143000"/>
          </a:xfrm>
          <a:effectLst/>
        </p:spPr>
        <p:txBody>
          <a:bodyPr/>
          <a:lstStyle>
            <a:lvl1pPr>
              <a:defRPr/>
            </a:lvl1pPr>
          </a:lstStyle>
          <a:p>
            <a:r>
              <a:rPr lang="en-US"/>
              <a:t>Click to edit Master title style</a:t>
            </a:r>
          </a:p>
        </p:txBody>
      </p:sp>
      <p:sp>
        <p:nvSpPr>
          <p:cNvPr id="633861"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E1E8B3BC-314E-4612-AD66-8DBD183C68FD}" type="slidenum">
              <a:rPr lang="en-US"/>
              <a:pPr>
                <a:defRPr/>
              </a:pPr>
              <a:t>‹#›</a:t>
            </a:fld>
            <a:endParaRPr lang="en-US"/>
          </a:p>
        </p:txBody>
      </p:sp>
    </p:spTree>
    <p:extLst>
      <p:ext uri="{BB962C8B-B14F-4D97-AF65-F5344CB8AC3E}">
        <p14:creationId xmlns:p14="http://schemas.microsoft.com/office/powerpoint/2010/main" val="19212249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Export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CDB5D7-B414-4883-A2A9-82BBC2B4D2E1}" type="slidenum">
              <a:rPr lang="en-US"/>
              <a:pPr>
                <a:defRPr/>
              </a:pPr>
              <a:t>‹#›</a:t>
            </a:fld>
            <a:endParaRPr lang="en-US"/>
          </a:p>
        </p:txBody>
      </p:sp>
    </p:spTree>
    <p:extLst>
      <p:ext uri="{BB962C8B-B14F-4D97-AF65-F5344CB8AC3E}">
        <p14:creationId xmlns:p14="http://schemas.microsoft.com/office/powerpoint/2010/main" val="13852552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Export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58F27B-80A0-42C8-8724-BFB55249DFC5}" type="slidenum">
              <a:rPr lang="en-US"/>
              <a:pPr>
                <a:defRPr/>
              </a:pPr>
              <a:t>‹#›</a:t>
            </a:fld>
            <a:endParaRPr lang="en-US"/>
          </a:p>
        </p:txBody>
      </p:sp>
    </p:spTree>
    <p:extLst>
      <p:ext uri="{BB962C8B-B14F-4D97-AF65-F5344CB8AC3E}">
        <p14:creationId xmlns:p14="http://schemas.microsoft.com/office/powerpoint/2010/main" val="6667757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lgn="ctr" eaLnBrk="0" hangingPunct="0">
              <a:defRPr/>
            </a:pPr>
            <a:endParaRPr lang="en-US"/>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lgn="ctr" eaLnBrk="0" hangingPunct="0">
              <a:defRPr/>
            </a:pPr>
            <a:endParaRPr lang="en-US"/>
          </a:p>
        </p:txBody>
      </p:sp>
      <p:sp>
        <p:nvSpPr>
          <p:cNvPr id="6" name="Rectangle 5"/>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algn="ctr" eaLnBrk="0" hangingPunct="0">
              <a:defRPr/>
            </a:pPr>
            <a:endParaRPr lang="en-US"/>
          </a:p>
        </p:txBody>
      </p:sp>
      <p:sp>
        <p:nvSpPr>
          <p:cNvPr id="683012" name="Rectangle 4"/>
          <p:cNvSpPr>
            <a:spLocks noGrp="1" noChangeArrowheads="1"/>
          </p:cNvSpPr>
          <p:nvPr>
            <p:ph type="ctrTitle" sz="quarter"/>
          </p:nvPr>
        </p:nvSpPr>
        <p:spPr>
          <a:xfrm>
            <a:off x="685800" y="2286000"/>
            <a:ext cx="7772400" cy="1143000"/>
          </a:xfrm>
          <a:effectLst/>
        </p:spPr>
        <p:txBody>
          <a:bodyPr/>
          <a:lstStyle>
            <a:lvl1pPr>
              <a:defRPr/>
            </a:lvl1pPr>
          </a:lstStyle>
          <a:p>
            <a:r>
              <a:rPr lang="en-US"/>
              <a:t>Click to edit Master title style</a:t>
            </a:r>
          </a:p>
        </p:txBody>
      </p:sp>
      <p:sp>
        <p:nvSpPr>
          <p:cNvPr id="68301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7B2AD548-7A9B-4C7F-82BB-A59FF501B3FF}" type="slidenum">
              <a:rPr lang="en-US"/>
              <a:pPr>
                <a:defRPr/>
              </a:pPr>
              <a:t>‹#›</a:t>
            </a:fld>
            <a:endParaRPr lang="en-US"/>
          </a:p>
        </p:txBody>
      </p:sp>
    </p:spTree>
    <p:extLst>
      <p:ext uri="{BB962C8B-B14F-4D97-AF65-F5344CB8AC3E}">
        <p14:creationId xmlns:p14="http://schemas.microsoft.com/office/powerpoint/2010/main" val="29628600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39F6A744-F56D-4D51-AAED-B313B7A11277}" type="slidenum">
              <a:rPr lang="en-US"/>
              <a:pPr>
                <a:defRPr/>
              </a:pPr>
              <a:t>‹#›</a:t>
            </a:fld>
            <a:endParaRPr lang="en-US"/>
          </a:p>
        </p:txBody>
      </p:sp>
    </p:spTree>
    <p:extLst>
      <p:ext uri="{BB962C8B-B14F-4D97-AF65-F5344CB8AC3E}">
        <p14:creationId xmlns:p14="http://schemas.microsoft.com/office/powerpoint/2010/main" val="17589932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AB86C9BB-88D8-44A2-96D9-6A845105F17D}" type="slidenum">
              <a:rPr lang="en-US"/>
              <a:pPr>
                <a:defRPr/>
              </a:pPr>
              <a:t>‹#›</a:t>
            </a:fld>
            <a:endParaRPr lang="en-US"/>
          </a:p>
        </p:txBody>
      </p:sp>
    </p:spTree>
    <p:extLst>
      <p:ext uri="{BB962C8B-B14F-4D97-AF65-F5344CB8AC3E}">
        <p14:creationId xmlns:p14="http://schemas.microsoft.com/office/powerpoint/2010/main" val="23326913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C69C6F52-10C1-4A42-954A-809ED6A75325}" type="slidenum">
              <a:rPr lang="en-US"/>
              <a:pPr>
                <a:defRPr/>
              </a:pPr>
              <a:t>‹#›</a:t>
            </a:fld>
            <a:endParaRPr lang="en-US"/>
          </a:p>
        </p:txBody>
      </p:sp>
    </p:spTree>
    <p:extLst>
      <p:ext uri="{BB962C8B-B14F-4D97-AF65-F5344CB8AC3E}">
        <p14:creationId xmlns:p14="http://schemas.microsoft.com/office/powerpoint/2010/main" val="18144483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endParaRPr lang="en-US"/>
          </a:p>
        </p:txBody>
      </p:sp>
      <p:sp>
        <p:nvSpPr>
          <p:cNvPr id="8" name="Rectangle 6"/>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9" name="Rectangle 7"/>
          <p:cNvSpPr>
            <a:spLocks noGrp="1" noChangeArrowheads="1"/>
          </p:cNvSpPr>
          <p:nvPr>
            <p:ph type="sldNum" sz="quarter" idx="12"/>
          </p:nvPr>
        </p:nvSpPr>
        <p:spPr/>
        <p:txBody>
          <a:bodyPr/>
          <a:lstStyle>
            <a:lvl1pPr>
              <a:defRPr/>
            </a:lvl1pPr>
          </a:lstStyle>
          <a:p>
            <a:pPr>
              <a:defRPr/>
            </a:pPr>
            <a:fld id="{2DB557B5-9768-49A9-AAA8-252D2E5B29C9}" type="slidenum">
              <a:rPr lang="en-US"/>
              <a:pPr>
                <a:defRPr/>
              </a:pPr>
              <a:t>‹#›</a:t>
            </a:fld>
            <a:endParaRPr lang="en-US"/>
          </a:p>
        </p:txBody>
      </p:sp>
    </p:spTree>
    <p:extLst>
      <p:ext uri="{BB962C8B-B14F-4D97-AF65-F5344CB8AC3E}">
        <p14:creationId xmlns:p14="http://schemas.microsoft.com/office/powerpoint/2010/main" val="36234525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5" name="Rectangle 7"/>
          <p:cNvSpPr>
            <a:spLocks noGrp="1" noChangeArrowheads="1"/>
          </p:cNvSpPr>
          <p:nvPr>
            <p:ph type="sldNum" sz="quarter" idx="12"/>
          </p:nvPr>
        </p:nvSpPr>
        <p:spPr/>
        <p:txBody>
          <a:bodyPr/>
          <a:lstStyle>
            <a:lvl1pPr>
              <a:defRPr/>
            </a:lvl1pPr>
          </a:lstStyle>
          <a:p>
            <a:pPr>
              <a:defRPr/>
            </a:pPr>
            <a:fld id="{A719E72B-F9AA-46B3-B8D1-FB3854AF8C19}" type="slidenum">
              <a:rPr lang="en-US"/>
              <a:pPr>
                <a:defRPr/>
              </a:pPr>
              <a:t>‹#›</a:t>
            </a:fld>
            <a:endParaRPr lang="en-US"/>
          </a:p>
        </p:txBody>
      </p:sp>
    </p:spTree>
    <p:extLst>
      <p:ext uri="{BB962C8B-B14F-4D97-AF65-F5344CB8AC3E}">
        <p14:creationId xmlns:p14="http://schemas.microsoft.com/office/powerpoint/2010/main" val="23805532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4" name="Rectangle 7"/>
          <p:cNvSpPr>
            <a:spLocks noGrp="1" noChangeArrowheads="1"/>
          </p:cNvSpPr>
          <p:nvPr>
            <p:ph type="sldNum" sz="quarter" idx="12"/>
          </p:nvPr>
        </p:nvSpPr>
        <p:spPr/>
        <p:txBody>
          <a:bodyPr/>
          <a:lstStyle>
            <a:lvl1pPr>
              <a:defRPr/>
            </a:lvl1pPr>
          </a:lstStyle>
          <a:p>
            <a:pPr>
              <a:defRPr/>
            </a:pPr>
            <a:fld id="{E5C647EA-7D87-43BC-A7E2-1CC2C847E41F}" type="slidenum">
              <a:rPr lang="en-US"/>
              <a:pPr>
                <a:defRPr/>
              </a:pPr>
              <a:t>‹#›</a:t>
            </a:fld>
            <a:endParaRPr lang="en-US"/>
          </a:p>
        </p:txBody>
      </p:sp>
    </p:spTree>
    <p:extLst>
      <p:ext uri="{BB962C8B-B14F-4D97-AF65-F5344CB8AC3E}">
        <p14:creationId xmlns:p14="http://schemas.microsoft.com/office/powerpoint/2010/main" val="4310711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32704DFC-94DE-4618-8B37-2109E35C8BCB}" type="slidenum">
              <a:rPr lang="en-US"/>
              <a:pPr>
                <a:defRPr/>
              </a:pPr>
              <a:t>‹#›</a:t>
            </a:fld>
            <a:endParaRPr lang="en-US"/>
          </a:p>
        </p:txBody>
      </p:sp>
    </p:spTree>
    <p:extLst>
      <p:ext uri="{BB962C8B-B14F-4D97-AF65-F5344CB8AC3E}">
        <p14:creationId xmlns:p14="http://schemas.microsoft.com/office/powerpoint/2010/main" val="24368655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Export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90817B-8744-432E-BA86-55FE9C4128DF}" type="slidenum">
              <a:rPr lang="en-US"/>
              <a:pPr>
                <a:defRPr/>
              </a:pPr>
              <a:t>‹#›</a:t>
            </a:fld>
            <a:endParaRPr lang="en-US"/>
          </a:p>
        </p:txBody>
      </p:sp>
    </p:spTree>
    <p:extLst>
      <p:ext uri="{BB962C8B-B14F-4D97-AF65-F5344CB8AC3E}">
        <p14:creationId xmlns:p14="http://schemas.microsoft.com/office/powerpoint/2010/main" val="3573022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199E84BE-5377-4D8A-8E73-F2EAE4A9B8C2}" type="slidenum">
              <a:rPr lang="en-US"/>
              <a:pPr>
                <a:defRPr/>
              </a:pPr>
              <a:t>‹#›</a:t>
            </a:fld>
            <a:endParaRPr lang="en-US"/>
          </a:p>
        </p:txBody>
      </p:sp>
    </p:spTree>
    <p:extLst>
      <p:ext uri="{BB962C8B-B14F-4D97-AF65-F5344CB8AC3E}">
        <p14:creationId xmlns:p14="http://schemas.microsoft.com/office/powerpoint/2010/main" val="332803514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8DF6BC84-E8A1-4866-AEF3-454B029C5116}" type="slidenum">
              <a:rPr lang="en-US"/>
              <a:pPr>
                <a:defRPr/>
              </a:pPr>
              <a:t>‹#›</a:t>
            </a:fld>
            <a:endParaRPr lang="en-US"/>
          </a:p>
        </p:txBody>
      </p:sp>
    </p:spTree>
    <p:extLst>
      <p:ext uri="{BB962C8B-B14F-4D97-AF65-F5344CB8AC3E}">
        <p14:creationId xmlns:p14="http://schemas.microsoft.com/office/powerpoint/2010/main" val="42807309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C65363F1-7F69-42B4-BEFD-F42F11BDF4F3}" type="slidenum">
              <a:rPr lang="en-US"/>
              <a:pPr>
                <a:defRPr/>
              </a:pPr>
              <a:t>‹#›</a:t>
            </a:fld>
            <a:endParaRPr lang="en-US"/>
          </a:p>
        </p:txBody>
      </p:sp>
    </p:spTree>
    <p:extLst>
      <p:ext uri="{BB962C8B-B14F-4D97-AF65-F5344CB8AC3E}">
        <p14:creationId xmlns:p14="http://schemas.microsoft.com/office/powerpoint/2010/main" val="30690853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b="0"/>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b="0"/>
          </a:p>
        </p:txBody>
      </p:sp>
      <p:sp>
        <p:nvSpPr>
          <p:cNvPr id="6" name="Rectangle 5"/>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defRPr/>
            </a:pPr>
            <a:endParaRPr lang="en-US" altLang="en-US" b="0" smtClean="0"/>
          </a:p>
        </p:txBody>
      </p:sp>
      <p:sp>
        <p:nvSpPr>
          <p:cNvPr id="1221636" name="Rectangle 4"/>
          <p:cNvSpPr>
            <a:spLocks noGrp="1" noChangeArrowheads="1"/>
          </p:cNvSpPr>
          <p:nvPr>
            <p:ph type="ctrTitle" sz="quarter"/>
          </p:nvPr>
        </p:nvSpPr>
        <p:spPr>
          <a:xfrm>
            <a:off x="685800" y="2286000"/>
            <a:ext cx="7772400" cy="1143000"/>
          </a:xfrm>
          <a:effectLst/>
        </p:spPr>
        <p:txBody>
          <a:bodyPr/>
          <a:lstStyle>
            <a:lvl1pPr>
              <a:defRPr/>
            </a:lvl1pPr>
          </a:lstStyle>
          <a:p>
            <a:r>
              <a:rPr lang="en-US" smtClean="0"/>
              <a:t>Click to edit Master title style</a:t>
            </a:r>
            <a:endParaRPr lang="en-US"/>
          </a:p>
        </p:txBody>
      </p:sp>
      <p:sp>
        <p:nvSpPr>
          <p:cNvPr id="122163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smtClean="0"/>
              <a:t>Click to edit Master subtitle style</a:t>
            </a:r>
            <a:endParaRPr lang="en-US"/>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0290D90A-E0A8-4148-8577-575A2E82EFF8}" type="slidenum">
              <a:rPr lang="en-US" smtClean="0"/>
              <a:pPr>
                <a:defRPr/>
              </a:pPr>
              <a:t>‹#›</a:t>
            </a:fld>
            <a:endParaRPr lang="en-US"/>
          </a:p>
        </p:txBody>
      </p:sp>
    </p:spTree>
    <p:extLst>
      <p:ext uri="{BB962C8B-B14F-4D97-AF65-F5344CB8AC3E}">
        <p14:creationId xmlns:p14="http://schemas.microsoft.com/office/powerpoint/2010/main" val="112700384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a:xfrm>
            <a:off x="3124200" y="6399213"/>
            <a:ext cx="2895600" cy="457200"/>
          </a:xfrm>
        </p:spPr>
        <p:txBody>
          <a:bodyPr/>
          <a:lstStyle>
            <a:lvl1pPr>
              <a:defRPr/>
            </a:lvl1pPr>
          </a:lstStyle>
          <a:p>
            <a:pPr>
              <a:defRPr/>
            </a:pPr>
            <a:r>
              <a:rPr lang="en-US" dirty="0" smtClean="0"/>
              <a:t>Export</a:t>
            </a:r>
            <a:endParaRPr lang="en-US" dirty="0"/>
          </a:p>
        </p:txBody>
      </p:sp>
      <p:sp>
        <p:nvSpPr>
          <p:cNvPr id="6" name="Rectangle 5"/>
          <p:cNvSpPr>
            <a:spLocks noGrp="1" noChangeArrowheads="1"/>
          </p:cNvSpPr>
          <p:nvPr>
            <p:ph type="sldNum" sz="quarter" idx="12"/>
          </p:nvPr>
        </p:nvSpPr>
        <p:spPr/>
        <p:txBody>
          <a:bodyPr/>
          <a:lstStyle>
            <a:lvl1pPr>
              <a:defRPr/>
            </a:lvl1pPr>
          </a:lstStyle>
          <a:p>
            <a:pPr>
              <a:defRPr/>
            </a:pPr>
            <a:fld id="{9ED65A90-9045-4B5D-ABA2-2B7A3146CAC9}" type="slidenum">
              <a:rPr lang="en-US" smtClean="0"/>
              <a:pPr>
                <a:defRPr/>
              </a:pPr>
              <a:t>‹#›</a:t>
            </a:fld>
            <a:endParaRPr lang="en-US" dirty="0"/>
          </a:p>
        </p:txBody>
      </p:sp>
    </p:spTree>
    <p:extLst>
      <p:ext uri="{BB962C8B-B14F-4D97-AF65-F5344CB8AC3E}">
        <p14:creationId xmlns:p14="http://schemas.microsoft.com/office/powerpoint/2010/main" val="47564424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6" name="Rectangle 5"/>
          <p:cNvSpPr>
            <a:spLocks noGrp="1" noChangeArrowheads="1"/>
          </p:cNvSpPr>
          <p:nvPr>
            <p:ph type="sldNum" sz="quarter" idx="12"/>
          </p:nvPr>
        </p:nvSpPr>
        <p:spPr/>
        <p:txBody>
          <a:bodyPr/>
          <a:lstStyle>
            <a:lvl1pPr>
              <a:defRPr/>
            </a:lvl1pPr>
          </a:lstStyle>
          <a:p>
            <a:pPr>
              <a:defRPr/>
            </a:pPr>
            <a:fld id="{C6872382-8B11-4F82-85B2-E3725E13C1D2}" type="slidenum">
              <a:rPr lang="en-US" smtClean="0"/>
              <a:pPr>
                <a:defRPr/>
              </a:pPr>
              <a:t>‹#›</a:t>
            </a:fld>
            <a:endParaRPr lang="en-US"/>
          </a:p>
        </p:txBody>
      </p:sp>
    </p:spTree>
    <p:extLst>
      <p:ext uri="{BB962C8B-B14F-4D97-AF65-F5344CB8AC3E}">
        <p14:creationId xmlns:p14="http://schemas.microsoft.com/office/powerpoint/2010/main" val="12087781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BD3B5639-0693-4627-ACB6-4F2D1C1954A3}" type="slidenum">
              <a:rPr lang="en-US" smtClean="0"/>
              <a:pPr>
                <a:defRPr/>
              </a:pPr>
              <a:t>‹#›</a:t>
            </a:fld>
            <a:endParaRPr lang="en-US"/>
          </a:p>
        </p:txBody>
      </p:sp>
    </p:spTree>
    <p:extLst>
      <p:ext uri="{BB962C8B-B14F-4D97-AF65-F5344CB8AC3E}">
        <p14:creationId xmlns:p14="http://schemas.microsoft.com/office/powerpoint/2010/main" val="385695737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9" name="Rectangle 8"/>
          <p:cNvSpPr>
            <a:spLocks noGrp="1" noChangeArrowheads="1"/>
          </p:cNvSpPr>
          <p:nvPr>
            <p:ph type="sldNum" sz="quarter" idx="12"/>
          </p:nvPr>
        </p:nvSpPr>
        <p:spPr/>
        <p:txBody>
          <a:bodyPr/>
          <a:lstStyle>
            <a:lvl1pPr>
              <a:defRPr/>
            </a:lvl1pPr>
          </a:lstStyle>
          <a:p>
            <a:pPr>
              <a:defRPr/>
            </a:pPr>
            <a:fld id="{6B31A225-886F-46F5-8A1E-4678DB81E288}" type="slidenum">
              <a:rPr lang="en-US" smtClean="0"/>
              <a:pPr>
                <a:defRPr/>
              </a:pPr>
              <a:t>‹#›</a:t>
            </a:fld>
            <a:endParaRPr lang="en-US"/>
          </a:p>
        </p:txBody>
      </p:sp>
    </p:spTree>
    <p:extLst>
      <p:ext uri="{BB962C8B-B14F-4D97-AF65-F5344CB8AC3E}">
        <p14:creationId xmlns:p14="http://schemas.microsoft.com/office/powerpoint/2010/main" val="32785356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400" b="1" kern="1200" smtClean="0">
                <a:solidFill>
                  <a:srgbClr val="FFFF66"/>
                </a:solidFill>
                <a:effectLst/>
                <a:latin typeface="Arial" charset="0"/>
                <a:ea typeface="+mn-ea"/>
                <a:cs typeface="+mn-cs"/>
              </a:defRPr>
            </a:lvl1pPr>
          </a:lstStyle>
          <a:p>
            <a:r>
              <a:rPr lang="en-US" smtClean="0"/>
              <a:t>Click to edit Master title style</a:t>
            </a:r>
            <a:endParaRPr lang="en-US" dirty="0"/>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ftr" sz="quarter" idx="11"/>
          </p:nvPr>
        </p:nvSpPr>
        <p:spPr/>
        <p:txBody>
          <a:bodyPr/>
          <a:lstStyle>
            <a:lvl1pPr>
              <a:defRPr/>
            </a:lvl1pPr>
          </a:lstStyle>
          <a:p>
            <a:pPr>
              <a:defRPr/>
            </a:pPr>
            <a:r>
              <a:rPr lang="en-US" smtClean="0"/>
              <a:t>Export</a:t>
            </a:r>
            <a:endParaRPr lang="en-US" dirty="0"/>
          </a:p>
        </p:txBody>
      </p:sp>
      <p:sp>
        <p:nvSpPr>
          <p:cNvPr id="5" name="Rectangle 4"/>
          <p:cNvSpPr>
            <a:spLocks noGrp="1" noChangeArrowheads="1"/>
          </p:cNvSpPr>
          <p:nvPr>
            <p:ph type="sldNum" sz="quarter" idx="12"/>
          </p:nvPr>
        </p:nvSpPr>
        <p:spPr>
          <a:xfrm>
            <a:off x="7186800" y="6381000"/>
            <a:ext cx="1905000" cy="457200"/>
          </a:xfrm>
        </p:spPr>
        <p:txBody>
          <a:bodyPr/>
          <a:lstStyle>
            <a:lvl1pPr>
              <a:defRPr/>
            </a:lvl1pPr>
          </a:lstStyle>
          <a:p>
            <a:pPr>
              <a:defRPr/>
            </a:pPr>
            <a:fld id="{880B181F-1748-4B91-B4F2-E630AB9FABC1}" type="slidenum">
              <a:rPr lang="en-US" smtClean="0"/>
              <a:pPr>
                <a:defRPr/>
              </a:pPr>
              <a:t>‹#›</a:t>
            </a:fld>
            <a:endParaRPr lang="en-US"/>
          </a:p>
        </p:txBody>
      </p:sp>
    </p:spTree>
    <p:extLst>
      <p:ext uri="{BB962C8B-B14F-4D97-AF65-F5344CB8AC3E}">
        <p14:creationId xmlns:p14="http://schemas.microsoft.com/office/powerpoint/2010/main" val="143621681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a:defRPr/>
            </a:lvl1pPr>
          </a:lstStyle>
          <a:p>
            <a:pPr>
              <a:defRPr/>
            </a:pPr>
            <a:endParaRPr lang="en-US"/>
          </a:p>
        </p:txBody>
      </p:sp>
      <p:sp>
        <p:nvSpPr>
          <p:cNvPr id="3" name="Rectangle 2"/>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4" name="Rectangle 3"/>
          <p:cNvSpPr>
            <a:spLocks noGrp="1" noChangeArrowheads="1"/>
          </p:cNvSpPr>
          <p:nvPr>
            <p:ph type="sldNum" sz="quarter" idx="12"/>
          </p:nvPr>
        </p:nvSpPr>
        <p:spPr>
          <a:xfrm>
            <a:off x="7239000" y="6373800"/>
            <a:ext cx="1905000" cy="457200"/>
          </a:xfrm>
        </p:spPr>
        <p:txBody>
          <a:bodyPr/>
          <a:lstStyle>
            <a:lvl1pPr>
              <a:defRPr/>
            </a:lvl1pPr>
          </a:lstStyle>
          <a:p>
            <a:pPr>
              <a:defRPr/>
            </a:pPr>
            <a:fld id="{DFED7B3E-CD0B-43BB-BC9E-238819530AB1}" type="slidenum">
              <a:rPr lang="en-US" smtClean="0"/>
              <a:pPr>
                <a:defRPr/>
              </a:pPr>
              <a:t>‹#›</a:t>
            </a:fld>
            <a:endParaRPr lang="en-US"/>
          </a:p>
        </p:txBody>
      </p:sp>
    </p:spTree>
    <p:extLst>
      <p:ext uri="{BB962C8B-B14F-4D97-AF65-F5344CB8AC3E}">
        <p14:creationId xmlns:p14="http://schemas.microsoft.com/office/powerpoint/2010/main" val="16784842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Export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D04150-8F0C-4238-9B52-4CCABE05554D}" type="slidenum">
              <a:rPr lang="en-US"/>
              <a:pPr>
                <a:defRPr/>
              </a:pPr>
              <a:t>‹#›</a:t>
            </a:fld>
            <a:endParaRPr lang="en-US"/>
          </a:p>
        </p:txBody>
      </p:sp>
    </p:spTree>
    <p:extLst>
      <p:ext uri="{BB962C8B-B14F-4D97-AF65-F5344CB8AC3E}">
        <p14:creationId xmlns:p14="http://schemas.microsoft.com/office/powerpoint/2010/main" val="51886455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CA6D4153-50B8-40CB-8AC0-4879503B41BA}" type="slidenum">
              <a:rPr lang="en-US" smtClean="0"/>
              <a:pPr>
                <a:defRPr/>
              </a:pPr>
              <a:t>‹#›</a:t>
            </a:fld>
            <a:endParaRPr lang="en-US"/>
          </a:p>
        </p:txBody>
      </p:sp>
    </p:spTree>
    <p:extLst>
      <p:ext uri="{BB962C8B-B14F-4D97-AF65-F5344CB8AC3E}">
        <p14:creationId xmlns:p14="http://schemas.microsoft.com/office/powerpoint/2010/main" val="108091100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688D964-D541-413F-998F-F82AA76F7D98}" type="slidenum">
              <a:rPr lang="en-US" smtClean="0"/>
              <a:pPr>
                <a:defRPr/>
              </a:pPr>
              <a:t>‹#›</a:t>
            </a:fld>
            <a:endParaRPr lang="en-US"/>
          </a:p>
        </p:txBody>
      </p:sp>
    </p:spTree>
    <p:extLst>
      <p:ext uri="{BB962C8B-B14F-4D97-AF65-F5344CB8AC3E}">
        <p14:creationId xmlns:p14="http://schemas.microsoft.com/office/powerpoint/2010/main" val="319481921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6" name="Rectangle 5"/>
          <p:cNvSpPr>
            <a:spLocks noGrp="1" noChangeArrowheads="1"/>
          </p:cNvSpPr>
          <p:nvPr>
            <p:ph type="sldNum" sz="quarter" idx="12"/>
          </p:nvPr>
        </p:nvSpPr>
        <p:spPr/>
        <p:txBody>
          <a:bodyPr/>
          <a:lstStyle>
            <a:lvl1pPr>
              <a:defRPr/>
            </a:lvl1pPr>
          </a:lstStyle>
          <a:p>
            <a:pPr>
              <a:defRPr/>
            </a:pPr>
            <a:fld id="{85837FC4-6657-4A40-9C67-DFC632B68440}" type="slidenum">
              <a:rPr lang="en-US" smtClean="0"/>
              <a:pPr>
                <a:defRPr/>
              </a:pPr>
              <a:t>‹#›</a:t>
            </a:fld>
            <a:endParaRPr lang="en-US"/>
          </a:p>
        </p:txBody>
      </p:sp>
    </p:spTree>
    <p:extLst>
      <p:ext uri="{BB962C8B-B14F-4D97-AF65-F5344CB8AC3E}">
        <p14:creationId xmlns:p14="http://schemas.microsoft.com/office/powerpoint/2010/main" val="418243149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r>
              <a:rPr lang="en-US" dirty="0" smtClean="0"/>
              <a:t>Export</a:t>
            </a:r>
            <a:endParaRPr lang="en-US" dirty="0"/>
          </a:p>
        </p:txBody>
      </p:sp>
      <p:sp>
        <p:nvSpPr>
          <p:cNvPr id="6" name="Rectangle 5"/>
          <p:cNvSpPr>
            <a:spLocks noGrp="1" noChangeArrowheads="1"/>
          </p:cNvSpPr>
          <p:nvPr>
            <p:ph type="sldNum" sz="quarter" idx="12"/>
          </p:nvPr>
        </p:nvSpPr>
        <p:spPr/>
        <p:txBody>
          <a:bodyPr/>
          <a:lstStyle>
            <a:lvl1pPr>
              <a:defRPr/>
            </a:lvl1pPr>
          </a:lstStyle>
          <a:p>
            <a:pPr>
              <a:defRPr/>
            </a:pPr>
            <a:fld id="{DD4D9FBC-939C-4AD1-9C5A-052EA6EB400B}" type="slidenum">
              <a:rPr lang="en-US" smtClean="0"/>
              <a:pPr>
                <a:defRPr/>
              </a:pPr>
              <a:t>‹#›</a:t>
            </a:fld>
            <a:endParaRPr lang="en-US"/>
          </a:p>
        </p:txBody>
      </p:sp>
    </p:spTree>
    <p:extLst>
      <p:ext uri="{BB962C8B-B14F-4D97-AF65-F5344CB8AC3E}">
        <p14:creationId xmlns:p14="http://schemas.microsoft.com/office/powerpoint/2010/main" val="8891482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lang="en-US" sz="4400" b="1" kern="1200" dirty="0">
                <a:solidFill>
                  <a:srgbClr val="FFFF66"/>
                </a:solidFill>
                <a:effectLst>
                  <a:outerShdw blurRad="63500" dist="101600" dir="3600000" algn="tl" rotWithShape="0">
                    <a:prstClr val="black">
                      <a:alpha val="75000"/>
                    </a:prstClr>
                  </a:outerShdw>
                </a:effectLst>
                <a:latin typeface="Arial" charset="0"/>
                <a:ea typeface="+mn-ea"/>
                <a:cs typeface="+mn-cs"/>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smtClean="0"/>
              <a:t>Export</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1A219EA0-FD43-4D56-ADD3-081B376BB2DA}" type="slidenum">
              <a:rPr lang="en-US"/>
              <a:pPr>
                <a:defRPr/>
              </a:pPr>
              <a:t>‹#›</a:t>
            </a:fld>
            <a:endParaRPr lang="en-US"/>
          </a:p>
        </p:txBody>
      </p:sp>
    </p:spTree>
    <p:extLst>
      <p:ext uri="{BB962C8B-B14F-4D97-AF65-F5344CB8AC3E}">
        <p14:creationId xmlns:p14="http://schemas.microsoft.com/office/powerpoint/2010/main" val="401624264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r>
              <a:rPr lang="en-US" smtClean="0"/>
              <a:t>Export</a:t>
            </a:r>
            <a:endParaRPr lang="en-US"/>
          </a:p>
        </p:txBody>
      </p:sp>
      <p:sp>
        <p:nvSpPr>
          <p:cNvPr id="6" name="Rectangle 9"/>
          <p:cNvSpPr>
            <a:spLocks noGrp="1" noChangeArrowheads="1"/>
          </p:cNvSpPr>
          <p:nvPr>
            <p:ph type="sldNum" sz="quarter" idx="12"/>
          </p:nvPr>
        </p:nvSpPr>
        <p:spPr/>
        <p:txBody>
          <a:bodyPr/>
          <a:lstStyle>
            <a:lvl1pPr>
              <a:defRPr/>
            </a:lvl1pPr>
          </a:lstStyle>
          <a:p>
            <a:fld id="{C6BDE1E1-9319-4C69-9CA1-B2987B1A77EB}" type="slidenum">
              <a:rPr lang="en-US"/>
              <a:pPr/>
              <a:t>‹#›</a:t>
            </a:fld>
            <a:endParaRPr lang="en-US"/>
          </a:p>
        </p:txBody>
      </p:sp>
    </p:spTree>
    <p:extLst>
      <p:ext uri="{BB962C8B-B14F-4D97-AF65-F5344CB8AC3E}">
        <p14:creationId xmlns:p14="http://schemas.microsoft.com/office/powerpoint/2010/main" val="67728739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r>
              <a:rPr lang="en-US" smtClean="0"/>
              <a:t>Export</a:t>
            </a:r>
            <a:endParaRPr lang="en-US"/>
          </a:p>
        </p:txBody>
      </p:sp>
      <p:sp>
        <p:nvSpPr>
          <p:cNvPr id="6" name="Rectangle 9"/>
          <p:cNvSpPr>
            <a:spLocks noGrp="1" noChangeArrowheads="1"/>
          </p:cNvSpPr>
          <p:nvPr>
            <p:ph type="sldNum" sz="quarter" idx="12"/>
          </p:nvPr>
        </p:nvSpPr>
        <p:spPr/>
        <p:txBody>
          <a:bodyPr/>
          <a:lstStyle>
            <a:lvl1pPr>
              <a:defRPr/>
            </a:lvl1pPr>
          </a:lstStyle>
          <a:p>
            <a:fld id="{44D8E348-F482-4727-B717-7E9545EE4FE2}" type="slidenum">
              <a:rPr lang="en-US"/>
              <a:pPr/>
              <a:t>‹#›</a:t>
            </a:fld>
            <a:endParaRPr lang="en-US"/>
          </a:p>
        </p:txBody>
      </p:sp>
    </p:spTree>
    <p:extLst>
      <p:ext uri="{BB962C8B-B14F-4D97-AF65-F5344CB8AC3E}">
        <p14:creationId xmlns:p14="http://schemas.microsoft.com/office/powerpoint/2010/main" val="15406604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r>
              <a:rPr lang="en-US" smtClean="0"/>
              <a:t>Export</a:t>
            </a:r>
            <a:endParaRPr lang="en-US"/>
          </a:p>
        </p:txBody>
      </p:sp>
      <p:sp>
        <p:nvSpPr>
          <p:cNvPr id="6" name="Rectangle 9"/>
          <p:cNvSpPr>
            <a:spLocks noGrp="1" noChangeArrowheads="1"/>
          </p:cNvSpPr>
          <p:nvPr>
            <p:ph type="sldNum" sz="quarter" idx="12"/>
          </p:nvPr>
        </p:nvSpPr>
        <p:spPr/>
        <p:txBody>
          <a:bodyPr/>
          <a:lstStyle>
            <a:lvl1pPr>
              <a:defRPr/>
            </a:lvl1pPr>
          </a:lstStyle>
          <a:p>
            <a:fld id="{DFFF3E60-6561-4545-B28E-6B3F169AA209}" type="slidenum">
              <a:rPr lang="en-US"/>
              <a:pPr/>
              <a:t>‹#›</a:t>
            </a:fld>
            <a:endParaRPr lang="en-US"/>
          </a:p>
        </p:txBody>
      </p:sp>
    </p:spTree>
    <p:extLst>
      <p:ext uri="{BB962C8B-B14F-4D97-AF65-F5344CB8AC3E}">
        <p14:creationId xmlns:p14="http://schemas.microsoft.com/office/powerpoint/2010/main" val="89237650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r>
              <a:rPr lang="en-US" smtClean="0"/>
              <a:t>Export</a:t>
            </a:r>
            <a:endParaRPr lang="en-US"/>
          </a:p>
        </p:txBody>
      </p:sp>
      <p:sp>
        <p:nvSpPr>
          <p:cNvPr id="7" name="Rectangle 9"/>
          <p:cNvSpPr>
            <a:spLocks noGrp="1" noChangeArrowheads="1"/>
          </p:cNvSpPr>
          <p:nvPr>
            <p:ph type="sldNum" sz="quarter" idx="12"/>
          </p:nvPr>
        </p:nvSpPr>
        <p:spPr/>
        <p:txBody>
          <a:bodyPr/>
          <a:lstStyle>
            <a:lvl1pPr>
              <a:defRPr/>
            </a:lvl1pPr>
          </a:lstStyle>
          <a:p>
            <a:fld id="{81B89999-DB4A-41EF-AD84-3DB6C29B75C1}" type="slidenum">
              <a:rPr lang="en-US"/>
              <a:pPr/>
              <a:t>‹#›</a:t>
            </a:fld>
            <a:endParaRPr lang="en-US"/>
          </a:p>
        </p:txBody>
      </p:sp>
    </p:spTree>
    <p:extLst>
      <p:ext uri="{BB962C8B-B14F-4D97-AF65-F5344CB8AC3E}">
        <p14:creationId xmlns:p14="http://schemas.microsoft.com/office/powerpoint/2010/main" val="413214834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r>
              <a:rPr lang="en-US" smtClean="0"/>
              <a:t>Export</a:t>
            </a:r>
            <a:endParaRPr lang="en-US"/>
          </a:p>
        </p:txBody>
      </p:sp>
      <p:sp>
        <p:nvSpPr>
          <p:cNvPr id="9" name="Rectangle 9"/>
          <p:cNvSpPr>
            <a:spLocks noGrp="1" noChangeArrowheads="1"/>
          </p:cNvSpPr>
          <p:nvPr>
            <p:ph type="sldNum" sz="quarter" idx="12"/>
          </p:nvPr>
        </p:nvSpPr>
        <p:spPr/>
        <p:txBody>
          <a:bodyPr/>
          <a:lstStyle>
            <a:lvl1pPr>
              <a:defRPr/>
            </a:lvl1pPr>
          </a:lstStyle>
          <a:p>
            <a:fld id="{A25FCFDC-CBB0-48AA-9624-A86A5F2BB63C}" type="slidenum">
              <a:rPr lang="en-US"/>
              <a:pPr/>
              <a:t>‹#›</a:t>
            </a:fld>
            <a:endParaRPr lang="en-US"/>
          </a:p>
        </p:txBody>
      </p:sp>
    </p:spTree>
    <p:extLst>
      <p:ext uri="{BB962C8B-B14F-4D97-AF65-F5344CB8AC3E}">
        <p14:creationId xmlns:p14="http://schemas.microsoft.com/office/powerpoint/2010/main" val="36641175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Export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82CC9D0-14E5-4935-94EE-DAAE74267675}" type="slidenum">
              <a:rPr lang="en-US"/>
              <a:pPr>
                <a:defRPr/>
              </a:pPr>
              <a:t>‹#›</a:t>
            </a:fld>
            <a:endParaRPr lang="en-US"/>
          </a:p>
        </p:txBody>
      </p:sp>
    </p:spTree>
    <p:extLst>
      <p:ext uri="{BB962C8B-B14F-4D97-AF65-F5344CB8AC3E}">
        <p14:creationId xmlns:p14="http://schemas.microsoft.com/office/powerpoint/2010/main" val="129106761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r>
              <a:rPr lang="en-US" smtClean="0"/>
              <a:t>Export</a:t>
            </a:r>
            <a:endParaRPr lang="en-US"/>
          </a:p>
        </p:txBody>
      </p:sp>
      <p:sp>
        <p:nvSpPr>
          <p:cNvPr id="5" name="Rectangle 9"/>
          <p:cNvSpPr>
            <a:spLocks noGrp="1" noChangeArrowheads="1"/>
          </p:cNvSpPr>
          <p:nvPr>
            <p:ph type="sldNum" sz="quarter" idx="12"/>
          </p:nvPr>
        </p:nvSpPr>
        <p:spPr/>
        <p:txBody>
          <a:bodyPr/>
          <a:lstStyle>
            <a:lvl1pPr>
              <a:defRPr/>
            </a:lvl1pPr>
          </a:lstStyle>
          <a:p>
            <a:fld id="{882A176B-2406-44D6-B98C-2790A347430E}" type="slidenum">
              <a:rPr lang="en-US"/>
              <a:pPr/>
              <a:t>‹#›</a:t>
            </a:fld>
            <a:endParaRPr lang="en-US"/>
          </a:p>
        </p:txBody>
      </p:sp>
    </p:spTree>
    <p:extLst>
      <p:ext uri="{BB962C8B-B14F-4D97-AF65-F5344CB8AC3E}">
        <p14:creationId xmlns:p14="http://schemas.microsoft.com/office/powerpoint/2010/main" val="24989838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ftr" sz="quarter" idx="11"/>
          </p:nvPr>
        </p:nvSpPr>
        <p:spPr/>
        <p:txBody>
          <a:bodyPr/>
          <a:lstStyle>
            <a:lvl1pPr>
              <a:defRPr/>
            </a:lvl1pPr>
          </a:lstStyle>
          <a:p>
            <a:pPr>
              <a:defRPr/>
            </a:pPr>
            <a:r>
              <a:rPr lang="en-US" smtClean="0"/>
              <a:t>Export</a:t>
            </a:r>
            <a:endParaRPr lang="en-US"/>
          </a:p>
        </p:txBody>
      </p:sp>
      <p:sp>
        <p:nvSpPr>
          <p:cNvPr id="4" name="Rectangle 9"/>
          <p:cNvSpPr>
            <a:spLocks noGrp="1" noChangeArrowheads="1"/>
          </p:cNvSpPr>
          <p:nvPr>
            <p:ph type="sldNum" sz="quarter" idx="12"/>
          </p:nvPr>
        </p:nvSpPr>
        <p:spPr/>
        <p:txBody>
          <a:bodyPr/>
          <a:lstStyle>
            <a:lvl1pPr>
              <a:defRPr/>
            </a:lvl1pPr>
          </a:lstStyle>
          <a:p>
            <a:fld id="{6C540241-AB28-4776-9940-69A685C0DF20}" type="slidenum">
              <a:rPr lang="en-US"/>
              <a:pPr/>
              <a:t>‹#›</a:t>
            </a:fld>
            <a:endParaRPr lang="en-US"/>
          </a:p>
        </p:txBody>
      </p:sp>
    </p:spTree>
    <p:extLst>
      <p:ext uri="{BB962C8B-B14F-4D97-AF65-F5344CB8AC3E}">
        <p14:creationId xmlns:p14="http://schemas.microsoft.com/office/powerpoint/2010/main" val="260664370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r>
              <a:rPr lang="en-US" smtClean="0"/>
              <a:t>Export</a:t>
            </a:r>
            <a:endParaRPr lang="en-US"/>
          </a:p>
        </p:txBody>
      </p:sp>
      <p:sp>
        <p:nvSpPr>
          <p:cNvPr id="7" name="Rectangle 9"/>
          <p:cNvSpPr>
            <a:spLocks noGrp="1" noChangeArrowheads="1"/>
          </p:cNvSpPr>
          <p:nvPr>
            <p:ph type="sldNum" sz="quarter" idx="12"/>
          </p:nvPr>
        </p:nvSpPr>
        <p:spPr/>
        <p:txBody>
          <a:bodyPr/>
          <a:lstStyle>
            <a:lvl1pPr>
              <a:defRPr/>
            </a:lvl1pPr>
          </a:lstStyle>
          <a:p>
            <a:fld id="{B8A18023-F805-4154-80C6-DC1A670A0F21}" type="slidenum">
              <a:rPr lang="en-US"/>
              <a:pPr/>
              <a:t>‹#›</a:t>
            </a:fld>
            <a:endParaRPr lang="en-US"/>
          </a:p>
        </p:txBody>
      </p:sp>
    </p:spTree>
    <p:extLst>
      <p:ext uri="{BB962C8B-B14F-4D97-AF65-F5344CB8AC3E}">
        <p14:creationId xmlns:p14="http://schemas.microsoft.com/office/powerpoint/2010/main" val="120449329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r>
              <a:rPr lang="en-US" smtClean="0"/>
              <a:t>Export</a:t>
            </a:r>
            <a:endParaRPr lang="en-US"/>
          </a:p>
        </p:txBody>
      </p:sp>
      <p:sp>
        <p:nvSpPr>
          <p:cNvPr id="7" name="Rectangle 9"/>
          <p:cNvSpPr>
            <a:spLocks noGrp="1" noChangeArrowheads="1"/>
          </p:cNvSpPr>
          <p:nvPr>
            <p:ph type="sldNum" sz="quarter" idx="12"/>
          </p:nvPr>
        </p:nvSpPr>
        <p:spPr/>
        <p:txBody>
          <a:bodyPr/>
          <a:lstStyle>
            <a:lvl1pPr>
              <a:defRPr/>
            </a:lvl1pPr>
          </a:lstStyle>
          <a:p>
            <a:fld id="{E40DDBB0-9247-4BFA-9377-0FE0C0F61DF0}" type="slidenum">
              <a:rPr lang="en-US"/>
              <a:pPr/>
              <a:t>‹#›</a:t>
            </a:fld>
            <a:endParaRPr lang="en-US"/>
          </a:p>
        </p:txBody>
      </p:sp>
    </p:spTree>
    <p:extLst>
      <p:ext uri="{BB962C8B-B14F-4D97-AF65-F5344CB8AC3E}">
        <p14:creationId xmlns:p14="http://schemas.microsoft.com/office/powerpoint/2010/main" val="307757008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r>
              <a:rPr lang="en-US" smtClean="0"/>
              <a:t>Export</a:t>
            </a:r>
            <a:endParaRPr lang="en-US"/>
          </a:p>
        </p:txBody>
      </p:sp>
      <p:sp>
        <p:nvSpPr>
          <p:cNvPr id="6" name="Rectangle 9"/>
          <p:cNvSpPr>
            <a:spLocks noGrp="1" noChangeArrowheads="1"/>
          </p:cNvSpPr>
          <p:nvPr>
            <p:ph type="sldNum" sz="quarter" idx="12"/>
          </p:nvPr>
        </p:nvSpPr>
        <p:spPr/>
        <p:txBody>
          <a:bodyPr/>
          <a:lstStyle>
            <a:lvl1pPr>
              <a:defRPr/>
            </a:lvl1pPr>
          </a:lstStyle>
          <a:p>
            <a:fld id="{487FF7EE-E6C1-4882-8EB1-AE407D28BCA2}" type="slidenum">
              <a:rPr lang="en-US"/>
              <a:pPr/>
              <a:t>‹#›</a:t>
            </a:fld>
            <a:endParaRPr lang="en-US"/>
          </a:p>
        </p:txBody>
      </p:sp>
    </p:spTree>
    <p:extLst>
      <p:ext uri="{BB962C8B-B14F-4D97-AF65-F5344CB8AC3E}">
        <p14:creationId xmlns:p14="http://schemas.microsoft.com/office/powerpoint/2010/main" val="322273328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r>
              <a:rPr lang="en-US" smtClean="0"/>
              <a:t>Export</a:t>
            </a:r>
            <a:endParaRPr lang="en-US"/>
          </a:p>
        </p:txBody>
      </p:sp>
      <p:sp>
        <p:nvSpPr>
          <p:cNvPr id="6" name="Rectangle 9"/>
          <p:cNvSpPr>
            <a:spLocks noGrp="1" noChangeArrowheads="1"/>
          </p:cNvSpPr>
          <p:nvPr>
            <p:ph type="sldNum" sz="quarter" idx="12"/>
          </p:nvPr>
        </p:nvSpPr>
        <p:spPr/>
        <p:txBody>
          <a:bodyPr/>
          <a:lstStyle>
            <a:lvl1pPr>
              <a:defRPr/>
            </a:lvl1pPr>
          </a:lstStyle>
          <a:p>
            <a:fld id="{CF41A869-B894-4B52-BF17-E4C8BC5B4F72}" type="slidenum">
              <a:rPr lang="en-US"/>
              <a:pPr/>
              <a:t>‹#›</a:t>
            </a:fld>
            <a:endParaRPr lang="en-US"/>
          </a:p>
        </p:txBody>
      </p:sp>
    </p:spTree>
    <p:extLst>
      <p:ext uri="{BB962C8B-B14F-4D97-AF65-F5344CB8AC3E}">
        <p14:creationId xmlns:p14="http://schemas.microsoft.com/office/powerpoint/2010/main" val="14562857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Export</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EBE9DC3-6D29-40EF-A000-75F650B2E3A6}" type="slidenum">
              <a:rPr lang="en-US"/>
              <a:pPr>
                <a:defRPr/>
              </a:pPr>
              <a:t>‹#›</a:t>
            </a:fld>
            <a:endParaRPr lang="en-US"/>
          </a:p>
        </p:txBody>
      </p:sp>
    </p:spTree>
    <p:extLst>
      <p:ext uri="{BB962C8B-B14F-4D97-AF65-F5344CB8AC3E}">
        <p14:creationId xmlns:p14="http://schemas.microsoft.com/office/powerpoint/2010/main" val="31247519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Export</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840B783-8D0A-4CE6-9086-E418802ED7BC}" type="slidenum">
              <a:rPr lang="en-US"/>
              <a:pPr>
                <a:defRPr/>
              </a:pPr>
              <a:t>‹#›</a:t>
            </a:fld>
            <a:endParaRPr lang="en-US"/>
          </a:p>
        </p:txBody>
      </p:sp>
    </p:spTree>
    <p:extLst>
      <p:ext uri="{BB962C8B-B14F-4D97-AF65-F5344CB8AC3E}">
        <p14:creationId xmlns:p14="http://schemas.microsoft.com/office/powerpoint/2010/main" val="12094599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Export</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3876F3E-FF9A-48A6-8FC4-7C1D7F476793}" type="slidenum">
              <a:rPr lang="en-US"/>
              <a:pPr>
                <a:defRPr/>
              </a:pPr>
              <a:t>‹#›</a:t>
            </a:fld>
            <a:endParaRPr lang="en-US"/>
          </a:p>
        </p:txBody>
      </p:sp>
    </p:spTree>
    <p:extLst>
      <p:ext uri="{BB962C8B-B14F-4D97-AF65-F5344CB8AC3E}">
        <p14:creationId xmlns:p14="http://schemas.microsoft.com/office/powerpoint/2010/main" val="10906279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Export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C0723F6-1FF9-42B5-A748-68092523D1AE}" type="slidenum">
              <a:rPr lang="en-US"/>
              <a:pPr>
                <a:defRPr/>
              </a:pPr>
              <a:t>‹#›</a:t>
            </a:fld>
            <a:endParaRPr lang="en-US"/>
          </a:p>
        </p:txBody>
      </p:sp>
    </p:spTree>
    <p:extLst>
      <p:ext uri="{BB962C8B-B14F-4D97-AF65-F5344CB8AC3E}">
        <p14:creationId xmlns:p14="http://schemas.microsoft.com/office/powerpoint/2010/main" val="32250530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Export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7560047-455B-4B0D-A2F8-0ECEF8C1633F}" type="slidenum">
              <a:rPr lang="en-US"/>
              <a:pPr>
                <a:defRPr/>
              </a:pPr>
              <a:t>‹#›</a:t>
            </a:fld>
            <a:endParaRPr lang="en-US"/>
          </a:p>
        </p:txBody>
      </p:sp>
    </p:spTree>
    <p:extLst>
      <p:ext uri="{BB962C8B-B14F-4D97-AF65-F5344CB8AC3E}">
        <p14:creationId xmlns:p14="http://schemas.microsoft.com/office/powerpoint/2010/main" val="26574086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81320" dir="3080412"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2836" name="Rectangle 4"/>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lvl1pPr>
          </a:lstStyle>
          <a:p>
            <a:pPr>
              <a:defRPr/>
            </a:pPr>
            <a:endParaRPr lang="en-US"/>
          </a:p>
        </p:txBody>
      </p:sp>
      <p:sp>
        <p:nvSpPr>
          <p:cNvPr id="632837" name="Rectangle 5"/>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pPr>
              <a:defRPr/>
            </a:pPr>
            <a:r>
              <a:rPr lang="en-US" dirty="0" smtClean="0"/>
              <a:t>Export</a:t>
            </a:r>
            <a:endParaRPr lang="en-US" dirty="0"/>
          </a:p>
        </p:txBody>
      </p:sp>
      <p:sp>
        <p:nvSpPr>
          <p:cNvPr id="632838" name="Rectangle 6"/>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588ECDF7-6D37-4C40-94CD-A6AD7C1D130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93" r:id="rId1"/>
    <p:sldLayoutId id="2147484872" r:id="rId2"/>
    <p:sldLayoutId id="2147484873" r:id="rId3"/>
    <p:sldLayoutId id="2147484874" r:id="rId4"/>
    <p:sldLayoutId id="2147484875" r:id="rId5"/>
    <p:sldLayoutId id="2147484876" r:id="rId6"/>
    <p:sldLayoutId id="2147484877" r:id="rId7"/>
    <p:sldLayoutId id="2147484878" r:id="rId8"/>
    <p:sldLayoutId id="2147484879" r:id="rId9"/>
    <p:sldLayoutId id="2147484880" r:id="rId10"/>
    <p:sldLayoutId id="2147484881" r:id="rId11"/>
  </p:sldLayoutIdLst>
  <p:transition/>
  <p:hf hdr="0" ftr="0" dt="0"/>
  <p:txStyles>
    <p:titleStyle>
      <a:lvl1pPr algn="ctr" rtl="0" eaLnBrk="0" fontAlgn="base" hangingPunct="0">
        <a:spcBef>
          <a:spcPct val="0"/>
        </a:spcBef>
        <a:spcAft>
          <a:spcPct val="0"/>
        </a:spcAft>
        <a:defRPr kumimoji="1" sz="4400" b="1">
          <a:solidFill>
            <a:srgbClr val="FFFF66"/>
          </a:solidFill>
          <a:latin typeface="+mj-lt"/>
          <a:ea typeface="+mj-ea"/>
          <a:cs typeface="+mj-cs"/>
        </a:defRPr>
      </a:lvl1pPr>
      <a:lvl2pPr algn="ctr" rtl="0" eaLnBrk="0" fontAlgn="base" hangingPunct="0">
        <a:spcBef>
          <a:spcPct val="0"/>
        </a:spcBef>
        <a:spcAft>
          <a:spcPct val="0"/>
        </a:spcAft>
        <a:defRPr kumimoji="1" sz="4400" b="1">
          <a:solidFill>
            <a:srgbClr val="FFFF66"/>
          </a:solidFill>
          <a:latin typeface="Arial" pitchFamily="34" charset="0"/>
        </a:defRPr>
      </a:lvl2pPr>
      <a:lvl3pPr algn="ctr" rtl="0" eaLnBrk="0" fontAlgn="base" hangingPunct="0">
        <a:spcBef>
          <a:spcPct val="0"/>
        </a:spcBef>
        <a:spcAft>
          <a:spcPct val="0"/>
        </a:spcAft>
        <a:defRPr kumimoji="1" sz="4400" b="1">
          <a:solidFill>
            <a:srgbClr val="FFFF66"/>
          </a:solidFill>
          <a:latin typeface="Arial" pitchFamily="34" charset="0"/>
        </a:defRPr>
      </a:lvl3pPr>
      <a:lvl4pPr algn="ctr" rtl="0" eaLnBrk="0" fontAlgn="base" hangingPunct="0">
        <a:spcBef>
          <a:spcPct val="0"/>
        </a:spcBef>
        <a:spcAft>
          <a:spcPct val="0"/>
        </a:spcAft>
        <a:defRPr kumimoji="1" sz="4400" b="1">
          <a:solidFill>
            <a:srgbClr val="FFFF66"/>
          </a:solidFill>
          <a:latin typeface="Arial" pitchFamily="34" charset="0"/>
        </a:defRPr>
      </a:lvl4pPr>
      <a:lvl5pPr algn="ctr" rtl="0" eaLnBrk="0" fontAlgn="base" hangingPunct="0">
        <a:spcBef>
          <a:spcPct val="0"/>
        </a:spcBef>
        <a:spcAft>
          <a:spcPct val="0"/>
        </a:spcAft>
        <a:defRPr kumimoji="1" sz="4400" b="1">
          <a:solidFill>
            <a:srgbClr val="FFFF66"/>
          </a:solidFill>
          <a:latin typeface="Arial" pitchFamily="34" charset="0"/>
        </a:defRPr>
      </a:lvl5pPr>
      <a:lvl6pPr marL="457200" algn="ctr" rtl="0" fontAlgn="base">
        <a:spcBef>
          <a:spcPct val="0"/>
        </a:spcBef>
        <a:spcAft>
          <a:spcPct val="0"/>
        </a:spcAft>
        <a:defRPr kumimoji="1" sz="4400" b="1">
          <a:solidFill>
            <a:srgbClr val="FFFF66"/>
          </a:solidFill>
          <a:latin typeface="Arial" pitchFamily="34" charset="0"/>
        </a:defRPr>
      </a:lvl6pPr>
      <a:lvl7pPr marL="914400" algn="ctr" rtl="0" fontAlgn="base">
        <a:spcBef>
          <a:spcPct val="0"/>
        </a:spcBef>
        <a:spcAft>
          <a:spcPct val="0"/>
        </a:spcAft>
        <a:defRPr kumimoji="1" sz="4400" b="1">
          <a:solidFill>
            <a:srgbClr val="FFFF66"/>
          </a:solidFill>
          <a:latin typeface="Arial" pitchFamily="34" charset="0"/>
        </a:defRPr>
      </a:lvl7pPr>
      <a:lvl8pPr marL="1371600" algn="ctr" rtl="0" fontAlgn="base">
        <a:spcBef>
          <a:spcPct val="0"/>
        </a:spcBef>
        <a:spcAft>
          <a:spcPct val="0"/>
        </a:spcAft>
        <a:defRPr kumimoji="1" sz="4400" b="1">
          <a:solidFill>
            <a:srgbClr val="FFFF66"/>
          </a:solidFill>
          <a:latin typeface="Arial" pitchFamily="34" charset="0"/>
        </a:defRPr>
      </a:lvl8pPr>
      <a:lvl9pPr marL="1828800" algn="ctr" rtl="0" fontAlgn="base">
        <a:spcBef>
          <a:spcPct val="0"/>
        </a:spcBef>
        <a:spcAft>
          <a:spcPct val="0"/>
        </a:spcAft>
        <a:defRPr kumimoji="1" sz="4400" b="1">
          <a:solidFill>
            <a:srgbClr val="FFFF66"/>
          </a:solidFill>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fontAlgn="base">
        <a:spcBef>
          <a:spcPct val="20000"/>
        </a:spcBef>
        <a:spcAft>
          <a:spcPct val="0"/>
        </a:spcAft>
        <a:buClr>
          <a:schemeClr val="accent2"/>
        </a:buClr>
        <a:buChar char="•"/>
        <a:defRPr kumimoji="1" sz="2000" b="1">
          <a:solidFill>
            <a:schemeClr val="tx1"/>
          </a:solidFill>
          <a:latin typeface="+mn-lt"/>
        </a:defRPr>
      </a:lvl6pPr>
      <a:lvl7pPr marL="2971800" indent="-228600" algn="l" rtl="0" fontAlgn="base">
        <a:spcBef>
          <a:spcPct val="20000"/>
        </a:spcBef>
        <a:spcAft>
          <a:spcPct val="0"/>
        </a:spcAft>
        <a:buClr>
          <a:schemeClr val="accent2"/>
        </a:buClr>
        <a:buChar char="•"/>
        <a:defRPr kumimoji="1" sz="2000" b="1">
          <a:solidFill>
            <a:schemeClr val="tx1"/>
          </a:solidFill>
          <a:latin typeface="+mn-lt"/>
        </a:defRPr>
      </a:lvl7pPr>
      <a:lvl8pPr marL="3429000" indent="-228600" algn="l" rtl="0" fontAlgn="base">
        <a:spcBef>
          <a:spcPct val="20000"/>
        </a:spcBef>
        <a:spcAft>
          <a:spcPct val="0"/>
        </a:spcAft>
        <a:buClr>
          <a:schemeClr val="accent2"/>
        </a:buClr>
        <a:buChar char="•"/>
        <a:defRPr kumimoji="1" sz="2000" b="1">
          <a:solidFill>
            <a:schemeClr val="tx1"/>
          </a:solidFill>
          <a:latin typeface="+mn-lt"/>
        </a:defRPr>
      </a:lvl8pPr>
      <a:lvl9pPr marL="3886200" indent="-228600" algn="l" rtl="0" fontAlgn="base">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681986" name="Rectangle 2"/>
          <p:cNvSpPr>
            <a:spLocks noChangeArrowheads="1"/>
          </p:cNvSpPr>
          <p:nvPr userDrawn="1"/>
        </p:nvSpPr>
        <p:spPr bwMode="auto">
          <a:xfrm>
            <a:off x="152400" y="1752600"/>
            <a:ext cx="4724400" cy="152400"/>
          </a:xfrm>
          <a:prstGeom prst="rect">
            <a:avLst/>
          </a:prstGeom>
          <a:solidFill>
            <a:schemeClr val="accent1">
              <a:alpha val="50000"/>
            </a:schemeClr>
          </a:solidFill>
          <a:ln w="9525">
            <a:noFill/>
            <a:miter lim="800000"/>
            <a:headEnd/>
            <a:tailEnd/>
          </a:ln>
          <a:effectLst/>
        </p:spPr>
        <p:txBody>
          <a:bodyPr/>
          <a:lstStyle/>
          <a:p>
            <a:pPr algn="ctr" eaLnBrk="0" hangingPunct="0">
              <a:defRPr/>
            </a:pPr>
            <a:endParaRPr lang="en-US"/>
          </a:p>
        </p:txBody>
      </p:sp>
      <p:sp>
        <p:nvSpPr>
          <p:cNvPr id="681987"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63500" dir="3187806"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1989" name="Rectangle 5"/>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lvl1pPr>
          </a:lstStyle>
          <a:p>
            <a:pPr>
              <a:defRPr/>
            </a:pPr>
            <a:endParaRPr lang="en-US"/>
          </a:p>
        </p:txBody>
      </p:sp>
      <p:sp>
        <p:nvSpPr>
          <p:cNvPr id="681990" name="Rectangle 6"/>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pPr>
              <a:defRPr/>
            </a:pPr>
            <a:r>
              <a:rPr lang="en-US" dirty="0" smtClean="0"/>
              <a:t>Export</a:t>
            </a:r>
            <a:endParaRPr lang="en-US" dirty="0"/>
          </a:p>
        </p:txBody>
      </p:sp>
      <p:sp>
        <p:nvSpPr>
          <p:cNvPr id="681991" name="Rectangle 7"/>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7D2DE4CB-9250-415E-A162-BFB60DDF9E4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94" r:id="rId1"/>
    <p:sldLayoutId id="2147484895" r:id="rId2"/>
    <p:sldLayoutId id="2147484896" r:id="rId3"/>
    <p:sldLayoutId id="2147484897" r:id="rId4"/>
    <p:sldLayoutId id="2147484898" r:id="rId5"/>
    <p:sldLayoutId id="2147484899" r:id="rId6"/>
    <p:sldLayoutId id="2147484900" r:id="rId7"/>
    <p:sldLayoutId id="2147484901" r:id="rId8"/>
    <p:sldLayoutId id="2147484902" r:id="rId9"/>
    <p:sldLayoutId id="2147484903" r:id="rId10"/>
    <p:sldLayoutId id="2147484904" r:id="rId11"/>
  </p:sldLayoutIdLst>
  <p:transition/>
  <p:hf hdr="0" ftr="0" dt="0"/>
  <p:txStyles>
    <p:titleStyle>
      <a:lvl1pPr algn="ctr" rtl="0" eaLnBrk="0" fontAlgn="base" hangingPunct="0">
        <a:spcBef>
          <a:spcPct val="0"/>
        </a:spcBef>
        <a:spcAft>
          <a:spcPct val="0"/>
        </a:spcAft>
        <a:defRPr kumimoji="1" sz="4400" b="1">
          <a:solidFill>
            <a:srgbClr val="FFFF66"/>
          </a:solidFill>
          <a:latin typeface="+mj-lt"/>
          <a:ea typeface="+mj-ea"/>
          <a:cs typeface="+mj-cs"/>
        </a:defRPr>
      </a:lvl1pPr>
      <a:lvl2pPr algn="ctr" rtl="0" eaLnBrk="0" fontAlgn="base" hangingPunct="0">
        <a:spcBef>
          <a:spcPct val="0"/>
        </a:spcBef>
        <a:spcAft>
          <a:spcPct val="0"/>
        </a:spcAft>
        <a:defRPr kumimoji="1" sz="4400" b="1">
          <a:solidFill>
            <a:srgbClr val="FFFF66"/>
          </a:solidFill>
          <a:latin typeface="Arial" pitchFamily="34" charset="0"/>
        </a:defRPr>
      </a:lvl2pPr>
      <a:lvl3pPr algn="ctr" rtl="0" eaLnBrk="0" fontAlgn="base" hangingPunct="0">
        <a:spcBef>
          <a:spcPct val="0"/>
        </a:spcBef>
        <a:spcAft>
          <a:spcPct val="0"/>
        </a:spcAft>
        <a:defRPr kumimoji="1" sz="4400" b="1">
          <a:solidFill>
            <a:srgbClr val="FFFF66"/>
          </a:solidFill>
          <a:latin typeface="Arial" pitchFamily="34" charset="0"/>
        </a:defRPr>
      </a:lvl3pPr>
      <a:lvl4pPr algn="ctr" rtl="0" eaLnBrk="0" fontAlgn="base" hangingPunct="0">
        <a:spcBef>
          <a:spcPct val="0"/>
        </a:spcBef>
        <a:spcAft>
          <a:spcPct val="0"/>
        </a:spcAft>
        <a:defRPr kumimoji="1" sz="4400" b="1">
          <a:solidFill>
            <a:srgbClr val="FFFF66"/>
          </a:solidFill>
          <a:latin typeface="Arial" pitchFamily="34" charset="0"/>
        </a:defRPr>
      </a:lvl4pPr>
      <a:lvl5pPr algn="ctr" rtl="0" eaLnBrk="0" fontAlgn="base" hangingPunct="0">
        <a:spcBef>
          <a:spcPct val="0"/>
        </a:spcBef>
        <a:spcAft>
          <a:spcPct val="0"/>
        </a:spcAft>
        <a:defRPr kumimoji="1" sz="4400" b="1">
          <a:solidFill>
            <a:srgbClr val="FFFF66"/>
          </a:solidFill>
          <a:latin typeface="Arial" pitchFamily="34" charset="0"/>
        </a:defRPr>
      </a:lvl5pPr>
      <a:lvl6pPr marL="457200" algn="ctr" rtl="0" fontAlgn="base">
        <a:spcBef>
          <a:spcPct val="0"/>
        </a:spcBef>
        <a:spcAft>
          <a:spcPct val="0"/>
        </a:spcAft>
        <a:defRPr kumimoji="1" sz="4400" b="1">
          <a:solidFill>
            <a:srgbClr val="FFFF66"/>
          </a:solidFill>
          <a:latin typeface="Arial" pitchFamily="34" charset="0"/>
        </a:defRPr>
      </a:lvl6pPr>
      <a:lvl7pPr marL="914400" algn="ctr" rtl="0" fontAlgn="base">
        <a:spcBef>
          <a:spcPct val="0"/>
        </a:spcBef>
        <a:spcAft>
          <a:spcPct val="0"/>
        </a:spcAft>
        <a:defRPr kumimoji="1" sz="4400" b="1">
          <a:solidFill>
            <a:srgbClr val="FFFF66"/>
          </a:solidFill>
          <a:latin typeface="Arial" pitchFamily="34" charset="0"/>
        </a:defRPr>
      </a:lvl7pPr>
      <a:lvl8pPr marL="1371600" algn="ctr" rtl="0" fontAlgn="base">
        <a:spcBef>
          <a:spcPct val="0"/>
        </a:spcBef>
        <a:spcAft>
          <a:spcPct val="0"/>
        </a:spcAft>
        <a:defRPr kumimoji="1" sz="4400" b="1">
          <a:solidFill>
            <a:srgbClr val="FFFF66"/>
          </a:solidFill>
          <a:latin typeface="Arial" pitchFamily="34" charset="0"/>
        </a:defRPr>
      </a:lvl8pPr>
      <a:lvl9pPr marL="1828800" algn="ctr" rtl="0" fontAlgn="base">
        <a:spcBef>
          <a:spcPct val="0"/>
        </a:spcBef>
        <a:spcAft>
          <a:spcPct val="0"/>
        </a:spcAft>
        <a:defRPr kumimoji="1" sz="4400" b="1">
          <a:solidFill>
            <a:srgbClr val="FFFF66"/>
          </a:solidFill>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fontAlgn="base">
        <a:spcBef>
          <a:spcPct val="20000"/>
        </a:spcBef>
        <a:spcAft>
          <a:spcPct val="0"/>
        </a:spcAft>
        <a:buClr>
          <a:schemeClr val="accent2"/>
        </a:buClr>
        <a:buChar char="•"/>
        <a:defRPr kumimoji="1" sz="2000" b="1">
          <a:solidFill>
            <a:schemeClr val="tx1"/>
          </a:solidFill>
          <a:latin typeface="+mn-lt"/>
        </a:defRPr>
      </a:lvl6pPr>
      <a:lvl7pPr marL="2971800" indent="-228600" algn="l" rtl="0" fontAlgn="base">
        <a:spcBef>
          <a:spcPct val="20000"/>
        </a:spcBef>
        <a:spcAft>
          <a:spcPct val="0"/>
        </a:spcAft>
        <a:buClr>
          <a:schemeClr val="accent2"/>
        </a:buClr>
        <a:buChar char="•"/>
        <a:defRPr kumimoji="1" sz="2000" b="1">
          <a:solidFill>
            <a:schemeClr val="tx1"/>
          </a:solidFill>
          <a:latin typeface="+mn-lt"/>
        </a:defRPr>
      </a:lvl7pPr>
      <a:lvl8pPr marL="3429000" indent="-228600" algn="l" rtl="0" fontAlgn="base">
        <a:spcBef>
          <a:spcPct val="20000"/>
        </a:spcBef>
        <a:spcAft>
          <a:spcPct val="0"/>
        </a:spcAft>
        <a:buClr>
          <a:schemeClr val="accent2"/>
        </a:buClr>
        <a:buChar char="•"/>
        <a:defRPr kumimoji="1" sz="2000" b="1">
          <a:solidFill>
            <a:schemeClr val="tx1"/>
          </a:solidFill>
          <a:latin typeface="+mn-lt"/>
        </a:defRPr>
      </a:lvl8pPr>
      <a:lvl9pPr marL="3886200" indent="-228600" algn="l" rtl="0" fontAlgn="base">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220610"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b="0"/>
          </a:p>
        </p:txBody>
      </p:sp>
      <p:sp>
        <p:nvSpPr>
          <p:cNvPr id="1027" name="Rectangle 5"/>
          <p:cNvSpPr>
            <a:spLocks noGrp="1" noChangeArrowheads="1"/>
          </p:cNvSpPr>
          <p:nvPr>
            <p:ph type="title"/>
          </p:nvPr>
        </p:nvSpPr>
        <p:spPr bwMode="auto">
          <a:xfrm>
            <a:off x="685800" y="609600"/>
            <a:ext cx="7772400" cy="1143000"/>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0615" name="Rectangle 7"/>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lvl1pPr>
          </a:lstStyle>
          <a:p>
            <a:pPr>
              <a:defRPr/>
            </a:pPr>
            <a:endParaRPr lang="en-US"/>
          </a:p>
        </p:txBody>
      </p:sp>
      <p:sp>
        <p:nvSpPr>
          <p:cNvPr id="1220616" name="Rectangle 8"/>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lvl1pPr>
          </a:lstStyle>
          <a:p>
            <a:pPr>
              <a:defRPr/>
            </a:pPr>
            <a:r>
              <a:rPr lang="en-US" dirty="0" smtClean="0"/>
              <a:t>Export</a:t>
            </a:r>
            <a:endParaRPr lang="en-US" dirty="0"/>
          </a:p>
        </p:txBody>
      </p:sp>
      <p:sp>
        <p:nvSpPr>
          <p:cNvPr id="1220617" name="Rectangle 9"/>
          <p:cNvSpPr>
            <a:spLocks noGrp="1" noChangeArrowheads="1"/>
          </p:cNvSpPr>
          <p:nvPr>
            <p:ph type="sldNum" sz="quarter" idx="4"/>
          </p:nvPr>
        </p:nvSpPr>
        <p:spPr bwMode="auto">
          <a:xfrm>
            <a:off x="72390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00" b="1"/>
            </a:lvl1pPr>
          </a:lstStyle>
          <a:p>
            <a:pPr>
              <a:defRPr/>
            </a:pPr>
            <a:fld id="{1A334B3D-497C-45F2-B70D-1EA91BFB3140}" type="slidenum">
              <a:rPr lang="en-US" smtClean="0"/>
              <a:pPr>
                <a:defRPr/>
              </a:pPr>
              <a:t>‹#›</a:t>
            </a:fld>
            <a:endParaRPr lang="en-US"/>
          </a:p>
        </p:txBody>
      </p:sp>
      <p:sp>
        <p:nvSpPr>
          <p:cNvPr id="8" name="Rectangle 3"/>
          <p:cNvSpPr>
            <a:spLocks noChangeArrowheads="1"/>
          </p:cNvSpPr>
          <p:nvPr userDrawn="1"/>
        </p:nvSpPr>
        <p:spPr bwMode="auto">
          <a:xfrm>
            <a:off x="152400" y="1752600"/>
            <a:ext cx="4724400" cy="152400"/>
          </a:xfrm>
          <a:prstGeom prst="rect">
            <a:avLst/>
          </a:prstGeom>
          <a:solidFill>
            <a:schemeClr val="accent1">
              <a:alpha val="50000"/>
            </a:schemeClr>
          </a:solidFill>
          <a:ln w="9525">
            <a:noFill/>
            <a:miter lim="800000"/>
            <a:headEnd/>
            <a:tailEnd/>
          </a:ln>
          <a:effectLst/>
        </p:spPr>
        <p:txBody>
          <a:bodyPr/>
          <a:lstStyle/>
          <a:p>
            <a:pPr algn="ctr" eaLnBrk="0" hangingPunct="0">
              <a:defRPr/>
            </a:pPr>
            <a:endParaRPr lang="en-US"/>
          </a:p>
        </p:txBody>
      </p:sp>
    </p:spTree>
    <p:extLst>
      <p:ext uri="{BB962C8B-B14F-4D97-AF65-F5344CB8AC3E}">
        <p14:creationId xmlns:p14="http://schemas.microsoft.com/office/powerpoint/2010/main" val="3160541868"/>
      </p:ext>
    </p:extLst>
  </p:cSld>
  <p:clrMap bg1="dk2" tx1="lt1" bg2="dk1" tx2="lt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 id="2147484918" r:id="rId12"/>
  </p:sldLayoutIdLst>
  <p:transition/>
  <p:hf hdr="0" ftr="0" dt="0"/>
  <p:txStyles>
    <p:titleStyle>
      <a:lvl1pPr algn="ctr" rtl="0" eaLnBrk="1" fontAlgn="base" hangingPunct="1">
        <a:spcBef>
          <a:spcPct val="0"/>
        </a:spcBef>
        <a:spcAft>
          <a:spcPct val="0"/>
        </a:spcAft>
        <a:defRPr kumimoji="1" sz="4400" b="1">
          <a:solidFill>
            <a:srgbClr val="FFFF66"/>
          </a:solidFill>
          <a:latin typeface="+mj-lt"/>
          <a:ea typeface="+mj-ea"/>
          <a:cs typeface="+mj-cs"/>
        </a:defRPr>
      </a:lvl1pPr>
      <a:lvl2pPr algn="ctr" rtl="0" eaLnBrk="1" fontAlgn="base" hangingPunct="1">
        <a:spcBef>
          <a:spcPct val="0"/>
        </a:spcBef>
        <a:spcAft>
          <a:spcPct val="0"/>
        </a:spcAft>
        <a:defRPr kumimoji="1" sz="4400" b="1">
          <a:solidFill>
            <a:srgbClr val="FFFF66"/>
          </a:solidFill>
          <a:latin typeface="Arial" charset="0"/>
        </a:defRPr>
      </a:lvl2pPr>
      <a:lvl3pPr algn="ctr" rtl="0" eaLnBrk="1" fontAlgn="base" hangingPunct="1">
        <a:spcBef>
          <a:spcPct val="0"/>
        </a:spcBef>
        <a:spcAft>
          <a:spcPct val="0"/>
        </a:spcAft>
        <a:defRPr kumimoji="1" sz="4400" b="1">
          <a:solidFill>
            <a:srgbClr val="FFFF66"/>
          </a:solidFill>
          <a:latin typeface="Arial" charset="0"/>
        </a:defRPr>
      </a:lvl3pPr>
      <a:lvl4pPr algn="ctr" rtl="0" eaLnBrk="1" fontAlgn="base" hangingPunct="1">
        <a:spcBef>
          <a:spcPct val="0"/>
        </a:spcBef>
        <a:spcAft>
          <a:spcPct val="0"/>
        </a:spcAft>
        <a:defRPr kumimoji="1" sz="4400" b="1">
          <a:solidFill>
            <a:srgbClr val="FFFF66"/>
          </a:solidFill>
          <a:latin typeface="Arial" charset="0"/>
        </a:defRPr>
      </a:lvl4pPr>
      <a:lvl5pPr algn="ctr" rtl="0" eaLnBrk="1" fontAlgn="base" hangingPunct="1">
        <a:spcBef>
          <a:spcPct val="0"/>
        </a:spcBef>
        <a:spcAft>
          <a:spcPct val="0"/>
        </a:spcAft>
        <a:defRPr kumimoji="1" sz="4400" b="1">
          <a:solidFill>
            <a:srgbClr val="FFFF66"/>
          </a:solidFill>
          <a:latin typeface="Arial" charset="0"/>
        </a:defRPr>
      </a:lvl5pPr>
      <a:lvl6pPr marL="457200" algn="ctr" rtl="0" eaLnBrk="1" fontAlgn="base" hangingPunct="1">
        <a:spcBef>
          <a:spcPct val="0"/>
        </a:spcBef>
        <a:spcAft>
          <a:spcPct val="0"/>
        </a:spcAft>
        <a:defRPr kumimoji="1" sz="4400" b="1">
          <a:solidFill>
            <a:srgbClr val="FFFF66"/>
          </a:solidFill>
          <a:latin typeface="Arial" charset="0"/>
        </a:defRPr>
      </a:lvl6pPr>
      <a:lvl7pPr marL="914400" algn="ctr" rtl="0" eaLnBrk="1" fontAlgn="base" hangingPunct="1">
        <a:spcBef>
          <a:spcPct val="0"/>
        </a:spcBef>
        <a:spcAft>
          <a:spcPct val="0"/>
        </a:spcAft>
        <a:defRPr kumimoji="1" sz="4400" b="1">
          <a:solidFill>
            <a:srgbClr val="FFFF66"/>
          </a:solidFill>
          <a:latin typeface="Arial" charset="0"/>
        </a:defRPr>
      </a:lvl7pPr>
      <a:lvl8pPr marL="1371600" algn="ctr" rtl="0" eaLnBrk="1" fontAlgn="base" hangingPunct="1">
        <a:spcBef>
          <a:spcPct val="0"/>
        </a:spcBef>
        <a:spcAft>
          <a:spcPct val="0"/>
        </a:spcAft>
        <a:defRPr kumimoji="1" sz="4400" b="1">
          <a:solidFill>
            <a:srgbClr val="FFFF66"/>
          </a:solidFill>
          <a:latin typeface="Arial" charset="0"/>
        </a:defRPr>
      </a:lvl8pPr>
      <a:lvl9pPr marL="1828800" algn="ctr" rtl="0" eaLnBrk="1" fontAlgn="base" hangingPunct="1">
        <a:spcBef>
          <a:spcPct val="0"/>
        </a:spcBef>
        <a:spcAft>
          <a:spcPct val="0"/>
        </a:spcAft>
        <a:defRPr kumimoji="1" sz="4400" b="1">
          <a:solidFill>
            <a:srgbClr val="FFFF66"/>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anose="05000000000000000000"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220610"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b="0"/>
          </a:p>
        </p:txBody>
      </p:sp>
      <p:sp>
        <p:nvSpPr>
          <p:cNvPr id="2051"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defRPr/>
            </a:pPr>
            <a:endParaRPr lang="en-US" altLang="en-US" b="0" smtClean="0"/>
          </a:p>
        </p:txBody>
      </p:sp>
      <p:sp>
        <p:nvSpPr>
          <p:cNvPr id="1220612" name="Rectangle 4"/>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b="0"/>
          </a:p>
        </p:txBody>
      </p:sp>
      <p:sp>
        <p:nvSpPr>
          <p:cNvPr id="2053" name="Rectangle 5"/>
          <p:cNvSpPr>
            <a:spLocks noGrp="1" noChangeArrowheads="1"/>
          </p:cNvSpPr>
          <p:nvPr>
            <p:ph type="title"/>
          </p:nvPr>
        </p:nvSpPr>
        <p:spPr bwMode="auto">
          <a:xfrm>
            <a:off x="685800" y="609600"/>
            <a:ext cx="7772400" cy="1143000"/>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5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0615" name="Rectangle 7"/>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lvl1pPr>
          </a:lstStyle>
          <a:p>
            <a:pPr>
              <a:defRPr/>
            </a:pPr>
            <a:endParaRPr lang="en-US"/>
          </a:p>
        </p:txBody>
      </p:sp>
      <p:sp>
        <p:nvSpPr>
          <p:cNvPr id="1220616" name="Rectangle 8"/>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lvl1pPr>
          </a:lstStyle>
          <a:p>
            <a:pPr>
              <a:defRPr/>
            </a:pPr>
            <a:r>
              <a:rPr lang="en-US" smtClean="0"/>
              <a:t>Export</a:t>
            </a:r>
            <a:endParaRPr lang="en-US"/>
          </a:p>
        </p:txBody>
      </p:sp>
      <p:sp>
        <p:nvSpPr>
          <p:cNvPr id="1220617" name="Rectangle 9"/>
          <p:cNvSpPr>
            <a:spLocks noGrp="1" noChangeArrowheads="1"/>
          </p:cNvSpPr>
          <p:nvPr>
            <p:ph type="sldNum" sz="quarter" idx="4"/>
          </p:nvPr>
        </p:nvSpPr>
        <p:spPr bwMode="auto">
          <a:xfrm>
            <a:off x="7237413" y="63810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00" b="1"/>
            </a:lvl1pPr>
          </a:lstStyle>
          <a:p>
            <a:fld id="{305BFD75-31F0-49E9-876E-2D679E20C1DE}" type="slidenum">
              <a:rPr lang="en-US" smtClean="0"/>
              <a:pPr/>
              <a:t>‹#›</a:t>
            </a:fld>
            <a:endParaRPr lang="en-US" dirty="0"/>
          </a:p>
        </p:txBody>
      </p:sp>
    </p:spTree>
    <p:extLst>
      <p:ext uri="{BB962C8B-B14F-4D97-AF65-F5344CB8AC3E}">
        <p14:creationId xmlns:p14="http://schemas.microsoft.com/office/powerpoint/2010/main" val="1133486321"/>
      </p:ext>
    </p:extLst>
  </p:cSld>
  <p:clrMap bg1="dk2" tx1="lt1" bg2="dk1" tx2="lt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Lst>
  <p:transition/>
  <p:hf hdr="0" ftr="0" dt="0"/>
  <p:txStyles>
    <p:titleStyle>
      <a:lvl1pPr algn="ctr" rtl="0" eaLnBrk="1" fontAlgn="base" hangingPunct="1">
        <a:spcBef>
          <a:spcPct val="0"/>
        </a:spcBef>
        <a:spcAft>
          <a:spcPct val="0"/>
        </a:spcAft>
        <a:defRPr kumimoji="1" sz="4400" b="1">
          <a:solidFill>
            <a:srgbClr val="FFFF66"/>
          </a:solidFill>
          <a:latin typeface="+mj-lt"/>
          <a:ea typeface="+mj-ea"/>
          <a:cs typeface="+mj-cs"/>
        </a:defRPr>
      </a:lvl1pPr>
      <a:lvl2pPr algn="ctr" rtl="0" eaLnBrk="1" fontAlgn="base" hangingPunct="1">
        <a:spcBef>
          <a:spcPct val="0"/>
        </a:spcBef>
        <a:spcAft>
          <a:spcPct val="0"/>
        </a:spcAft>
        <a:defRPr kumimoji="1" sz="4400" b="1">
          <a:solidFill>
            <a:srgbClr val="FFFF66"/>
          </a:solidFill>
          <a:latin typeface="Arial" charset="0"/>
        </a:defRPr>
      </a:lvl2pPr>
      <a:lvl3pPr algn="ctr" rtl="0" eaLnBrk="1" fontAlgn="base" hangingPunct="1">
        <a:spcBef>
          <a:spcPct val="0"/>
        </a:spcBef>
        <a:spcAft>
          <a:spcPct val="0"/>
        </a:spcAft>
        <a:defRPr kumimoji="1" sz="4400" b="1">
          <a:solidFill>
            <a:srgbClr val="FFFF66"/>
          </a:solidFill>
          <a:latin typeface="Arial" charset="0"/>
        </a:defRPr>
      </a:lvl3pPr>
      <a:lvl4pPr algn="ctr" rtl="0" eaLnBrk="1" fontAlgn="base" hangingPunct="1">
        <a:spcBef>
          <a:spcPct val="0"/>
        </a:spcBef>
        <a:spcAft>
          <a:spcPct val="0"/>
        </a:spcAft>
        <a:defRPr kumimoji="1" sz="4400" b="1">
          <a:solidFill>
            <a:srgbClr val="FFFF66"/>
          </a:solidFill>
          <a:latin typeface="Arial" charset="0"/>
        </a:defRPr>
      </a:lvl4pPr>
      <a:lvl5pPr algn="ctr" rtl="0" eaLnBrk="1" fontAlgn="base" hangingPunct="1">
        <a:spcBef>
          <a:spcPct val="0"/>
        </a:spcBef>
        <a:spcAft>
          <a:spcPct val="0"/>
        </a:spcAft>
        <a:defRPr kumimoji="1" sz="4400" b="1">
          <a:solidFill>
            <a:srgbClr val="FFFF66"/>
          </a:solidFill>
          <a:latin typeface="Arial" charset="0"/>
        </a:defRPr>
      </a:lvl5pPr>
      <a:lvl6pPr marL="457200" algn="ctr" rtl="0" eaLnBrk="1" fontAlgn="base" hangingPunct="1">
        <a:spcBef>
          <a:spcPct val="0"/>
        </a:spcBef>
        <a:spcAft>
          <a:spcPct val="0"/>
        </a:spcAft>
        <a:defRPr kumimoji="1" sz="4400" b="1">
          <a:solidFill>
            <a:srgbClr val="FFFF66"/>
          </a:solidFill>
          <a:latin typeface="Arial" charset="0"/>
        </a:defRPr>
      </a:lvl6pPr>
      <a:lvl7pPr marL="914400" algn="ctr" rtl="0" eaLnBrk="1" fontAlgn="base" hangingPunct="1">
        <a:spcBef>
          <a:spcPct val="0"/>
        </a:spcBef>
        <a:spcAft>
          <a:spcPct val="0"/>
        </a:spcAft>
        <a:defRPr kumimoji="1" sz="4400" b="1">
          <a:solidFill>
            <a:srgbClr val="FFFF66"/>
          </a:solidFill>
          <a:latin typeface="Arial" charset="0"/>
        </a:defRPr>
      </a:lvl7pPr>
      <a:lvl8pPr marL="1371600" algn="ctr" rtl="0" eaLnBrk="1" fontAlgn="base" hangingPunct="1">
        <a:spcBef>
          <a:spcPct val="0"/>
        </a:spcBef>
        <a:spcAft>
          <a:spcPct val="0"/>
        </a:spcAft>
        <a:defRPr kumimoji="1" sz="4400" b="1">
          <a:solidFill>
            <a:srgbClr val="FFFF66"/>
          </a:solidFill>
          <a:latin typeface="Arial" charset="0"/>
        </a:defRPr>
      </a:lvl8pPr>
      <a:lvl9pPr marL="1828800" algn="ctr" rtl="0" eaLnBrk="1" fontAlgn="base" hangingPunct="1">
        <a:spcBef>
          <a:spcPct val="0"/>
        </a:spcBef>
        <a:spcAft>
          <a:spcPct val="0"/>
        </a:spcAft>
        <a:defRPr kumimoji="1" sz="4400" b="1">
          <a:solidFill>
            <a:srgbClr val="FFFF66"/>
          </a:solidFill>
          <a:latin typeface="Arial" charset="0"/>
        </a:defRPr>
      </a:lvl9pPr>
    </p:titleStyle>
    <p:bodyStyle>
      <a:lvl1pPr marL="342900" indent="-342900" algn="l" rtl="0" eaLnBrk="1" fontAlgn="base" hangingPunct="1">
        <a:spcBef>
          <a:spcPct val="20000"/>
        </a:spcBef>
        <a:spcAft>
          <a:spcPct val="0"/>
        </a:spcAft>
        <a:buClr>
          <a:schemeClr val="accent2"/>
        </a:buClr>
        <a:buSzPct val="80000"/>
        <a:buFont typeface="Wingdings" panose="05000000000000000000" pitchFamily="2" charset="2"/>
        <a:buChar char="l"/>
        <a:defRPr kumimoji="1"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b="1">
          <a:solidFill>
            <a:schemeClr val="tx1"/>
          </a:solidFill>
          <a:latin typeface="+mn-lt"/>
        </a:defRPr>
      </a:lvl2pPr>
      <a:lvl3pPr marL="1143000" indent="-228600" algn="l" rtl="0" eaLnBrk="1" fontAlgn="base" hangingPunct="1">
        <a:spcBef>
          <a:spcPct val="20000"/>
        </a:spcBef>
        <a:spcAft>
          <a:spcPct val="0"/>
        </a:spcAft>
        <a:buClr>
          <a:schemeClr val="accent2"/>
        </a:buClr>
        <a:buChar char="•"/>
        <a:defRPr kumimoji="1" sz="2400" b="1">
          <a:solidFill>
            <a:schemeClr val="tx1"/>
          </a:solidFill>
          <a:latin typeface="+mn-lt"/>
        </a:defRPr>
      </a:lvl3pPr>
      <a:lvl4pPr marL="1600200" indent="-228600" algn="l" rtl="0" eaLnBrk="1" fontAlgn="base" hangingPunct="1">
        <a:spcBef>
          <a:spcPct val="20000"/>
        </a:spcBef>
        <a:spcAft>
          <a:spcPct val="0"/>
        </a:spcAft>
        <a:buChar char="–"/>
        <a:defRPr kumimoji="1" sz="2000" b="1">
          <a:solidFill>
            <a:schemeClr val="tx1"/>
          </a:solidFill>
          <a:latin typeface="+mn-lt"/>
        </a:defRPr>
      </a:lvl4pPr>
      <a:lvl5pPr marL="2057400" indent="-228600" algn="l" rtl="0" eaLnBrk="1" fontAlgn="base" hangingPunct="1">
        <a:spcBef>
          <a:spcPct val="20000"/>
        </a:spcBef>
        <a:spcAft>
          <a:spcPct val="0"/>
        </a:spcAft>
        <a:buClr>
          <a:schemeClr val="accent2"/>
        </a:buClr>
        <a:buChar char="•"/>
        <a:defRPr kumimoji="1" sz="2000" b="1">
          <a:solidFill>
            <a:schemeClr val="tx1"/>
          </a:solidFill>
          <a:latin typeface="+mn-lt"/>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0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0.xml"/><Relationship Id="rId1" Type="http://schemas.openxmlformats.org/officeDocument/2006/relationships/slideLayout" Target="../slideLayouts/slideLayout6.xml"/><Relationship Id="rId4" Type="http://schemas.openxmlformats.org/officeDocument/2006/relationships/image" Target="../media/image99.png"/></Relationships>
</file>

<file path=ppt/slides/_rels/slide10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10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22.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8.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ftp://itrf.ensg.ign.fr/pub/itrf/WGS84.TXT"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9.png"/><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8.w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38.xml"/><Relationship Id="rId7" Type="http://schemas.openxmlformats.org/officeDocument/2006/relationships/image" Target="../media/image49.png"/><Relationship Id="rId2" Type="http://schemas.openxmlformats.org/officeDocument/2006/relationships/slideLayout" Target="../slideLayouts/slideLayout29.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0.wmf"/><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hyperlink" Target="ftp://itrf.ensg.ign.fr/pub/itrf/WGS84.TXT" TargetMode="External"/><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hyperlink" Target="http://earth-info.nga.mil/GandG/publications/NGA_STND_0036_1_0_0_WGS84/NGA.STND.0036_1.0.0_WGS84.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8.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8.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4.xml"/><Relationship Id="rId5" Type="http://schemas.openxmlformats.org/officeDocument/2006/relationships/image" Target="../media/image61.png"/><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4.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24.xml"/><Relationship Id="rId5" Type="http://schemas.openxmlformats.org/officeDocument/2006/relationships/image" Target="../media/image61.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4.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28.xml"/><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28.xml"/><Relationship Id="rId5" Type="http://schemas.openxmlformats.org/officeDocument/2006/relationships/image" Target="../media/image74.png"/><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3.xml"/><Relationship Id="rId1" Type="http://schemas.openxmlformats.org/officeDocument/2006/relationships/slideLayout" Target="../slideLayouts/slideLayout26.xml"/><Relationship Id="rId4"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7.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4.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5.xml"/><Relationship Id="rId1" Type="http://schemas.openxmlformats.org/officeDocument/2006/relationships/slideLayout" Target="../slideLayouts/slideLayout24.xml"/><Relationship Id="rId4" Type="http://schemas.openxmlformats.org/officeDocument/2006/relationships/image" Target="../media/image83.png"/></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0.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1.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8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2.xml"/><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4.xml"/><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6.xml"/><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7.xml"/><Relationship Id="rId1" Type="http://schemas.openxmlformats.org/officeDocument/2006/relationships/slideLayout" Target="../slideLayouts/slideLayout28.xml"/><Relationship Id="rId4" Type="http://schemas.openxmlformats.org/officeDocument/2006/relationships/image" Target="../media/image42.png"/></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8.xml"/><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9.xml"/><Relationship Id="rId1" Type="http://schemas.openxmlformats.org/officeDocument/2006/relationships/slideLayout" Target="../slideLayouts/slideLayout28.xml"/><Relationship Id="rId4" Type="http://schemas.openxmlformats.org/officeDocument/2006/relationships/image" Target="../media/image8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0.xml"/><Relationship Id="rId1" Type="http://schemas.openxmlformats.org/officeDocument/2006/relationships/slideLayout" Target="../slideLayouts/slideLayout28.xml"/></Relationships>
</file>

<file path=ppt/slides/_rels/slide9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1.xml"/><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2.xml"/><Relationship Id="rId1" Type="http://schemas.openxmlformats.org/officeDocument/2006/relationships/slideLayout" Target="../slideLayouts/slideLayout28.xml"/><Relationship Id="rId5" Type="http://schemas.openxmlformats.org/officeDocument/2006/relationships/image" Target="../media/image92.png"/><Relationship Id="rId4" Type="http://schemas.openxmlformats.org/officeDocument/2006/relationships/image" Target="../media/image74.png"/></Relationships>
</file>

<file path=ppt/slides/_rels/slide9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3.xml"/><Relationship Id="rId1" Type="http://schemas.openxmlformats.org/officeDocument/2006/relationships/slideLayout" Target="../slideLayouts/slideLayout26.xml"/><Relationship Id="rId4" Type="http://schemas.openxmlformats.org/officeDocument/2006/relationships/image" Target="../media/image94.png"/></Relationships>
</file>

<file path=ppt/slides/_rels/slide9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4.xml"/><Relationship Id="rId1" Type="http://schemas.openxmlformats.org/officeDocument/2006/relationships/slideLayout" Target="../slideLayouts/slideLayout28.xml"/></Relationships>
</file>

<file path=ppt/slides/_rels/slide9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5.xml"/><Relationship Id="rId1" Type="http://schemas.openxmlformats.org/officeDocument/2006/relationships/slideLayout" Target="../slideLayouts/slideLayout28.xml"/></Relationships>
</file>

<file path=ppt/slides/_rels/slide9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6.xml"/><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Untitled-3"/>
          <p:cNvPicPr>
            <a:picLocks noChangeAspect="1" noChangeArrowheads="1"/>
          </p:cNvPicPr>
          <p:nvPr/>
        </p:nvPicPr>
        <p:blipFill>
          <a:blip r:embed="rId3"/>
          <a:srcRect/>
          <a:stretch>
            <a:fillRect/>
          </a:stretch>
        </p:blipFill>
        <p:spPr bwMode="auto">
          <a:xfrm>
            <a:off x="127000" y="166688"/>
            <a:ext cx="6332538" cy="5999162"/>
          </a:xfrm>
          <a:prstGeom prst="rect">
            <a:avLst/>
          </a:prstGeom>
          <a:noFill/>
          <a:ln w="28575" cap="sq" cmpd="sng">
            <a:noFill/>
            <a:miter lim="800000"/>
            <a:headEnd/>
            <a:tailEnd/>
          </a:ln>
          <a:effectLst>
            <a:outerShdw blurRad="63500" dist="190500" dir="3000000" algn="ctr" rotWithShape="0">
              <a:srgbClr val="000000">
                <a:alpha val="50000"/>
              </a:srgbClr>
            </a:outerShdw>
          </a:effectLst>
        </p:spPr>
      </p:pic>
      <p:sp>
        <p:nvSpPr>
          <p:cNvPr id="593923" name="Text Box 3"/>
          <p:cNvSpPr txBox="1">
            <a:spLocks noChangeArrowheads="1"/>
          </p:cNvSpPr>
          <p:nvPr/>
        </p:nvSpPr>
        <p:spPr bwMode="auto">
          <a:xfrm>
            <a:off x="6276975" y="3870325"/>
            <a:ext cx="2647950" cy="1938338"/>
          </a:xfrm>
          <a:prstGeom prst="rect">
            <a:avLst/>
          </a:prstGeom>
          <a:noFill/>
          <a:ln w="12700" cap="sq">
            <a:noFill/>
            <a:miter lim="800000"/>
            <a:headEnd type="none" w="sm" len="sm"/>
            <a:tailEnd type="none" w="sm" len="sm"/>
          </a:ln>
          <a:effectLst/>
        </p:spPr>
        <p:txBody>
          <a:bodyPr>
            <a:spAutoFit/>
          </a:bodyPr>
          <a:lstStyle/>
          <a:p>
            <a:pPr algn="ctr" eaLnBrk="0" hangingPunct="0">
              <a:lnSpc>
                <a:spcPct val="125000"/>
              </a:lnSpc>
              <a:defRPr/>
            </a:pPr>
            <a:r>
              <a:rPr lang="en-US" sz="3200" b="1" dirty="0">
                <a:solidFill>
                  <a:srgbClr val="FFFF66"/>
                </a:solidFill>
                <a:effectLst>
                  <a:outerShdw dist="101600" dir="3600000" algn="tl" rotWithShape="0">
                    <a:prstClr val="black"/>
                  </a:outerShdw>
                </a:effectLst>
                <a:latin typeface="Arial" charset="0"/>
              </a:rPr>
              <a:t>Using ESRI Shapefile Setup</a:t>
            </a:r>
          </a:p>
        </p:txBody>
      </p:sp>
      <p:sp>
        <p:nvSpPr>
          <p:cNvPr id="593924" name="Text Box 4"/>
          <p:cNvSpPr txBox="1">
            <a:spLocks noChangeArrowheads="1"/>
          </p:cNvSpPr>
          <p:nvPr/>
        </p:nvSpPr>
        <p:spPr bwMode="auto">
          <a:xfrm>
            <a:off x="6203950" y="1724025"/>
            <a:ext cx="2749550" cy="1028700"/>
          </a:xfrm>
          <a:prstGeom prst="rect">
            <a:avLst/>
          </a:prstGeom>
          <a:noFill/>
          <a:ln w="12700" cap="sq">
            <a:noFill/>
            <a:miter lim="800000"/>
            <a:headEnd type="none" w="sm" len="sm"/>
            <a:tailEnd type="none" w="sm" len="sm"/>
          </a:ln>
          <a:effectLst>
            <a:outerShdw dist="63500" dir="3187806" algn="ctr" rotWithShape="0">
              <a:schemeClr val="bg2"/>
            </a:outerShdw>
          </a:effectLst>
        </p:spPr>
        <p:txBody>
          <a:bodyPr>
            <a:spAutoFit/>
          </a:bodyPr>
          <a:lstStyle/>
          <a:p>
            <a:pPr algn="ctr" eaLnBrk="0" hangingPunct="0">
              <a:lnSpc>
                <a:spcPct val="125000"/>
              </a:lnSpc>
              <a:defRPr/>
            </a:pPr>
            <a:r>
              <a:rPr lang="en-US" sz="5400" b="1" dirty="0">
                <a:solidFill>
                  <a:srgbClr val="FFFF66"/>
                </a:solidFill>
                <a:effectLst>
                  <a:outerShdw dist="101600" dir="3600000" algn="tl" rotWithShape="0">
                    <a:prstClr val="black"/>
                  </a:outerShdw>
                </a:effectLst>
                <a:latin typeface="Arial" charset="0"/>
              </a:rPr>
              <a:t>Export</a:t>
            </a:r>
          </a:p>
        </p:txBody>
      </p:sp>
      <p:sp>
        <p:nvSpPr>
          <p:cNvPr id="29701" name="AutoShape 5"/>
          <p:cNvSpPr>
            <a:spLocks noChangeArrowheads="1"/>
          </p:cNvSpPr>
          <p:nvPr/>
        </p:nvSpPr>
        <p:spPr bwMode="auto">
          <a:xfrm>
            <a:off x="9525" y="2151063"/>
            <a:ext cx="1466850" cy="1228725"/>
          </a:xfrm>
          <a:prstGeom prst="cloudCallout">
            <a:avLst>
              <a:gd name="adj1" fmla="val 41343"/>
              <a:gd name="adj2" fmla="val 71060"/>
            </a:avLst>
          </a:prstGeom>
          <a:solidFill>
            <a:srgbClr val="FF0000">
              <a:alpha val="63136"/>
            </a:srgbClr>
          </a:solidFill>
          <a:ln w="6350" cap="sq">
            <a:solidFill>
              <a:schemeClr val="bg2"/>
            </a:solidFill>
            <a:round/>
            <a:headEnd type="none" w="sm" len="sm"/>
            <a:tailEnd type="none" w="sm" len="sm"/>
          </a:ln>
        </p:spPr>
        <p:txBody>
          <a:bodyPr/>
          <a:lstStyle/>
          <a:p>
            <a:pPr algn="ctr" eaLnBrk="0" hangingPunct="0"/>
            <a:r>
              <a:rPr lang="en-US" sz="1800" b="1">
                <a:latin typeface="Arial" charset="0"/>
              </a:rPr>
              <a:t>I’m in NAD83</a:t>
            </a:r>
          </a:p>
        </p:txBody>
      </p:sp>
      <p:sp>
        <p:nvSpPr>
          <p:cNvPr id="29702" name="Text Box 11"/>
          <p:cNvSpPr txBox="1">
            <a:spLocks noChangeArrowheads="1"/>
          </p:cNvSpPr>
          <p:nvPr/>
        </p:nvSpPr>
        <p:spPr bwMode="auto">
          <a:xfrm rot="262096">
            <a:off x="1539875" y="1417638"/>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r>
              <a:rPr lang="en-US" b="1">
                <a:solidFill>
                  <a:srgbClr val="FF0000"/>
                </a:solidFill>
                <a:latin typeface="Arial" charset="0"/>
              </a:rPr>
              <a:t>WGS84</a:t>
            </a:r>
          </a:p>
        </p:txBody>
      </p:sp>
      <p:grpSp>
        <p:nvGrpSpPr>
          <p:cNvPr id="29703" name="Group 30"/>
          <p:cNvGrpSpPr>
            <a:grpSpLocks/>
          </p:cNvGrpSpPr>
          <p:nvPr/>
        </p:nvGrpSpPr>
        <p:grpSpPr bwMode="auto">
          <a:xfrm>
            <a:off x="3630613" y="461963"/>
            <a:ext cx="527050" cy="985837"/>
            <a:chOff x="2257" y="291"/>
            <a:chExt cx="332" cy="621"/>
          </a:xfrm>
        </p:grpSpPr>
        <p:grpSp>
          <p:nvGrpSpPr>
            <p:cNvPr id="29704" name="Group 29"/>
            <p:cNvGrpSpPr>
              <a:grpSpLocks/>
            </p:cNvGrpSpPr>
            <p:nvPr/>
          </p:nvGrpSpPr>
          <p:grpSpPr bwMode="auto">
            <a:xfrm>
              <a:off x="2257" y="291"/>
              <a:ext cx="332" cy="152"/>
              <a:chOff x="2302" y="393"/>
              <a:chExt cx="233" cy="53"/>
            </a:xfrm>
          </p:grpSpPr>
          <p:sp>
            <p:nvSpPr>
              <p:cNvPr id="29706" name="Freeform 19"/>
              <p:cNvSpPr>
                <a:spLocks/>
              </p:cNvSpPr>
              <p:nvPr/>
            </p:nvSpPr>
            <p:spPr bwMode="auto">
              <a:xfrm>
                <a:off x="2349" y="429"/>
                <a:ext cx="43" cy="11"/>
              </a:xfrm>
              <a:custGeom>
                <a:avLst/>
                <a:gdLst>
                  <a:gd name="T0" fmla="*/ 916726 w 23"/>
                  <a:gd name="T1" fmla="*/ 0 h 14"/>
                  <a:gd name="T2" fmla="*/ 916726 w 23"/>
                  <a:gd name="T3" fmla="*/ 2 h 14"/>
                  <a:gd name="T4" fmla="*/ 865769 w 23"/>
                  <a:gd name="T5" fmla="*/ 2 h 14"/>
                  <a:gd name="T6" fmla="*/ 796717 w 23"/>
                  <a:gd name="T7" fmla="*/ 2 h 14"/>
                  <a:gd name="T8" fmla="*/ 616689 w 23"/>
                  <a:gd name="T9" fmla="*/ 2 h 14"/>
                  <a:gd name="T10" fmla="*/ 586843 w 23"/>
                  <a:gd name="T11" fmla="*/ 2 h 14"/>
                  <a:gd name="T12" fmla="*/ 247697 w 23"/>
                  <a:gd name="T13" fmla="*/ 2 h 14"/>
                  <a:gd name="T14" fmla="*/ 132489 w 23"/>
                  <a:gd name="T15" fmla="*/ 2 h 14"/>
                  <a:gd name="T16" fmla="*/ 43894 w 23"/>
                  <a:gd name="T17" fmla="*/ 2 h 14"/>
                  <a:gd name="T18" fmla="*/ 0 w 23"/>
                  <a:gd name="T19" fmla="*/ 2 h 14"/>
                  <a:gd name="T20" fmla="*/ 0 w 23"/>
                  <a:gd name="T21" fmla="*/ 0 h 14"/>
                  <a:gd name="T22" fmla="*/ 916726 w 23"/>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4"/>
                  <a:gd name="T38" fmla="*/ 23 w 23"/>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4">
                    <a:moveTo>
                      <a:pt x="22" y="0"/>
                    </a:moveTo>
                    <a:lnTo>
                      <a:pt x="22" y="10"/>
                    </a:lnTo>
                    <a:lnTo>
                      <a:pt x="21" y="10"/>
                    </a:lnTo>
                    <a:lnTo>
                      <a:pt x="19" y="11"/>
                    </a:lnTo>
                    <a:lnTo>
                      <a:pt x="15" y="11"/>
                    </a:lnTo>
                    <a:lnTo>
                      <a:pt x="14" y="13"/>
                    </a:lnTo>
                    <a:lnTo>
                      <a:pt x="6" y="13"/>
                    </a:lnTo>
                    <a:lnTo>
                      <a:pt x="3" y="11"/>
                    </a:lnTo>
                    <a:lnTo>
                      <a:pt x="1" y="11"/>
                    </a:lnTo>
                    <a:lnTo>
                      <a:pt x="0" y="10"/>
                    </a:lnTo>
                    <a:lnTo>
                      <a:pt x="0" y="0"/>
                    </a:lnTo>
                    <a:lnTo>
                      <a:pt x="22" y="0"/>
                    </a:lnTo>
                  </a:path>
                </a:pathLst>
              </a:custGeom>
              <a:solidFill>
                <a:srgbClr val="FFFFFF"/>
              </a:solidFill>
              <a:ln w="12700" cap="rnd">
                <a:solidFill>
                  <a:srgbClr val="000000"/>
                </a:solidFill>
                <a:round/>
                <a:headEnd/>
                <a:tailEnd/>
              </a:ln>
            </p:spPr>
            <p:txBody>
              <a:bodyPr/>
              <a:lstStyle/>
              <a:p>
                <a:endParaRPr lang="en-US"/>
              </a:p>
            </p:txBody>
          </p:sp>
          <p:sp>
            <p:nvSpPr>
              <p:cNvPr id="29707" name="Rectangle 20"/>
              <p:cNvSpPr>
                <a:spLocks noChangeArrowheads="1"/>
              </p:cNvSpPr>
              <p:nvPr/>
            </p:nvSpPr>
            <p:spPr bwMode="auto">
              <a:xfrm>
                <a:off x="2315" y="410"/>
                <a:ext cx="211" cy="7"/>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en-US"/>
              </a:p>
            </p:txBody>
          </p:sp>
          <p:sp>
            <p:nvSpPr>
              <p:cNvPr id="29708" name="Freeform 21"/>
              <p:cNvSpPr>
                <a:spLocks/>
              </p:cNvSpPr>
              <p:nvPr/>
            </p:nvSpPr>
            <p:spPr bwMode="auto">
              <a:xfrm>
                <a:off x="2315" y="393"/>
                <a:ext cx="218" cy="15"/>
              </a:xfrm>
              <a:custGeom>
                <a:avLst/>
                <a:gdLst>
                  <a:gd name="T0" fmla="*/ 3002161 w 116"/>
                  <a:gd name="T1" fmla="*/ 0 h 19"/>
                  <a:gd name="T2" fmla="*/ 3002161 w 116"/>
                  <a:gd name="T3" fmla="*/ 1 h 19"/>
                  <a:gd name="T4" fmla="*/ 3310883 w 116"/>
                  <a:gd name="T5" fmla="*/ 1 h 19"/>
                  <a:gd name="T6" fmla="*/ 3310883 w 116"/>
                  <a:gd name="T7" fmla="*/ 2 h 19"/>
                  <a:gd name="T8" fmla="*/ 3632908 w 116"/>
                  <a:gd name="T9" fmla="*/ 2 h 19"/>
                  <a:gd name="T10" fmla="*/ 3632908 w 116"/>
                  <a:gd name="T11" fmla="*/ 2 h 19"/>
                  <a:gd name="T12" fmla="*/ 3825272 w 116"/>
                  <a:gd name="T13" fmla="*/ 2 h 19"/>
                  <a:gd name="T14" fmla="*/ 3825272 w 116"/>
                  <a:gd name="T15" fmla="*/ 2 h 19"/>
                  <a:gd name="T16" fmla="*/ 3997783 w 116"/>
                  <a:gd name="T17" fmla="*/ 2 h 19"/>
                  <a:gd name="T18" fmla="*/ 3997783 w 116"/>
                  <a:gd name="T19" fmla="*/ 2 h 19"/>
                  <a:gd name="T20" fmla="*/ 4235222 w 116"/>
                  <a:gd name="T21" fmla="*/ 2 h 19"/>
                  <a:gd name="T22" fmla="*/ 4235222 w 116"/>
                  <a:gd name="T23" fmla="*/ 2 h 19"/>
                  <a:gd name="T24" fmla="*/ 4405465 w 116"/>
                  <a:gd name="T25" fmla="*/ 2 h 19"/>
                  <a:gd name="T26" fmla="*/ 4405465 w 116"/>
                  <a:gd name="T27" fmla="*/ 2 h 19"/>
                  <a:gd name="T28" fmla="*/ 4545109 w 116"/>
                  <a:gd name="T29" fmla="*/ 2 h 19"/>
                  <a:gd name="T30" fmla="*/ 4545109 w 116"/>
                  <a:gd name="T31" fmla="*/ 2 h 19"/>
                  <a:gd name="T32" fmla="*/ 4701362 w 116"/>
                  <a:gd name="T33" fmla="*/ 2 h 19"/>
                  <a:gd name="T34" fmla="*/ 4701362 w 116"/>
                  <a:gd name="T35" fmla="*/ 2 h 19"/>
                  <a:gd name="T36" fmla="*/ 4818827 w 116"/>
                  <a:gd name="T37" fmla="*/ 2 h 19"/>
                  <a:gd name="T38" fmla="*/ 4818827 w 116"/>
                  <a:gd name="T39" fmla="*/ 2 h 19"/>
                  <a:gd name="T40" fmla="*/ 4919652 w 116"/>
                  <a:gd name="T41" fmla="*/ 2 h 19"/>
                  <a:gd name="T42" fmla="*/ 4919652 w 116"/>
                  <a:gd name="T43" fmla="*/ 2 h 19"/>
                  <a:gd name="T44" fmla="*/ 5065306 w 116"/>
                  <a:gd name="T45" fmla="*/ 2 h 19"/>
                  <a:gd name="T46" fmla="*/ 5065306 w 116"/>
                  <a:gd name="T47" fmla="*/ 2 h 19"/>
                  <a:gd name="T48" fmla="*/ 5127721 w 116"/>
                  <a:gd name="T49" fmla="*/ 2 h 19"/>
                  <a:gd name="T50" fmla="*/ 5127721 w 116"/>
                  <a:gd name="T51" fmla="*/ 2 h 19"/>
                  <a:gd name="T52" fmla="*/ 5230918 w 116"/>
                  <a:gd name="T53" fmla="*/ 2 h 19"/>
                  <a:gd name="T54" fmla="*/ 5230918 w 116"/>
                  <a:gd name="T55" fmla="*/ 2 h 19"/>
                  <a:gd name="T56" fmla="*/ 0 w 116"/>
                  <a:gd name="T57" fmla="*/ 2 h 19"/>
                  <a:gd name="T58" fmla="*/ 0 w 116"/>
                  <a:gd name="T59" fmla="*/ 2 h 19"/>
                  <a:gd name="T60" fmla="*/ 54898 w 116"/>
                  <a:gd name="T61" fmla="*/ 2 h 19"/>
                  <a:gd name="T62" fmla="*/ 141238 w 116"/>
                  <a:gd name="T63" fmla="*/ 2 h 19"/>
                  <a:gd name="T64" fmla="*/ 141238 w 116"/>
                  <a:gd name="T65" fmla="*/ 2 h 19"/>
                  <a:gd name="T66" fmla="*/ 218742 w 116"/>
                  <a:gd name="T67" fmla="*/ 2 h 19"/>
                  <a:gd name="T68" fmla="*/ 364376 w 116"/>
                  <a:gd name="T69" fmla="*/ 2 h 19"/>
                  <a:gd name="T70" fmla="*/ 411084 w 116"/>
                  <a:gd name="T71" fmla="*/ 2 h 19"/>
                  <a:gd name="T72" fmla="*/ 554382 w 116"/>
                  <a:gd name="T73" fmla="*/ 2 h 19"/>
                  <a:gd name="T74" fmla="*/ 554382 w 116"/>
                  <a:gd name="T75" fmla="*/ 2 h 19"/>
                  <a:gd name="T76" fmla="*/ 684776 w 116"/>
                  <a:gd name="T77" fmla="*/ 2 h 19"/>
                  <a:gd name="T78" fmla="*/ 684776 w 116"/>
                  <a:gd name="T79" fmla="*/ 2 h 19"/>
                  <a:gd name="T80" fmla="*/ 825453 w 116"/>
                  <a:gd name="T81" fmla="*/ 2 h 19"/>
                  <a:gd name="T82" fmla="*/ 825453 w 116"/>
                  <a:gd name="T83" fmla="*/ 2 h 19"/>
                  <a:gd name="T84" fmla="*/ 995670 w 116"/>
                  <a:gd name="T85" fmla="*/ 2 h 19"/>
                  <a:gd name="T86" fmla="*/ 995670 w 116"/>
                  <a:gd name="T87" fmla="*/ 2 h 19"/>
                  <a:gd name="T88" fmla="*/ 1185413 w 116"/>
                  <a:gd name="T89" fmla="*/ 2 h 19"/>
                  <a:gd name="T90" fmla="*/ 1185413 w 116"/>
                  <a:gd name="T91" fmla="*/ 2 h 19"/>
                  <a:gd name="T92" fmla="*/ 1451869 w 116"/>
                  <a:gd name="T93" fmla="*/ 2 h 19"/>
                  <a:gd name="T94" fmla="*/ 1451869 w 116"/>
                  <a:gd name="T95" fmla="*/ 2 h 19"/>
                  <a:gd name="T96" fmla="*/ 1651123 w 116"/>
                  <a:gd name="T97" fmla="*/ 2 h 19"/>
                  <a:gd name="T98" fmla="*/ 1651123 w 116"/>
                  <a:gd name="T99" fmla="*/ 1 h 19"/>
                  <a:gd name="T100" fmla="*/ 2127261 w 116"/>
                  <a:gd name="T101" fmla="*/ 1 h 19"/>
                  <a:gd name="T102" fmla="*/ 2127261 w 116"/>
                  <a:gd name="T103" fmla="*/ 0 h 19"/>
                  <a:gd name="T104" fmla="*/ 3002161 w 116"/>
                  <a:gd name="T105" fmla="*/ 0 h 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
                  <a:gd name="T160" fmla="*/ 0 h 19"/>
                  <a:gd name="T161" fmla="*/ 116 w 116"/>
                  <a:gd name="T162" fmla="*/ 19 h 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 h="19">
                    <a:moveTo>
                      <a:pt x="66" y="0"/>
                    </a:moveTo>
                    <a:lnTo>
                      <a:pt x="66" y="1"/>
                    </a:lnTo>
                    <a:lnTo>
                      <a:pt x="73" y="1"/>
                    </a:lnTo>
                    <a:lnTo>
                      <a:pt x="73" y="2"/>
                    </a:lnTo>
                    <a:lnTo>
                      <a:pt x="80" y="2"/>
                    </a:lnTo>
                    <a:lnTo>
                      <a:pt x="80" y="4"/>
                    </a:lnTo>
                    <a:lnTo>
                      <a:pt x="84" y="4"/>
                    </a:lnTo>
                    <a:lnTo>
                      <a:pt x="84" y="5"/>
                    </a:lnTo>
                    <a:lnTo>
                      <a:pt x="88" y="5"/>
                    </a:lnTo>
                    <a:lnTo>
                      <a:pt x="88" y="6"/>
                    </a:lnTo>
                    <a:lnTo>
                      <a:pt x="93" y="6"/>
                    </a:lnTo>
                    <a:lnTo>
                      <a:pt x="93" y="7"/>
                    </a:lnTo>
                    <a:lnTo>
                      <a:pt x="97" y="7"/>
                    </a:lnTo>
                    <a:lnTo>
                      <a:pt x="100" y="7"/>
                    </a:lnTo>
                    <a:lnTo>
                      <a:pt x="100" y="9"/>
                    </a:lnTo>
                    <a:lnTo>
                      <a:pt x="103" y="9"/>
                    </a:lnTo>
                    <a:lnTo>
                      <a:pt x="103" y="10"/>
                    </a:lnTo>
                    <a:lnTo>
                      <a:pt x="106" y="10"/>
                    </a:lnTo>
                    <a:lnTo>
                      <a:pt x="106" y="11"/>
                    </a:lnTo>
                    <a:lnTo>
                      <a:pt x="108" y="11"/>
                    </a:lnTo>
                    <a:lnTo>
                      <a:pt x="108" y="12"/>
                    </a:lnTo>
                    <a:lnTo>
                      <a:pt x="111" y="13"/>
                    </a:lnTo>
                    <a:lnTo>
                      <a:pt x="111" y="15"/>
                    </a:lnTo>
                    <a:lnTo>
                      <a:pt x="113" y="16"/>
                    </a:lnTo>
                    <a:lnTo>
                      <a:pt x="113" y="17"/>
                    </a:lnTo>
                    <a:lnTo>
                      <a:pt x="115" y="17"/>
                    </a:lnTo>
                    <a:lnTo>
                      <a:pt x="115" y="18"/>
                    </a:lnTo>
                    <a:lnTo>
                      <a:pt x="0" y="18"/>
                    </a:lnTo>
                    <a:lnTo>
                      <a:pt x="0" y="16"/>
                    </a:lnTo>
                    <a:lnTo>
                      <a:pt x="1" y="16"/>
                    </a:lnTo>
                    <a:lnTo>
                      <a:pt x="3" y="13"/>
                    </a:lnTo>
                    <a:lnTo>
                      <a:pt x="5" y="11"/>
                    </a:lnTo>
                    <a:lnTo>
                      <a:pt x="8" y="11"/>
                    </a:lnTo>
                    <a:lnTo>
                      <a:pt x="9" y="9"/>
                    </a:lnTo>
                    <a:lnTo>
                      <a:pt x="12" y="9"/>
                    </a:lnTo>
                    <a:lnTo>
                      <a:pt x="12" y="7"/>
                    </a:lnTo>
                    <a:lnTo>
                      <a:pt x="15" y="7"/>
                    </a:lnTo>
                    <a:lnTo>
                      <a:pt x="18" y="7"/>
                    </a:lnTo>
                    <a:lnTo>
                      <a:pt x="18" y="6"/>
                    </a:lnTo>
                    <a:lnTo>
                      <a:pt x="22" y="6"/>
                    </a:lnTo>
                    <a:lnTo>
                      <a:pt x="22" y="5"/>
                    </a:lnTo>
                    <a:lnTo>
                      <a:pt x="26" y="5"/>
                    </a:lnTo>
                    <a:lnTo>
                      <a:pt x="26" y="4"/>
                    </a:lnTo>
                    <a:lnTo>
                      <a:pt x="32" y="4"/>
                    </a:lnTo>
                    <a:lnTo>
                      <a:pt x="32" y="2"/>
                    </a:lnTo>
                    <a:lnTo>
                      <a:pt x="36" y="2"/>
                    </a:lnTo>
                    <a:lnTo>
                      <a:pt x="36" y="1"/>
                    </a:lnTo>
                    <a:lnTo>
                      <a:pt x="47" y="1"/>
                    </a:lnTo>
                    <a:lnTo>
                      <a:pt x="47" y="0"/>
                    </a:lnTo>
                    <a:lnTo>
                      <a:pt x="66" y="0"/>
                    </a:lnTo>
                  </a:path>
                </a:pathLst>
              </a:custGeom>
              <a:solidFill>
                <a:srgbClr val="FFFFFF"/>
              </a:solidFill>
              <a:ln w="12700" cap="rnd">
                <a:solidFill>
                  <a:srgbClr val="FFFFFF"/>
                </a:solidFill>
                <a:round/>
                <a:headEnd/>
                <a:tailEnd/>
              </a:ln>
            </p:spPr>
            <p:txBody>
              <a:bodyPr/>
              <a:lstStyle/>
              <a:p>
                <a:endParaRPr lang="en-US"/>
              </a:p>
            </p:txBody>
          </p:sp>
          <p:sp>
            <p:nvSpPr>
              <p:cNvPr id="29709" name="Freeform 22"/>
              <p:cNvSpPr>
                <a:spLocks/>
              </p:cNvSpPr>
              <p:nvPr/>
            </p:nvSpPr>
            <p:spPr bwMode="auto">
              <a:xfrm>
                <a:off x="2304" y="393"/>
                <a:ext cx="229" cy="18"/>
              </a:xfrm>
              <a:custGeom>
                <a:avLst/>
                <a:gdLst>
                  <a:gd name="T0" fmla="*/ 5392020 w 122"/>
                  <a:gd name="T1" fmla="*/ 2 h 23"/>
                  <a:gd name="T2" fmla="*/ 5392020 w 122"/>
                  <a:gd name="T3" fmla="*/ 2 h 23"/>
                  <a:gd name="T4" fmla="*/ 5297364 w 122"/>
                  <a:gd name="T5" fmla="*/ 2 h 23"/>
                  <a:gd name="T6" fmla="*/ 5249709 w 122"/>
                  <a:gd name="T7" fmla="*/ 2 h 23"/>
                  <a:gd name="T8" fmla="*/ 5249709 w 122"/>
                  <a:gd name="T9" fmla="*/ 2 h 23"/>
                  <a:gd name="T10" fmla="*/ 5034802 w 122"/>
                  <a:gd name="T11" fmla="*/ 2 h 23"/>
                  <a:gd name="T12" fmla="*/ 4986438 w 122"/>
                  <a:gd name="T13" fmla="*/ 2 h 23"/>
                  <a:gd name="T14" fmla="*/ 4933813 w 122"/>
                  <a:gd name="T15" fmla="*/ 2 h 23"/>
                  <a:gd name="T16" fmla="*/ 4818694 w 122"/>
                  <a:gd name="T17" fmla="*/ 2 h 23"/>
                  <a:gd name="T18" fmla="*/ 4772316 w 122"/>
                  <a:gd name="T19" fmla="*/ 2 h 23"/>
                  <a:gd name="T20" fmla="*/ 4687432 w 122"/>
                  <a:gd name="T21" fmla="*/ 2 h 23"/>
                  <a:gd name="T22" fmla="*/ 4541409 w 122"/>
                  <a:gd name="T23" fmla="*/ 2 h 23"/>
                  <a:gd name="T24" fmla="*/ 4516677 w 122"/>
                  <a:gd name="T25" fmla="*/ 2 h 23"/>
                  <a:gd name="T26" fmla="*/ 4364872 w 122"/>
                  <a:gd name="T27" fmla="*/ 2 h 23"/>
                  <a:gd name="T28" fmla="*/ 4272934 w 122"/>
                  <a:gd name="T29" fmla="*/ 2 h 23"/>
                  <a:gd name="T30" fmla="*/ 4150855 w 122"/>
                  <a:gd name="T31" fmla="*/ 2 h 23"/>
                  <a:gd name="T32" fmla="*/ 4150855 w 122"/>
                  <a:gd name="T33" fmla="*/ 2 h 23"/>
                  <a:gd name="T34" fmla="*/ 3963326 w 122"/>
                  <a:gd name="T35" fmla="*/ 2 h 23"/>
                  <a:gd name="T36" fmla="*/ 3819611 w 122"/>
                  <a:gd name="T37" fmla="*/ 2 h 23"/>
                  <a:gd name="T38" fmla="*/ 3795363 w 122"/>
                  <a:gd name="T39" fmla="*/ 2 h 23"/>
                  <a:gd name="T40" fmla="*/ 3565924 w 122"/>
                  <a:gd name="T41" fmla="*/ 2 h 23"/>
                  <a:gd name="T42" fmla="*/ 3464188 w 122"/>
                  <a:gd name="T43" fmla="*/ 2 h 23"/>
                  <a:gd name="T44" fmla="*/ 3303931 w 122"/>
                  <a:gd name="T45" fmla="*/ 2 h 23"/>
                  <a:gd name="T46" fmla="*/ 3160440 w 122"/>
                  <a:gd name="T47" fmla="*/ 0 h 23"/>
                  <a:gd name="T48" fmla="*/ 2222870 w 122"/>
                  <a:gd name="T49" fmla="*/ 0 h 23"/>
                  <a:gd name="T50" fmla="*/ 2089312 w 122"/>
                  <a:gd name="T51" fmla="*/ 2 h 23"/>
                  <a:gd name="T52" fmla="*/ 1731529 w 122"/>
                  <a:gd name="T53" fmla="*/ 2 h 23"/>
                  <a:gd name="T54" fmla="*/ 1683728 w 122"/>
                  <a:gd name="T55" fmla="*/ 2 h 23"/>
                  <a:gd name="T56" fmla="*/ 1568562 w 122"/>
                  <a:gd name="T57" fmla="*/ 2 h 23"/>
                  <a:gd name="T58" fmla="*/ 1469624 w 122"/>
                  <a:gd name="T59" fmla="*/ 2 h 23"/>
                  <a:gd name="T60" fmla="*/ 1252559 w 122"/>
                  <a:gd name="T61" fmla="*/ 2 h 23"/>
                  <a:gd name="T62" fmla="*/ 1113083 w 122"/>
                  <a:gd name="T63" fmla="*/ 2 h 23"/>
                  <a:gd name="T64" fmla="*/ 1065954 w 122"/>
                  <a:gd name="T65" fmla="*/ 2 h 23"/>
                  <a:gd name="T66" fmla="*/ 977434 w 122"/>
                  <a:gd name="T67" fmla="*/ 2 h 23"/>
                  <a:gd name="T68" fmla="*/ 897008 w 122"/>
                  <a:gd name="T69" fmla="*/ 2 h 23"/>
                  <a:gd name="T70" fmla="*/ 761299 w 122"/>
                  <a:gd name="T71" fmla="*/ 2 h 23"/>
                  <a:gd name="T72" fmla="*/ 708774 w 122"/>
                  <a:gd name="T73" fmla="*/ 2 h 23"/>
                  <a:gd name="T74" fmla="*/ 621656 w 122"/>
                  <a:gd name="T75" fmla="*/ 2 h 23"/>
                  <a:gd name="T76" fmla="*/ 545172 w 122"/>
                  <a:gd name="T77" fmla="*/ 2 h 23"/>
                  <a:gd name="T78" fmla="*/ 355506 w 122"/>
                  <a:gd name="T79" fmla="*/ 2 h 23"/>
                  <a:gd name="T80" fmla="*/ 302543 w 122"/>
                  <a:gd name="T81" fmla="*/ 2 h 23"/>
                  <a:gd name="T82" fmla="*/ 100901 w 122"/>
                  <a:gd name="T83" fmla="*/ 2 h 23"/>
                  <a:gd name="T84" fmla="*/ 100901 w 122"/>
                  <a:gd name="T85" fmla="*/ 2 h 23"/>
                  <a:gd name="T86" fmla="*/ 0 w 122"/>
                  <a:gd name="T87" fmla="*/ 2 h 23"/>
                  <a:gd name="T88" fmla="*/ 5392020 w 122"/>
                  <a:gd name="T89" fmla="*/ 2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23"/>
                  <a:gd name="T137" fmla="*/ 122 w 122"/>
                  <a:gd name="T138" fmla="*/ 23 h 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23">
                    <a:moveTo>
                      <a:pt x="121" y="22"/>
                    </a:moveTo>
                    <a:lnTo>
                      <a:pt x="121" y="21"/>
                    </a:lnTo>
                    <a:lnTo>
                      <a:pt x="119" y="19"/>
                    </a:lnTo>
                    <a:lnTo>
                      <a:pt x="118" y="19"/>
                    </a:lnTo>
                    <a:lnTo>
                      <a:pt x="118" y="18"/>
                    </a:lnTo>
                    <a:lnTo>
                      <a:pt x="113" y="14"/>
                    </a:lnTo>
                    <a:lnTo>
                      <a:pt x="112" y="14"/>
                    </a:lnTo>
                    <a:lnTo>
                      <a:pt x="111" y="12"/>
                    </a:lnTo>
                    <a:lnTo>
                      <a:pt x="108" y="11"/>
                    </a:lnTo>
                    <a:lnTo>
                      <a:pt x="107" y="11"/>
                    </a:lnTo>
                    <a:lnTo>
                      <a:pt x="105" y="9"/>
                    </a:lnTo>
                    <a:lnTo>
                      <a:pt x="102" y="8"/>
                    </a:lnTo>
                    <a:lnTo>
                      <a:pt x="101" y="8"/>
                    </a:lnTo>
                    <a:lnTo>
                      <a:pt x="98" y="7"/>
                    </a:lnTo>
                    <a:lnTo>
                      <a:pt x="96" y="7"/>
                    </a:lnTo>
                    <a:lnTo>
                      <a:pt x="93" y="6"/>
                    </a:lnTo>
                    <a:lnTo>
                      <a:pt x="89" y="5"/>
                    </a:lnTo>
                    <a:lnTo>
                      <a:pt x="86" y="5"/>
                    </a:lnTo>
                    <a:lnTo>
                      <a:pt x="85" y="3"/>
                    </a:lnTo>
                    <a:lnTo>
                      <a:pt x="80" y="3"/>
                    </a:lnTo>
                    <a:lnTo>
                      <a:pt x="78" y="2"/>
                    </a:lnTo>
                    <a:lnTo>
                      <a:pt x="74" y="2"/>
                    </a:lnTo>
                    <a:lnTo>
                      <a:pt x="71" y="0"/>
                    </a:lnTo>
                    <a:lnTo>
                      <a:pt x="50" y="0"/>
                    </a:lnTo>
                    <a:lnTo>
                      <a:pt x="47" y="2"/>
                    </a:lnTo>
                    <a:lnTo>
                      <a:pt x="39" y="2"/>
                    </a:lnTo>
                    <a:lnTo>
                      <a:pt x="38" y="3"/>
                    </a:lnTo>
                    <a:lnTo>
                      <a:pt x="35" y="3"/>
                    </a:lnTo>
                    <a:lnTo>
                      <a:pt x="33" y="5"/>
                    </a:lnTo>
                    <a:lnTo>
                      <a:pt x="28" y="5"/>
                    </a:lnTo>
                    <a:lnTo>
                      <a:pt x="25" y="6"/>
                    </a:lnTo>
                    <a:lnTo>
                      <a:pt x="24" y="6"/>
                    </a:lnTo>
                    <a:lnTo>
                      <a:pt x="22" y="7"/>
                    </a:lnTo>
                    <a:lnTo>
                      <a:pt x="20" y="7"/>
                    </a:lnTo>
                    <a:lnTo>
                      <a:pt x="17" y="8"/>
                    </a:lnTo>
                    <a:lnTo>
                      <a:pt x="16" y="9"/>
                    </a:lnTo>
                    <a:lnTo>
                      <a:pt x="14" y="9"/>
                    </a:lnTo>
                    <a:lnTo>
                      <a:pt x="12" y="11"/>
                    </a:lnTo>
                    <a:lnTo>
                      <a:pt x="8" y="14"/>
                    </a:lnTo>
                    <a:lnTo>
                      <a:pt x="7" y="14"/>
                    </a:lnTo>
                    <a:lnTo>
                      <a:pt x="2" y="19"/>
                    </a:lnTo>
                    <a:lnTo>
                      <a:pt x="2" y="21"/>
                    </a:lnTo>
                    <a:lnTo>
                      <a:pt x="0" y="22"/>
                    </a:lnTo>
                    <a:lnTo>
                      <a:pt x="121" y="2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0" name="Freeform 23"/>
              <p:cNvSpPr>
                <a:spLocks/>
              </p:cNvSpPr>
              <p:nvPr/>
            </p:nvSpPr>
            <p:spPr bwMode="auto">
              <a:xfrm>
                <a:off x="2304" y="409"/>
                <a:ext cx="225" cy="1"/>
              </a:xfrm>
              <a:custGeom>
                <a:avLst/>
                <a:gdLst>
                  <a:gd name="T0" fmla="*/ 5204093 w 120"/>
                  <a:gd name="T1" fmla="*/ 0 h 1"/>
                  <a:gd name="T2" fmla="*/ 0 w 120"/>
                  <a:gd name="T3" fmla="*/ 0 h 1"/>
                  <a:gd name="T4" fmla="*/ 0 60000 65536"/>
                  <a:gd name="T5" fmla="*/ 0 60000 65536"/>
                  <a:gd name="T6" fmla="*/ 0 w 120"/>
                  <a:gd name="T7" fmla="*/ 0 h 1"/>
                  <a:gd name="T8" fmla="*/ 120 w 120"/>
                  <a:gd name="T9" fmla="*/ 1 h 1"/>
                </a:gdLst>
                <a:ahLst/>
                <a:cxnLst>
                  <a:cxn ang="T4">
                    <a:pos x="T0" y="T1"/>
                  </a:cxn>
                  <a:cxn ang="T5">
                    <a:pos x="T2" y="T3"/>
                  </a:cxn>
                </a:cxnLst>
                <a:rect l="T6" t="T7" r="T8" b="T9"/>
                <a:pathLst>
                  <a:path w="120" h="1">
                    <a:moveTo>
                      <a:pt x="119" y="0"/>
                    </a:move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1" name="Freeform 24"/>
              <p:cNvSpPr>
                <a:spLocks/>
              </p:cNvSpPr>
              <p:nvPr/>
            </p:nvSpPr>
            <p:spPr bwMode="auto">
              <a:xfrm>
                <a:off x="2302" y="419"/>
                <a:ext cx="233" cy="27"/>
              </a:xfrm>
              <a:custGeom>
                <a:avLst/>
                <a:gdLst>
                  <a:gd name="T0" fmla="*/ 5581046 w 124"/>
                  <a:gd name="T1" fmla="*/ 0 h 34"/>
                  <a:gd name="T2" fmla="*/ 3305398 w 124"/>
                  <a:gd name="T3" fmla="*/ 2 h 34"/>
                  <a:gd name="T4" fmla="*/ 3262216 w 124"/>
                  <a:gd name="T5" fmla="*/ 2 h 34"/>
                  <a:gd name="T6" fmla="*/ 3262216 w 124"/>
                  <a:gd name="T7" fmla="*/ 2 h 34"/>
                  <a:gd name="T8" fmla="*/ 2224077 w 124"/>
                  <a:gd name="T9" fmla="*/ 2 h 34"/>
                  <a:gd name="T10" fmla="*/ 2224077 w 124"/>
                  <a:gd name="T11" fmla="*/ 2 h 34"/>
                  <a:gd name="T12" fmla="*/ 0 w 124"/>
                  <a:gd name="T13" fmla="*/ 0 h 34"/>
                  <a:gd name="T14" fmla="*/ 5581046 w 124"/>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34"/>
                  <a:gd name="T26" fmla="*/ 124 w 124"/>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34">
                    <a:moveTo>
                      <a:pt x="123" y="0"/>
                    </a:moveTo>
                    <a:lnTo>
                      <a:pt x="73" y="23"/>
                    </a:lnTo>
                    <a:lnTo>
                      <a:pt x="72" y="23"/>
                    </a:lnTo>
                    <a:lnTo>
                      <a:pt x="72" y="33"/>
                    </a:lnTo>
                    <a:lnTo>
                      <a:pt x="49" y="33"/>
                    </a:lnTo>
                    <a:lnTo>
                      <a:pt x="49" y="23"/>
                    </a:lnTo>
                    <a:lnTo>
                      <a:pt x="0" y="0"/>
                    </a:lnTo>
                    <a:lnTo>
                      <a:pt x="123" y="0"/>
                    </a:lnTo>
                  </a:path>
                </a:pathLst>
              </a:custGeom>
              <a:solidFill>
                <a:srgbClr val="FFFFFF"/>
              </a:solidFill>
              <a:ln w="12700" cap="rnd">
                <a:solidFill>
                  <a:srgbClr val="000000"/>
                </a:solidFill>
                <a:round/>
                <a:headEnd/>
                <a:tailEnd/>
              </a:ln>
            </p:spPr>
            <p:txBody>
              <a:bodyPr/>
              <a:lstStyle/>
              <a:p>
                <a:endParaRPr lang="en-US"/>
              </a:p>
            </p:txBody>
          </p:sp>
          <p:sp>
            <p:nvSpPr>
              <p:cNvPr id="29712" name="Rectangle 25"/>
              <p:cNvSpPr>
                <a:spLocks noChangeArrowheads="1"/>
              </p:cNvSpPr>
              <p:nvPr/>
            </p:nvSpPr>
            <p:spPr bwMode="auto">
              <a:xfrm>
                <a:off x="2398" y="423"/>
                <a:ext cx="47" cy="6"/>
              </a:xfrm>
              <a:prstGeom prst="rect">
                <a:avLst/>
              </a:prstGeom>
              <a:solidFill>
                <a:srgbClr val="FFFFFF"/>
              </a:solidFill>
              <a:ln w="12700">
                <a:solidFill>
                  <a:srgbClr val="000000"/>
                </a:solidFill>
                <a:miter lim="800000"/>
                <a:headEnd/>
                <a:tailEnd/>
              </a:ln>
            </p:spPr>
            <p:txBody>
              <a:bodyPr wrap="none" anchor="ctr"/>
              <a:lstStyle/>
              <a:p>
                <a:pPr algn="ctr" eaLnBrk="0" hangingPunct="0"/>
                <a:endParaRPr lang="en-US"/>
              </a:p>
            </p:txBody>
          </p:sp>
          <p:sp>
            <p:nvSpPr>
              <p:cNvPr id="29713" name="Freeform 26"/>
              <p:cNvSpPr>
                <a:spLocks/>
              </p:cNvSpPr>
              <p:nvPr/>
            </p:nvSpPr>
            <p:spPr bwMode="auto">
              <a:xfrm>
                <a:off x="2392" y="437"/>
                <a:ext cx="51" cy="1"/>
              </a:xfrm>
              <a:custGeom>
                <a:avLst/>
                <a:gdLst>
                  <a:gd name="T0" fmla="*/ 1292939 w 27"/>
                  <a:gd name="T1" fmla="*/ 0 h 1"/>
                  <a:gd name="T2" fmla="*/ 0 w 27"/>
                  <a:gd name="T3" fmla="*/ 0 h 1"/>
                  <a:gd name="T4" fmla="*/ 0 60000 65536"/>
                  <a:gd name="T5" fmla="*/ 0 60000 65536"/>
                  <a:gd name="T6" fmla="*/ 0 w 27"/>
                  <a:gd name="T7" fmla="*/ 0 h 1"/>
                  <a:gd name="T8" fmla="*/ 27 w 27"/>
                  <a:gd name="T9" fmla="*/ 1 h 1"/>
                </a:gdLst>
                <a:ahLst/>
                <a:cxnLst>
                  <a:cxn ang="T4">
                    <a:pos x="T0" y="T1"/>
                  </a:cxn>
                  <a:cxn ang="T5">
                    <a:pos x="T2" y="T3"/>
                  </a:cxn>
                </a:cxnLst>
                <a:rect l="T6" t="T7" r="T8" b="T9"/>
                <a:pathLst>
                  <a:path w="27" h="1">
                    <a:moveTo>
                      <a:pt x="26" y="0"/>
                    </a:move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05" name="Rectangle 27"/>
            <p:cNvSpPr>
              <a:spLocks noChangeArrowheads="1"/>
            </p:cNvSpPr>
            <p:nvPr/>
          </p:nvSpPr>
          <p:spPr bwMode="auto">
            <a:xfrm>
              <a:off x="2398" y="445"/>
              <a:ext cx="48" cy="467"/>
            </a:xfrm>
            <a:prstGeom prst="rect">
              <a:avLst/>
            </a:prstGeom>
            <a:solidFill>
              <a:srgbClr val="000000"/>
            </a:solidFill>
            <a:ln w="12700">
              <a:solidFill>
                <a:srgbClr val="FFFF00"/>
              </a:solidFill>
              <a:miter lim="800000"/>
              <a:headEnd/>
              <a:tailEnd/>
            </a:ln>
          </p:spPr>
          <p:txBody>
            <a:bodyPr wrap="none" anchor="ctr"/>
            <a:lstStyle/>
            <a:p>
              <a:pPr algn="ctr" eaLnBrk="0" hangingPunct="0"/>
              <a:endParaRPr lang="en-US"/>
            </a:p>
          </p:txBody>
        </p:sp>
      </p:gr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4193" name="Picture 2065"/>
          <p:cNvPicPr>
            <a:picLocks noChangeAspect="1" noChangeArrowheads="1"/>
          </p:cNvPicPr>
          <p:nvPr/>
        </p:nvPicPr>
        <p:blipFill>
          <a:blip r:embed="rId3"/>
          <a:srcRect b="6438"/>
          <a:stretch>
            <a:fillRect/>
          </a:stretch>
        </p:blipFill>
        <p:spPr bwMode="auto">
          <a:xfrm>
            <a:off x="1073150" y="1643063"/>
            <a:ext cx="6502400" cy="4895850"/>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434178" name="Rectangle 2050"/>
          <p:cNvSpPr>
            <a:spLocks noGrp="1" noChangeArrowheads="1"/>
          </p:cNvSpPr>
          <p:nvPr>
            <p:ph type="title"/>
          </p:nvPr>
        </p:nvSpPr>
        <p:spPr>
          <a:xfrm>
            <a:off x="1344613" y="228600"/>
            <a:ext cx="5715000" cy="889000"/>
          </a:xfrm>
          <a:effectLst/>
        </p:spPr>
        <p:txBody>
          <a:bodyPr/>
          <a:lstStyle/>
          <a:p>
            <a:pPr>
              <a:defRPr/>
            </a:pPr>
            <a:r>
              <a:rPr smtClean="0"/>
              <a:t>Open Export Utility</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10</a:t>
            </a:fld>
            <a:endParaRPr lang="en-US"/>
          </a:p>
        </p:txBody>
      </p:sp>
      <p:sp>
        <p:nvSpPr>
          <p:cNvPr id="434186" name="AutoShape 2058"/>
          <p:cNvSpPr>
            <a:spLocks noChangeArrowheads="1"/>
          </p:cNvSpPr>
          <p:nvPr/>
        </p:nvSpPr>
        <p:spPr bwMode="auto">
          <a:xfrm rot="19899117">
            <a:off x="3340100" y="965200"/>
            <a:ext cx="322263" cy="852488"/>
          </a:xfrm>
          <a:prstGeom prst="downArrow">
            <a:avLst>
              <a:gd name="adj1" fmla="val 50000"/>
              <a:gd name="adj2" fmla="val 66133"/>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eaLnBrk="0" fontAlgn="auto" hangingPunct="0">
              <a:spcBef>
                <a:spcPts val="0"/>
              </a:spcBef>
              <a:spcAft>
                <a:spcPts val="0"/>
              </a:spcAft>
              <a:defRPr/>
            </a:pPr>
            <a:endParaRPr lang="en-US">
              <a:latin typeface="+mn-lt"/>
            </a:endParaRPr>
          </a:p>
        </p:txBody>
      </p:sp>
      <p:sp>
        <p:nvSpPr>
          <p:cNvPr id="13319" name="Line 2061"/>
          <p:cNvSpPr>
            <a:spLocks noChangeShapeType="1"/>
          </p:cNvSpPr>
          <p:nvPr/>
        </p:nvSpPr>
        <p:spPr bwMode="auto">
          <a:xfrm>
            <a:off x="4191000" y="2592388"/>
            <a:ext cx="76200" cy="838200"/>
          </a:xfrm>
          <a:prstGeom prst="line">
            <a:avLst/>
          </a:prstGeom>
          <a:noFill/>
          <a:ln w="101600" cap="sq">
            <a:solidFill>
              <a:srgbClr val="FF3300"/>
            </a:solidFill>
            <a:round/>
            <a:headEnd type="none" w="sm" len="sm"/>
            <a:tailEnd type="triangle" w="med" len="med"/>
          </a:ln>
          <a:effectLst>
            <a:outerShdw blurRad="63500" dist="114300" dir="3000000" algn="ctr" rotWithShape="0">
              <a:srgbClr val="000000">
                <a:alpha val="50000"/>
              </a:srgbClr>
            </a:outerShdw>
          </a:effectLst>
        </p:spPr>
        <p:txBody>
          <a:bodyPr/>
          <a:lstStyle/>
          <a:p>
            <a:pPr algn="ctr" eaLnBrk="0" hangingPunct="0">
              <a:defRPr/>
            </a:pPr>
            <a:endParaRPr lang="en-US"/>
          </a:p>
        </p:txBody>
      </p:sp>
      <p:sp>
        <p:nvSpPr>
          <p:cNvPr id="10" name="AutoShape 6"/>
          <p:cNvSpPr>
            <a:spLocks noChangeArrowheads="1"/>
          </p:cNvSpPr>
          <p:nvPr/>
        </p:nvSpPr>
        <p:spPr bwMode="auto">
          <a:xfrm>
            <a:off x="3886200" y="3495675"/>
            <a:ext cx="896938" cy="41751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1" name="AutoShape 6"/>
          <p:cNvSpPr>
            <a:spLocks noChangeArrowheads="1"/>
          </p:cNvSpPr>
          <p:nvPr/>
        </p:nvSpPr>
        <p:spPr bwMode="auto">
          <a:xfrm>
            <a:off x="3660775" y="2052638"/>
            <a:ext cx="954088"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2" name="AutoShape 6"/>
          <p:cNvSpPr>
            <a:spLocks noChangeArrowheads="1"/>
          </p:cNvSpPr>
          <p:nvPr/>
        </p:nvSpPr>
        <p:spPr bwMode="auto">
          <a:xfrm flipH="1" flipV="1">
            <a:off x="990600" y="3870325"/>
            <a:ext cx="622300" cy="51593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3" name="AutoShape 2058"/>
          <p:cNvSpPr>
            <a:spLocks noChangeArrowheads="1"/>
          </p:cNvSpPr>
          <p:nvPr/>
        </p:nvSpPr>
        <p:spPr bwMode="auto">
          <a:xfrm rot="1822569">
            <a:off x="2093913" y="920750"/>
            <a:ext cx="322262" cy="3019425"/>
          </a:xfrm>
          <a:prstGeom prst="downArrow">
            <a:avLst>
              <a:gd name="adj1" fmla="val 50000"/>
              <a:gd name="adj2" fmla="val 66133"/>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eaLnBrk="0" fontAlgn="auto" hangingPunct="0">
              <a:spcBef>
                <a:spcPts val="0"/>
              </a:spcBef>
              <a:spcAft>
                <a:spcPts val="0"/>
              </a:spcAft>
              <a:defRPr/>
            </a:pPr>
            <a:endParaRPr lang="en-US">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4578" name="Picture 2"/>
          <p:cNvPicPr>
            <a:picLocks noChangeAspect="1" noChangeArrowheads="1"/>
          </p:cNvPicPr>
          <p:nvPr/>
        </p:nvPicPr>
        <p:blipFill>
          <a:blip r:embed="rId3"/>
          <a:srcRect r="4388"/>
          <a:stretch>
            <a:fillRect/>
          </a:stretch>
        </p:blipFill>
        <p:spPr bwMode="auto">
          <a:xfrm>
            <a:off x="134938" y="2041525"/>
            <a:ext cx="8742362" cy="3878263"/>
          </a:xfrm>
          <a:prstGeom prst="rect">
            <a:avLst/>
          </a:prstGeom>
          <a:noFill/>
          <a:ln w="12700" cap="sq">
            <a:solidFill>
              <a:schemeClr val="bg2"/>
            </a:solidFill>
            <a:miter lim="800000"/>
            <a:headEnd type="none" w="sm" len="sm"/>
            <a:tailEnd type="none" w="sm" len="sm"/>
          </a:ln>
          <a:effectLst>
            <a:outerShdw blurRad="50800" dist="38100" dir="2700000" sx="101000" sy="101000" algn="tl" rotWithShape="0">
              <a:prstClr val="black">
                <a:alpha val="40000"/>
              </a:prstClr>
            </a:outerShdw>
          </a:effectLst>
        </p:spPr>
      </p:pic>
      <p:sp>
        <p:nvSpPr>
          <p:cNvPr id="664579" name="Rectangle 3"/>
          <p:cNvSpPr>
            <a:spLocks noGrp="1" noChangeArrowheads="1"/>
          </p:cNvSpPr>
          <p:nvPr>
            <p:ph type="title"/>
          </p:nvPr>
        </p:nvSpPr>
        <p:spPr>
          <a:xfrm>
            <a:off x="0" y="468313"/>
            <a:ext cx="9144000" cy="788987"/>
          </a:xfrm>
          <a:effectLst/>
        </p:spPr>
        <p:txBody>
          <a:bodyPr/>
          <a:lstStyle/>
          <a:p>
            <a:pPr eaLnBrk="1" hangingPunct="1">
              <a:defRPr/>
            </a:pPr>
            <a:r>
              <a:rPr lang="en-US" kern="1200" dirty="0" smtClean="0">
                <a:effectLst>
                  <a:outerShdw dist="101600" dir="3600000" algn="tl" rotWithShape="0">
                    <a:prstClr val="black"/>
                  </a:outerShdw>
                </a:effectLst>
                <a:ea typeface="+mn-ea"/>
                <a:cs typeface="+mn-cs"/>
              </a:rPr>
              <a:t>Output Tab:  2nd Option</a:t>
            </a:r>
          </a:p>
        </p:txBody>
      </p:sp>
      <p:sp>
        <p:nvSpPr>
          <p:cNvPr id="5" name="AutoShape 6"/>
          <p:cNvSpPr>
            <a:spLocks noChangeArrowheads="1"/>
          </p:cNvSpPr>
          <p:nvPr/>
        </p:nvSpPr>
        <p:spPr bwMode="auto">
          <a:xfrm>
            <a:off x="2894013" y="1865313"/>
            <a:ext cx="1173162" cy="57785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6" name="AutoShape 6"/>
          <p:cNvSpPr>
            <a:spLocks noChangeArrowheads="1"/>
          </p:cNvSpPr>
          <p:nvPr/>
        </p:nvSpPr>
        <p:spPr bwMode="auto">
          <a:xfrm>
            <a:off x="476250" y="3705225"/>
            <a:ext cx="7437438" cy="64611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2" name="Slide Number Placeholder 1"/>
          <p:cNvSpPr>
            <a:spLocks noGrp="1"/>
          </p:cNvSpPr>
          <p:nvPr>
            <p:ph type="sldNum" sz="quarter" idx="12"/>
          </p:nvPr>
        </p:nvSpPr>
        <p:spPr/>
        <p:txBody>
          <a:bodyPr/>
          <a:lstStyle/>
          <a:p>
            <a:pPr>
              <a:defRPr/>
            </a:pPr>
            <a:fld id="{5840B783-8D0A-4CE6-9086-E418802ED7BC}" type="slidenum">
              <a:rPr lang="en-US" smtClean="0"/>
              <a:pPr>
                <a:defRPr/>
              </a:pPr>
              <a:t>100</a:t>
            </a:fld>
            <a:endParaRPr 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3"/>
          <a:srcRect t="1143" b="36334"/>
          <a:stretch>
            <a:fillRect/>
          </a:stretch>
        </p:blipFill>
        <p:spPr bwMode="auto">
          <a:xfrm>
            <a:off x="214313" y="1703388"/>
            <a:ext cx="8666162" cy="4540250"/>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pic>
        <p:nvPicPr>
          <p:cNvPr id="73731" name="Picture 2"/>
          <p:cNvPicPr>
            <a:picLocks noChangeAspect="1" noChangeArrowheads="1"/>
          </p:cNvPicPr>
          <p:nvPr/>
        </p:nvPicPr>
        <p:blipFill>
          <a:blip r:embed="rId4">
            <a:extLst>
              <a:ext uri="{28A0092B-C50C-407E-A947-70E740481C1C}">
                <a14:useLocalDpi xmlns:a14="http://schemas.microsoft.com/office/drawing/2010/main" val="0"/>
              </a:ext>
            </a:extLst>
          </a:blip>
          <a:srcRect l="43793" t="46461" r="29507" b="12315"/>
          <a:stretch>
            <a:fillRect/>
          </a:stretch>
        </p:blipFill>
        <p:spPr bwMode="auto">
          <a:xfrm>
            <a:off x="4446588" y="3436938"/>
            <a:ext cx="299402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665603" name="Rectangle 3"/>
          <p:cNvSpPr>
            <a:spLocks noGrp="1" noChangeArrowheads="1"/>
          </p:cNvSpPr>
          <p:nvPr>
            <p:ph type="title"/>
          </p:nvPr>
        </p:nvSpPr>
        <p:spPr>
          <a:xfrm>
            <a:off x="127000" y="33338"/>
            <a:ext cx="8988425" cy="1731962"/>
          </a:xfrm>
          <a:effectLst/>
        </p:spPr>
        <p:txBody>
          <a:bodyPr/>
          <a:lstStyle/>
          <a:p>
            <a:pPr eaLnBrk="1" hangingPunct="1">
              <a:lnSpc>
                <a:spcPct val="110000"/>
              </a:lnSpc>
              <a:defRPr/>
            </a:pPr>
            <a:r>
              <a:rPr lang="en-US" kern="1200" dirty="0" smtClean="0">
                <a:effectLst>
                  <a:outerShdw dist="101600" dir="3600000" algn="tl" rotWithShape="0">
                    <a:prstClr val="black"/>
                  </a:outerShdw>
                </a:effectLst>
                <a:ea typeface="+mn-ea"/>
                <a:cs typeface="+mn-cs"/>
              </a:rPr>
              <a:t>Option 2:  Input and Output to Auto-Generated Subfolder</a:t>
            </a:r>
          </a:p>
        </p:txBody>
      </p:sp>
      <p:sp>
        <p:nvSpPr>
          <p:cNvPr id="665606" name="AutoShape 6"/>
          <p:cNvSpPr>
            <a:spLocks noChangeArrowheads="1"/>
          </p:cNvSpPr>
          <p:nvPr/>
        </p:nvSpPr>
        <p:spPr bwMode="auto">
          <a:xfrm rot="5400000">
            <a:off x="7057231" y="2942432"/>
            <a:ext cx="930275" cy="125888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eaLnBrk="0" fontAlgn="auto" hangingPunct="0">
              <a:spcBef>
                <a:spcPts val="0"/>
              </a:spcBef>
              <a:spcAft>
                <a:spcPts val="0"/>
              </a:spcAft>
              <a:defRPr/>
            </a:pPr>
            <a:endParaRPr lang="en-US">
              <a:latin typeface="+mn-lt"/>
            </a:endParaRPr>
          </a:p>
        </p:txBody>
      </p:sp>
      <p:sp>
        <p:nvSpPr>
          <p:cNvPr id="8" name="AutoShape 9"/>
          <p:cNvSpPr>
            <a:spLocks noChangeArrowheads="1"/>
          </p:cNvSpPr>
          <p:nvPr/>
        </p:nvSpPr>
        <p:spPr bwMode="auto">
          <a:xfrm flipV="1">
            <a:off x="5159375" y="4402138"/>
            <a:ext cx="457200" cy="1692275"/>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665605" name="Rectangle 5"/>
          <p:cNvSpPr>
            <a:spLocks noChangeArrowheads="1"/>
          </p:cNvSpPr>
          <p:nvPr/>
        </p:nvSpPr>
        <p:spPr bwMode="auto">
          <a:xfrm>
            <a:off x="3389313" y="5233988"/>
            <a:ext cx="5502275" cy="1403350"/>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u="sng" dirty="0">
                <a:solidFill>
                  <a:srgbClr val="0000CC"/>
                </a:solidFill>
                <a:latin typeface="Arial" charset="0"/>
              </a:rPr>
              <a:t>051111 =  May 11th 1100 hours</a:t>
            </a:r>
          </a:p>
          <a:p>
            <a:pPr eaLnBrk="0" hangingPunct="0">
              <a:lnSpc>
                <a:spcPct val="90000"/>
              </a:lnSpc>
              <a:defRPr/>
            </a:pPr>
            <a:r>
              <a:rPr lang="en-US" sz="2800" b="1" dirty="0">
                <a:solidFill>
                  <a:srgbClr val="0000CC"/>
                </a:solidFill>
                <a:latin typeface="Arial" charset="0"/>
              </a:rPr>
              <a:t>Auto-generated folders reflect export time not collection time</a:t>
            </a:r>
          </a:p>
        </p:txBody>
      </p:sp>
      <p:sp>
        <p:nvSpPr>
          <p:cNvPr id="2" name="Slide Number Placeholder 1"/>
          <p:cNvSpPr>
            <a:spLocks noGrp="1"/>
          </p:cNvSpPr>
          <p:nvPr>
            <p:ph type="sldNum" sz="quarter" idx="12"/>
          </p:nvPr>
        </p:nvSpPr>
        <p:spPr/>
        <p:txBody>
          <a:bodyPr/>
          <a:lstStyle/>
          <a:p>
            <a:pPr>
              <a:defRPr/>
            </a:pPr>
            <a:fld id="{5840B783-8D0A-4CE6-9086-E418802ED7BC}" type="slidenum">
              <a:rPr lang="en-US" smtClean="0"/>
              <a:pPr>
                <a:defRPr/>
              </a:pPr>
              <a:t>101</a:t>
            </a:fld>
            <a:endParaRPr 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6626" name="Picture 2"/>
          <p:cNvPicPr>
            <a:picLocks noChangeAspect="1" noChangeArrowheads="1"/>
          </p:cNvPicPr>
          <p:nvPr/>
        </p:nvPicPr>
        <p:blipFill>
          <a:blip r:embed="rId3"/>
          <a:srcRect r="4706"/>
          <a:stretch>
            <a:fillRect/>
          </a:stretch>
        </p:blipFill>
        <p:spPr bwMode="auto">
          <a:xfrm>
            <a:off x="215900" y="2165350"/>
            <a:ext cx="8712200" cy="3873500"/>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666627" name="Rectangle 3"/>
          <p:cNvSpPr>
            <a:spLocks noGrp="1" noChangeArrowheads="1"/>
          </p:cNvSpPr>
          <p:nvPr>
            <p:ph type="title"/>
          </p:nvPr>
        </p:nvSpPr>
        <p:spPr>
          <a:xfrm>
            <a:off x="0" y="449263"/>
            <a:ext cx="9144000" cy="1047750"/>
          </a:xfrm>
          <a:effectLst/>
        </p:spPr>
        <p:txBody>
          <a:bodyPr/>
          <a:lstStyle/>
          <a:p>
            <a:pPr eaLnBrk="1" hangingPunct="1">
              <a:defRPr/>
            </a:pPr>
            <a:r>
              <a:rPr lang="en-US" kern="1200" dirty="0" smtClean="0">
                <a:effectLst>
                  <a:outerShdw dist="101600" dir="3600000" algn="tl" rotWithShape="0">
                    <a:prstClr val="black"/>
                  </a:outerShdw>
                </a:effectLst>
                <a:ea typeface="+mn-ea"/>
                <a:cs typeface="+mn-cs"/>
              </a:rPr>
              <a:t>Output Tab:  3rd Option</a:t>
            </a:r>
          </a:p>
        </p:txBody>
      </p:sp>
      <p:sp>
        <p:nvSpPr>
          <p:cNvPr id="5" name="AutoShape 6"/>
          <p:cNvSpPr>
            <a:spLocks noChangeArrowheads="1"/>
          </p:cNvSpPr>
          <p:nvPr/>
        </p:nvSpPr>
        <p:spPr bwMode="auto">
          <a:xfrm>
            <a:off x="544513" y="5145088"/>
            <a:ext cx="7023100" cy="687387"/>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2" name="Slide Number Placeholder 1"/>
          <p:cNvSpPr>
            <a:spLocks noGrp="1"/>
          </p:cNvSpPr>
          <p:nvPr>
            <p:ph type="sldNum" sz="quarter" idx="12"/>
          </p:nvPr>
        </p:nvSpPr>
        <p:spPr/>
        <p:txBody>
          <a:bodyPr/>
          <a:lstStyle/>
          <a:p>
            <a:pPr>
              <a:defRPr/>
            </a:pPr>
            <a:fld id="{5840B783-8D0A-4CE6-9086-E418802ED7BC}" type="slidenum">
              <a:rPr lang="en-US" smtClean="0"/>
              <a:pPr>
                <a:defRPr/>
              </a:pPr>
              <a:t>102</a:t>
            </a:fld>
            <a:endParaRPr lang="en-US"/>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3"/>
          <a:srcRect t="1143" b="36334"/>
          <a:stretch>
            <a:fillRect/>
          </a:stretch>
        </p:blipFill>
        <p:spPr bwMode="auto">
          <a:xfrm>
            <a:off x="214313" y="1703388"/>
            <a:ext cx="8666162" cy="4540250"/>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pic>
        <p:nvPicPr>
          <p:cNvPr id="667650" name="Picture 2"/>
          <p:cNvPicPr>
            <a:picLocks noChangeAspect="1" noChangeArrowheads="1"/>
          </p:cNvPicPr>
          <p:nvPr/>
        </p:nvPicPr>
        <p:blipFill>
          <a:blip r:embed="rId4"/>
          <a:srcRect l="43708" t="46176" r="15147" b="9346"/>
          <a:stretch>
            <a:fillRect/>
          </a:stretch>
        </p:blipFill>
        <p:spPr bwMode="auto">
          <a:xfrm>
            <a:off x="4464050" y="3454400"/>
            <a:ext cx="4286250" cy="2757488"/>
          </a:xfrm>
          <a:prstGeom prst="rect">
            <a:avLst/>
          </a:prstGeom>
          <a:noFill/>
          <a:ln w="12700" cap="sq">
            <a:solidFill>
              <a:schemeClr val="bg2"/>
            </a:solidFill>
            <a:miter lim="800000"/>
            <a:headEnd type="none" w="sm" len="sm"/>
            <a:tailEnd type="none" w="sm" len="sm"/>
          </a:ln>
          <a:effectLst>
            <a:outerShdw dist="107763" dir="2700000" algn="ctr" rotWithShape="0">
              <a:schemeClr val="bg2">
                <a:alpha val="50000"/>
              </a:schemeClr>
            </a:outerShdw>
          </a:effectLst>
        </p:spPr>
      </p:pic>
      <p:sp>
        <p:nvSpPr>
          <p:cNvPr id="667651" name="Rectangle 3"/>
          <p:cNvSpPr>
            <a:spLocks noGrp="1" noChangeArrowheads="1"/>
          </p:cNvSpPr>
          <p:nvPr>
            <p:ph type="title"/>
          </p:nvPr>
        </p:nvSpPr>
        <p:spPr>
          <a:xfrm>
            <a:off x="190500" y="158750"/>
            <a:ext cx="8796338" cy="1457325"/>
          </a:xfrm>
          <a:effectLst/>
        </p:spPr>
        <p:txBody>
          <a:bodyPr/>
          <a:lstStyle/>
          <a:p>
            <a:pPr eaLnBrk="1" hangingPunct="1">
              <a:defRPr/>
            </a:pPr>
            <a:r>
              <a:rPr lang="en-US" kern="1200" dirty="0" smtClean="0">
                <a:effectLst>
                  <a:outerShdw dist="101600" dir="3600000" algn="tl" rotWithShape="0">
                    <a:prstClr val="black"/>
                  </a:outerShdw>
                </a:effectLst>
                <a:ea typeface="+mn-ea"/>
                <a:cs typeface="+mn-cs"/>
              </a:rPr>
              <a:t>Option 3: Subfolder Created and Named for Each Input File</a:t>
            </a:r>
          </a:p>
        </p:txBody>
      </p:sp>
      <p:sp>
        <p:nvSpPr>
          <p:cNvPr id="667652" name="AutoShape 4"/>
          <p:cNvSpPr>
            <a:spLocks noChangeArrowheads="1"/>
          </p:cNvSpPr>
          <p:nvPr/>
        </p:nvSpPr>
        <p:spPr bwMode="auto">
          <a:xfrm rot="5400000">
            <a:off x="7058819" y="2936082"/>
            <a:ext cx="930275" cy="125888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eaLnBrk="0" fontAlgn="auto" hangingPunct="0">
              <a:spcBef>
                <a:spcPts val="0"/>
              </a:spcBef>
              <a:spcAft>
                <a:spcPts val="0"/>
              </a:spcAft>
              <a:defRPr/>
            </a:pPr>
            <a:endParaRPr lang="en-US">
              <a:latin typeface="+mn-lt"/>
            </a:endParaRPr>
          </a:p>
        </p:txBody>
      </p:sp>
      <p:sp>
        <p:nvSpPr>
          <p:cNvPr id="7" name="AutoShape 9"/>
          <p:cNvSpPr>
            <a:spLocks noChangeArrowheads="1"/>
          </p:cNvSpPr>
          <p:nvPr/>
        </p:nvSpPr>
        <p:spPr bwMode="auto">
          <a:xfrm flipV="1">
            <a:off x="5159375" y="4859338"/>
            <a:ext cx="457200" cy="1084262"/>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667653" name="Rectangle 5"/>
          <p:cNvSpPr>
            <a:spLocks noChangeArrowheads="1"/>
          </p:cNvSpPr>
          <p:nvPr/>
        </p:nvSpPr>
        <p:spPr bwMode="auto">
          <a:xfrm>
            <a:off x="2617788" y="5518150"/>
            <a:ext cx="5911850" cy="1033463"/>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u="sng" dirty="0">
                <a:solidFill>
                  <a:srgbClr val="0000CC"/>
                </a:solidFill>
                <a:latin typeface="Arial" charset="0"/>
              </a:rPr>
              <a:t>031822 = March 18, 2200 hours</a:t>
            </a:r>
          </a:p>
          <a:p>
            <a:pPr eaLnBrk="0" hangingPunct="0">
              <a:lnSpc>
                <a:spcPct val="90000"/>
              </a:lnSpc>
              <a:defRPr/>
            </a:pPr>
            <a:r>
              <a:rPr lang="en-US" sz="2800" b="1" dirty="0">
                <a:solidFill>
                  <a:srgbClr val="0000CC"/>
                </a:solidFill>
                <a:latin typeface="Arial" charset="0"/>
              </a:rPr>
              <a:t>Subfolders reflect collection time</a:t>
            </a:r>
          </a:p>
        </p:txBody>
      </p:sp>
      <p:sp>
        <p:nvSpPr>
          <p:cNvPr id="2" name="Slide Number Placeholder 1"/>
          <p:cNvSpPr>
            <a:spLocks noGrp="1"/>
          </p:cNvSpPr>
          <p:nvPr>
            <p:ph type="sldNum" sz="quarter" idx="12"/>
          </p:nvPr>
        </p:nvSpPr>
        <p:spPr/>
        <p:txBody>
          <a:bodyPr/>
          <a:lstStyle/>
          <a:p>
            <a:pPr>
              <a:defRPr/>
            </a:pPr>
            <a:fld id="{5840B783-8D0A-4CE6-9086-E418802ED7BC}" type="slidenum">
              <a:rPr lang="en-US" smtClean="0"/>
              <a:pPr>
                <a:defRPr/>
              </a:pPr>
              <a:t>103</a:t>
            </a:fld>
            <a:endParaRPr 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1026" descr="arrows_n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3876F3E-FF9A-48A6-8FC4-7C1D7F476793}" type="slidenum">
              <a:rPr lang="en-US" smtClean="0"/>
              <a:pPr>
                <a:defRPr/>
              </a:pPr>
              <a:t>104</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898" y="2229004"/>
            <a:ext cx="8966203" cy="2892324"/>
          </a:xfrm>
          <a:prstGeom prst="rect">
            <a:avLst/>
          </a:prstGeom>
        </p:spPr>
      </p:pic>
      <p:sp>
        <p:nvSpPr>
          <p:cNvPr id="14339" name="Rectangle 5"/>
          <p:cNvSpPr>
            <a:spLocks noChangeArrowheads="1"/>
          </p:cNvSpPr>
          <p:nvPr/>
        </p:nvSpPr>
        <p:spPr bwMode="auto">
          <a:xfrm>
            <a:off x="201881" y="2946503"/>
            <a:ext cx="6863937" cy="2016126"/>
          </a:xfrm>
          <a:prstGeom prst="rect">
            <a:avLst/>
          </a:prstGeom>
          <a:noFill/>
          <a:ln w="76200" cap="sq">
            <a:solidFill>
              <a:srgbClr val="FFFF00"/>
            </a:solidFill>
            <a:miter lim="800000"/>
            <a:headEnd type="none" w="sm" len="sm"/>
            <a:tailEnd type="none" w="sm" len="sm"/>
          </a:ln>
          <a:effectLst>
            <a:outerShdw blurRad="63500" dist="114300" dir="3000000" algn="tl" rotWithShape="0">
              <a:prstClr val="black">
                <a:alpha val="40000"/>
              </a:prstClr>
            </a:outerShdw>
          </a:effectLst>
        </p:spPr>
        <p:txBody>
          <a:bodyPr wrap="none" anchor="ctr"/>
          <a:lstStyle/>
          <a:p>
            <a:pPr algn="ctr" eaLnBrk="0" hangingPunct="0">
              <a:defRPr/>
            </a:pPr>
            <a:endParaRPr lang="en-US"/>
          </a:p>
        </p:txBody>
      </p:sp>
      <p:sp>
        <p:nvSpPr>
          <p:cNvPr id="435202" name="Rectangle 2"/>
          <p:cNvSpPr>
            <a:spLocks noGrp="1" noChangeArrowheads="1"/>
          </p:cNvSpPr>
          <p:nvPr>
            <p:ph type="title"/>
          </p:nvPr>
        </p:nvSpPr>
        <p:spPr>
          <a:xfrm>
            <a:off x="0" y="203200"/>
            <a:ext cx="9144000" cy="1143000"/>
          </a:xfrm>
          <a:effectLst/>
        </p:spPr>
        <p:txBody>
          <a:bodyPr/>
          <a:lstStyle/>
          <a:p>
            <a:pPr>
              <a:defRPr/>
            </a:pPr>
            <a:r>
              <a:rPr smtClean="0"/>
              <a:t>Input Files</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11</a:t>
            </a:fld>
            <a:endParaRPr lang="en-US" dirty="0"/>
          </a:p>
        </p:txBody>
      </p:sp>
      <p:sp>
        <p:nvSpPr>
          <p:cNvPr id="6" name="AutoShape 6"/>
          <p:cNvSpPr>
            <a:spLocks noChangeArrowheads="1"/>
          </p:cNvSpPr>
          <p:nvPr/>
        </p:nvSpPr>
        <p:spPr bwMode="auto">
          <a:xfrm>
            <a:off x="7178801" y="2768373"/>
            <a:ext cx="1654175" cy="72866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9" name="Picture 9"/>
          <p:cNvPicPr>
            <a:picLocks noChangeAspect="1" noChangeArrowheads="1"/>
          </p:cNvPicPr>
          <p:nvPr/>
        </p:nvPicPr>
        <p:blipFill>
          <a:blip r:embed="rId3"/>
          <a:srcRect/>
          <a:stretch>
            <a:fillRect/>
          </a:stretch>
        </p:blipFill>
        <p:spPr bwMode="auto">
          <a:xfrm>
            <a:off x="95250" y="2541588"/>
            <a:ext cx="8951913" cy="1963737"/>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15363" name="Rectangle 3"/>
          <p:cNvSpPr>
            <a:spLocks noChangeArrowheads="1"/>
          </p:cNvSpPr>
          <p:nvPr/>
        </p:nvSpPr>
        <p:spPr bwMode="auto">
          <a:xfrm>
            <a:off x="231775" y="2660650"/>
            <a:ext cx="8531225" cy="1408113"/>
          </a:xfrm>
          <a:prstGeom prst="rect">
            <a:avLst/>
          </a:prstGeom>
          <a:noFill/>
          <a:ln w="76200" cap="sq">
            <a:solidFill>
              <a:srgbClr val="FFFF00"/>
            </a:solidFill>
            <a:miter lim="800000"/>
            <a:headEnd type="none" w="sm" len="sm"/>
            <a:tailEnd type="none" w="sm" len="sm"/>
          </a:ln>
          <a:effectLst>
            <a:outerShdw blurRad="63500" dist="114300" dir="3000000" algn="tl" rotWithShape="0">
              <a:prstClr val="black">
                <a:alpha val="40000"/>
              </a:prstClr>
            </a:outerShdw>
          </a:effectLst>
        </p:spPr>
        <p:txBody>
          <a:bodyPr wrap="none" anchor="ctr"/>
          <a:lstStyle/>
          <a:p>
            <a:pPr algn="ctr" eaLnBrk="0" hangingPunct="0">
              <a:defRPr/>
            </a:pPr>
            <a:endParaRPr lang="en-US"/>
          </a:p>
        </p:txBody>
      </p:sp>
      <p:sp>
        <p:nvSpPr>
          <p:cNvPr id="436226" name="Rectangle 2"/>
          <p:cNvSpPr>
            <a:spLocks noGrp="1" noChangeArrowheads="1"/>
          </p:cNvSpPr>
          <p:nvPr>
            <p:ph type="title"/>
          </p:nvPr>
        </p:nvSpPr>
        <p:spPr>
          <a:xfrm>
            <a:off x="0" y="379413"/>
            <a:ext cx="9144000" cy="1447800"/>
          </a:xfrm>
          <a:effectLst/>
        </p:spPr>
        <p:txBody>
          <a:bodyPr/>
          <a:lstStyle/>
          <a:p>
            <a:pPr>
              <a:defRPr/>
            </a:pPr>
            <a:r>
              <a:rPr lang="en-US" kern="1200" dirty="0" smtClean="0">
                <a:effectLst>
                  <a:outerShdw dist="101600" dir="3600000" algn="tl" rotWithShape="0">
                    <a:prstClr val="black"/>
                  </a:outerShdw>
                </a:effectLst>
                <a:ea typeface="+mn-ea"/>
                <a:cs typeface="+mn-cs"/>
              </a:rPr>
              <a:t>Output Folder</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9550" name="Picture 4110"/>
          <p:cNvPicPr>
            <a:picLocks noChangeAspect="1" noChangeArrowheads="1"/>
          </p:cNvPicPr>
          <p:nvPr/>
        </p:nvPicPr>
        <p:blipFill>
          <a:blip r:embed="rId3"/>
          <a:srcRect l="-80" t="46607" r="11643" b="9405"/>
          <a:stretch>
            <a:fillRect/>
          </a:stretch>
        </p:blipFill>
        <p:spPr bwMode="auto">
          <a:xfrm>
            <a:off x="1273175" y="1638300"/>
            <a:ext cx="7451725" cy="4503738"/>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16387" name="Rectangle 2052"/>
          <p:cNvSpPr>
            <a:spLocks noChangeArrowheads="1"/>
          </p:cNvSpPr>
          <p:nvPr/>
        </p:nvSpPr>
        <p:spPr bwMode="auto">
          <a:xfrm>
            <a:off x="1487488" y="1812925"/>
            <a:ext cx="6894512" cy="4260850"/>
          </a:xfrm>
          <a:prstGeom prst="rect">
            <a:avLst/>
          </a:prstGeom>
          <a:noFill/>
          <a:ln w="76200" cap="sq">
            <a:solidFill>
              <a:srgbClr val="FFFF00"/>
            </a:solidFill>
            <a:miter lim="800000"/>
            <a:headEnd type="none" w="sm" len="sm"/>
            <a:tailEnd type="none" w="sm" len="sm"/>
          </a:ln>
          <a:effectLst>
            <a:outerShdw blurRad="63500" dist="114300" dir="3000000" algn="tl" rotWithShape="0">
              <a:prstClr val="black">
                <a:alpha val="40000"/>
              </a:prstClr>
            </a:outerShdw>
          </a:effectLst>
        </p:spPr>
        <p:txBody>
          <a:bodyPr wrap="none" anchor="ctr"/>
          <a:lstStyle/>
          <a:p>
            <a:pPr algn="ctr" eaLnBrk="0" hangingPunct="0">
              <a:defRPr/>
            </a:pPr>
            <a:endParaRPr lang="en-US"/>
          </a:p>
        </p:txBody>
      </p:sp>
      <p:sp>
        <p:nvSpPr>
          <p:cNvPr id="437250" name="Rectangle 2050"/>
          <p:cNvSpPr>
            <a:spLocks noGrp="1" noChangeArrowheads="1"/>
          </p:cNvSpPr>
          <p:nvPr>
            <p:ph type="title"/>
          </p:nvPr>
        </p:nvSpPr>
        <p:spPr>
          <a:xfrm>
            <a:off x="0" y="228600"/>
            <a:ext cx="9144000" cy="1028700"/>
          </a:xfrm>
          <a:effectLst/>
        </p:spPr>
        <p:txBody>
          <a:bodyPr/>
          <a:lstStyle/>
          <a:p>
            <a:pPr>
              <a:defRPr/>
            </a:pPr>
            <a:r>
              <a:rPr smtClean="0"/>
              <a:t>Export Setup</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13</a:t>
            </a:fld>
            <a:endParaRPr lang="en-US"/>
          </a:p>
        </p:txBody>
      </p:sp>
      <p:pic>
        <p:nvPicPr>
          <p:cNvPr id="16390" name="Picture 4111"/>
          <p:cNvPicPr>
            <a:picLocks noChangeAspect="1" noChangeArrowheads="1"/>
          </p:cNvPicPr>
          <p:nvPr/>
        </p:nvPicPr>
        <p:blipFill>
          <a:blip r:embed="rId4"/>
          <a:srcRect l="4356" t="24152" r="20132" b="7402"/>
          <a:stretch>
            <a:fillRect/>
          </a:stretch>
        </p:blipFill>
        <p:spPr bwMode="auto">
          <a:xfrm>
            <a:off x="1828800" y="2808288"/>
            <a:ext cx="6324600" cy="3059112"/>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9" name="AutoShape 6"/>
          <p:cNvSpPr>
            <a:spLocks noChangeArrowheads="1"/>
          </p:cNvSpPr>
          <p:nvPr/>
        </p:nvSpPr>
        <p:spPr bwMode="auto">
          <a:xfrm>
            <a:off x="7315200" y="2243138"/>
            <a:ext cx="614363" cy="53816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0" name="AutoShape 9"/>
          <p:cNvSpPr>
            <a:spLocks noChangeArrowheads="1"/>
          </p:cNvSpPr>
          <p:nvPr/>
        </p:nvSpPr>
        <p:spPr bwMode="auto">
          <a:xfrm rot="1292342" flipV="1">
            <a:off x="1431925" y="3667125"/>
            <a:ext cx="457200" cy="2074863"/>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449553" name="Rectangle 4113"/>
          <p:cNvSpPr>
            <a:spLocks noChangeArrowheads="1"/>
          </p:cNvSpPr>
          <p:nvPr/>
        </p:nvSpPr>
        <p:spPr bwMode="auto">
          <a:xfrm>
            <a:off x="300038" y="5356225"/>
            <a:ext cx="7015162" cy="619125"/>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marL="57150" indent="-57150" eaLnBrk="0" hangingPunct="0">
              <a:lnSpc>
                <a:spcPct val="90000"/>
              </a:lnSpc>
              <a:defRPr/>
            </a:pPr>
            <a:r>
              <a:rPr lang="en-US" sz="2800" b="1" dirty="0">
                <a:solidFill>
                  <a:srgbClr val="0000CC"/>
                </a:solidFill>
                <a:latin typeface="Arial" charset="0"/>
              </a:rPr>
              <a:t>	Select Sample ESRI Shapefile Setup</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8266" name="Picture 10"/>
          <p:cNvPicPr>
            <a:picLocks noChangeAspect="1" noChangeArrowheads="1"/>
          </p:cNvPicPr>
          <p:nvPr/>
        </p:nvPicPr>
        <p:blipFill>
          <a:blip r:embed="rId3"/>
          <a:srcRect l="2306" t="47491" r="1097"/>
          <a:stretch>
            <a:fillRect/>
          </a:stretch>
        </p:blipFill>
        <p:spPr bwMode="auto">
          <a:xfrm>
            <a:off x="147638" y="893763"/>
            <a:ext cx="5853112" cy="3863975"/>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pic>
        <p:nvPicPr>
          <p:cNvPr id="3074" name="Picture 2" descr="C:\Users\jjcusick\AppData\Local\Temp\SNAGHTML147bbf8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3682205"/>
            <a:ext cx="6996113" cy="3267135"/>
          </a:xfrm>
          <a:prstGeom prst="rect">
            <a:avLst/>
          </a:prstGeom>
          <a:noFill/>
          <a:extLst>
            <a:ext uri="{909E8E84-426E-40DD-AFC4-6F175D3DCCD1}">
              <a14:hiddenFill xmlns:a14="http://schemas.microsoft.com/office/drawing/2010/main">
                <a:solidFill>
                  <a:srgbClr val="FFFFFF"/>
                </a:solidFill>
              </a14:hiddenFill>
            </a:ext>
          </a:extLst>
        </p:spPr>
      </p:pic>
      <p:sp>
        <p:nvSpPr>
          <p:cNvPr id="608258" name="Rectangle 2"/>
          <p:cNvSpPr>
            <a:spLocks noGrp="1" noChangeArrowheads="1"/>
          </p:cNvSpPr>
          <p:nvPr>
            <p:ph type="title"/>
          </p:nvPr>
        </p:nvSpPr>
        <p:spPr>
          <a:xfrm>
            <a:off x="368300" y="95250"/>
            <a:ext cx="8093075" cy="752475"/>
          </a:xfrm>
          <a:effectLst/>
        </p:spPr>
        <p:txBody>
          <a:bodyPr/>
          <a:lstStyle/>
          <a:p>
            <a:pPr>
              <a:defRPr/>
            </a:pPr>
            <a:r>
              <a:rPr lang="en-US" kern="1200" dirty="0" smtClean="0">
                <a:effectLst>
                  <a:outerShdw dist="101600" dir="3600000" algn="tl" rotWithShape="0">
                    <a:prstClr val="black"/>
                  </a:outerShdw>
                </a:effectLst>
                <a:ea typeface="+mn-ea"/>
                <a:cs typeface="+mn-cs"/>
              </a:rPr>
              <a:t>Create an Export Setup</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14</a:t>
            </a:fld>
            <a:endParaRPr lang="en-US"/>
          </a:p>
        </p:txBody>
      </p:sp>
      <p:sp>
        <p:nvSpPr>
          <p:cNvPr id="17414" name="Line 7"/>
          <p:cNvSpPr>
            <a:spLocks noChangeShapeType="1"/>
          </p:cNvSpPr>
          <p:nvPr/>
        </p:nvSpPr>
        <p:spPr bwMode="auto">
          <a:xfrm>
            <a:off x="1666875" y="4216400"/>
            <a:ext cx="1174750" cy="142875"/>
          </a:xfrm>
          <a:prstGeom prst="line">
            <a:avLst/>
          </a:prstGeom>
          <a:noFill/>
          <a:ln w="101600" cap="sq">
            <a:solidFill>
              <a:srgbClr val="FF3300"/>
            </a:solidFill>
            <a:round/>
            <a:headEnd type="none" w="sm" len="sm"/>
            <a:tailEnd type="triangle" w="med" len="med"/>
          </a:ln>
          <a:effectLst>
            <a:outerShdw blurRad="63500" dist="114300" dir="3000000" algn="ctr" rotWithShape="0">
              <a:srgbClr val="000000">
                <a:alpha val="50000"/>
              </a:srgbClr>
            </a:outerShdw>
          </a:effectLst>
        </p:spPr>
        <p:txBody>
          <a:bodyPr/>
          <a:lstStyle/>
          <a:p>
            <a:pPr algn="ctr" eaLnBrk="0" hangingPunct="0">
              <a:defRPr/>
            </a:pPr>
            <a:endParaRPr lang="en-US"/>
          </a:p>
        </p:txBody>
      </p:sp>
      <p:sp>
        <p:nvSpPr>
          <p:cNvPr id="608267" name="Rectangle 11"/>
          <p:cNvSpPr>
            <a:spLocks noChangeArrowheads="1"/>
          </p:cNvSpPr>
          <p:nvPr/>
        </p:nvSpPr>
        <p:spPr bwMode="auto">
          <a:xfrm>
            <a:off x="1663700" y="2798763"/>
            <a:ext cx="7135813" cy="671512"/>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marL="57150" indent="-57150" eaLnBrk="0" hangingPunct="0">
              <a:lnSpc>
                <a:spcPct val="90000"/>
              </a:lnSpc>
              <a:defRPr/>
            </a:pPr>
            <a:r>
              <a:rPr lang="en-US" sz="2800" b="1" dirty="0">
                <a:solidFill>
                  <a:srgbClr val="0000CC"/>
                </a:solidFill>
                <a:latin typeface="Arial" charset="0"/>
              </a:rPr>
              <a:t>Setup Name:  My </a:t>
            </a:r>
            <a:r>
              <a:rPr lang="en-US" sz="2800" b="1" dirty="0" smtClean="0">
                <a:solidFill>
                  <a:srgbClr val="0000CC"/>
                </a:solidFill>
                <a:latin typeface="Arial" charset="0"/>
              </a:rPr>
              <a:t>Trails Export </a:t>
            </a:r>
            <a:r>
              <a:rPr lang="en-US" sz="2800" b="1" dirty="0">
                <a:solidFill>
                  <a:srgbClr val="0000CC"/>
                </a:solidFill>
                <a:latin typeface="Arial" charset="0"/>
              </a:rPr>
              <a:t>Settings</a:t>
            </a:r>
          </a:p>
        </p:txBody>
      </p:sp>
      <p:sp>
        <p:nvSpPr>
          <p:cNvPr id="37895" name="Rectangle 12"/>
          <p:cNvSpPr>
            <a:spLocks noChangeArrowheads="1"/>
          </p:cNvSpPr>
          <p:nvPr/>
        </p:nvSpPr>
        <p:spPr bwMode="auto">
          <a:xfrm>
            <a:off x="5816600" y="4456113"/>
            <a:ext cx="561975" cy="271462"/>
          </a:xfrm>
          <a:prstGeom prst="rect">
            <a:avLst/>
          </a:prstGeom>
          <a:solidFill>
            <a:schemeClr val="tx1"/>
          </a:solidFill>
          <a:ln w="12700" cap="sq">
            <a:solidFill>
              <a:schemeClr val="tx1"/>
            </a:solidFill>
            <a:miter lim="800000"/>
            <a:headEnd type="none" w="sm" len="sm"/>
            <a:tailEnd type="none" w="sm" len="sm"/>
          </a:ln>
        </p:spPr>
        <p:txBody>
          <a:bodyPr wrap="none" anchor="ctr"/>
          <a:lstStyle/>
          <a:p>
            <a:pPr algn="ctr" eaLnBrk="0" hangingPunct="0"/>
            <a:endParaRPr lang="en-US"/>
          </a:p>
        </p:txBody>
      </p:sp>
      <p:sp>
        <p:nvSpPr>
          <p:cNvPr id="10" name="AutoShape 6"/>
          <p:cNvSpPr>
            <a:spLocks noChangeArrowheads="1"/>
          </p:cNvSpPr>
          <p:nvPr/>
        </p:nvSpPr>
        <p:spPr bwMode="auto">
          <a:xfrm>
            <a:off x="7370396" y="4238919"/>
            <a:ext cx="960438" cy="60801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1" name="AutoShape 6"/>
          <p:cNvSpPr>
            <a:spLocks noChangeArrowheads="1"/>
          </p:cNvSpPr>
          <p:nvPr/>
        </p:nvSpPr>
        <p:spPr bwMode="auto">
          <a:xfrm>
            <a:off x="781050" y="3992563"/>
            <a:ext cx="804863"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574675" y="871538"/>
            <a:ext cx="7772400" cy="776287"/>
          </a:xfrm>
          <a:effectLst/>
        </p:spPr>
        <p:txBody>
          <a:bodyPr/>
          <a:lstStyle/>
          <a:p>
            <a:pPr>
              <a:defRPr/>
            </a:pPr>
            <a:r>
              <a:rPr lang="en-US" kern="1200" dirty="0" smtClean="0">
                <a:effectLst>
                  <a:outerShdw dist="101600" dir="3600000" algn="tl" rotWithShape="0">
                    <a:prstClr val="black"/>
                  </a:outerShdw>
                </a:effectLst>
                <a:ea typeface="+mn-ea"/>
                <a:cs typeface="+mn-cs"/>
              </a:rPr>
              <a:t>About Export Setup </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15</a:t>
            </a:fld>
            <a:endParaRPr lang="en-US"/>
          </a:p>
        </p:txBody>
      </p:sp>
      <p:sp>
        <p:nvSpPr>
          <p:cNvPr id="18435" name="Text Box 3"/>
          <p:cNvSpPr txBox="1">
            <a:spLocks noChangeArrowheads="1"/>
          </p:cNvSpPr>
          <p:nvPr/>
        </p:nvSpPr>
        <p:spPr bwMode="auto">
          <a:xfrm>
            <a:off x="592138" y="1987550"/>
            <a:ext cx="8399462" cy="4247317"/>
          </a:xfrm>
          <a:prstGeom prst="rect">
            <a:avLst/>
          </a:prstGeom>
          <a:noFill/>
          <a:ln w="12700" cap="sq">
            <a:noFill/>
            <a:miter lim="800000"/>
            <a:headEnd type="none" w="sm" len="sm"/>
            <a:tailEnd type="none" w="sm" len="sm"/>
          </a:ln>
        </p:spPr>
        <p:txBody>
          <a:bodyPr>
            <a:spAutoFit/>
          </a:bodyPr>
          <a:lstStyle/>
          <a:p>
            <a:pPr eaLnBrk="0" hangingPunct="0">
              <a:lnSpc>
                <a:spcPct val="150000"/>
              </a:lnSpc>
              <a:defRPr/>
            </a:pPr>
            <a:r>
              <a:rPr lang="en-US" sz="3200" b="1" dirty="0">
                <a:latin typeface="Arial" pitchFamily="34" charset="0"/>
              </a:rPr>
              <a:t> </a:t>
            </a:r>
            <a:r>
              <a:rPr lang="en-US" sz="3600" b="1" dirty="0">
                <a:solidFill>
                  <a:srgbClr val="FFFFFF"/>
                </a:solidFill>
                <a:effectLst>
                  <a:outerShdw blurRad="63500" dist="114300" dir="3000000" algn="tl" rotWithShape="0">
                    <a:prstClr val="black">
                      <a:alpha val="50000"/>
                    </a:prstClr>
                  </a:outerShdw>
                </a:effectLst>
                <a:latin typeface="Arial" charset="0"/>
              </a:rPr>
              <a:t>Added to drop down menu</a:t>
            </a:r>
          </a:p>
          <a:p>
            <a:pPr eaLnBrk="0" hangingPunct="0">
              <a:lnSpc>
                <a:spcPct val="150000"/>
              </a:lnSpc>
              <a:defRPr/>
            </a:pPr>
            <a:r>
              <a:rPr lang="en-US" sz="3600" b="1" dirty="0">
                <a:solidFill>
                  <a:srgbClr val="FFFFFF"/>
                </a:solidFill>
                <a:effectLst>
                  <a:outerShdw blurRad="63500" dist="114300" dir="3000000" algn="tl" rotWithShape="0">
                    <a:prstClr val="black">
                      <a:alpha val="50000"/>
                    </a:prstClr>
                  </a:outerShdw>
                </a:effectLst>
                <a:latin typeface="Arial" charset="0"/>
              </a:rPr>
              <a:t> Stored in Registry</a:t>
            </a:r>
          </a:p>
          <a:p>
            <a:pPr eaLnBrk="0" hangingPunct="0">
              <a:lnSpc>
                <a:spcPct val="150000"/>
              </a:lnSpc>
              <a:defRPr/>
            </a:pPr>
            <a:r>
              <a:rPr lang="en-US" sz="3600" b="1" dirty="0">
                <a:solidFill>
                  <a:srgbClr val="FFFFFF"/>
                </a:solidFill>
                <a:effectLst>
                  <a:outerShdw blurRad="63500" dist="114300" dir="3000000" algn="tl" rotWithShape="0">
                    <a:prstClr val="black">
                      <a:alpha val="50000"/>
                    </a:prstClr>
                  </a:outerShdw>
                </a:effectLst>
                <a:latin typeface="Arial" charset="0"/>
              </a:rPr>
              <a:t> Available only to User who created it </a:t>
            </a:r>
          </a:p>
          <a:p>
            <a:pPr eaLnBrk="0" hangingPunct="0">
              <a:lnSpc>
                <a:spcPct val="150000"/>
              </a:lnSpc>
              <a:defRPr/>
            </a:pPr>
            <a:r>
              <a:rPr lang="en-US" sz="3600" b="1" dirty="0">
                <a:solidFill>
                  <a:srgbClr val="FFFFFF"/>
                </a:solidFill>
                <a:effectLst>
                  <a:outerShdw blurRad="63500" dist="114300" dir="3000000" algn="tl" rotWithShape="0">
                    <a:prstClr val="black">
                      <a:alpha val="50000"/>
                    </a:prstClr>
                  </a:outerShdw>
                </a:effectLst>
                <a:latin typeface="Arial" charset="0"/>
              </a:rPr>
              <a:t> </a:t>
            </a:r>
            <a:r>
              <a:rPr lang="en-US" sz="3600" b="1" dirty="0" smtClean="0">
                <a:solidFill>
                  <a:srgbClr val="FFFFFF"/>
                </a:solidFill>
                <a:effectLst>
                  <a:outerShdw blurRad="63500" dist="114300" dir="3000000" algn="tl" rotWithShape="0">
                    <a:prstClr val="black">
                      <a:alpha val="50000"/>
                    </a:prstClr>
                  </a:outerShdw>
                </a:effectLst>
                <a:latin typeface="Arial" charset="0"/>
              </a:rPr>
              <a:t>Can be used in the Batch Processor to automate Workflows</a:t>
            </a: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38916" name="Picture 1"/>
          <p:cNvPicPr>
            <a:picLocks noChangeAspect="1" noChangeArrowheads="1"/>
          </p:cNvPicPr>
          <p:nvPr/>
        </p:nvPicPr>
        <p:blipFill>
          <a:blip r:embed="rId3">
            <a:clrChange>
              <a:clrFrom>
                <a:srgbClr val="FCFCFD"/>
              </a:clrFrom>
              <a:clrTo>
                <a:srgbClr val="FCFCFD">
                  <a:alpha val="0"/>
                </a:srgbClr>
              </a:clrTo>
            </a:clrChange>
            <a:extLst>
              <a:ext uri="{28A0092B-C50C-407E-A947-70E740481C1C}">
                <a14:useLocalDpi xmlns:a14="http://schemas.microsoft.com/office/drawing/2010/main" val="0"/>
              </a:ext>
            </a:extLst>
          </a:blip>
          <a:srcRect/>
          <a:stretch>
            <a:fillRect/>
          </a:stretch>
        </p:blipFill>
        <p:spPr bwMode="auto">
          <a:xfrm>
            <a:off x="361950" y="3162300"/>
            <a:ext cx="323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
          <p:cNvPicPr>
            <a:picLocks noChangeAspect="1" noChangeArrowheads="1"/>
          </p:cNvPicPr>
          <p:nvPr/>
        </p:nvPicPr>
        <p:blipFill>
          <a:blip r:embed="rId3">
            <a:clrChange>
              <a:clrFrom>
                <a:srgbClr val="FCFCFD"/>
              </a:clrFrom>
              <a:clrTo>
                <a:srgbClr val="FCFCFD">
                  <a:alpha val="0"/>
                </a:srgbClr>
              </a:clrTo>
            </a:clrChange>
            <a:extLst>
              <a:ext uri="{28A0092B-C50C-407E-A947-70E740481C1C}">
                <a14:useLocalDpi xmlns:a14="http://schemas.microsoft.com/office/drawing/2010/main" val="0"/>
              </a:ext>
            </a:extLst>
          </a:blip>
          <a:srcRect/>
          <a:stretch>
            <a:fillRect/>
          </a:stretch>
        </p:blipFill>
        <p:spPr bwMode="auto">
          <a:xfrm>
            <a:off x="342900" y="3962400"/>
            <a:ext cx="323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
          <p:cNvPicPr>
            <a:picLocks noChangeAspect="1" noChangeArrowheads="1"/>
          </p:cNvPicPr>
          <p:nvPr/>
        </p:nvPicPr>
        <p:blipFill>
          <a:blip r:embed="rId3">
            <a:clrChange>
              <a:clrFrom>
                <a:srgbClr val="FCFCFD"/>
              </a:clrFrom>
              <a:clrTo>
                <a:srgbClr val="FCFCFD">
                  <a:alpha val="0"/>
                </a:srgbClr>
              </a:clrTo>
            </a:clrChange>
            <a:extLst>
              <a:ext uri="{28A0092B-C50C-407E-A947-70E740481C1C}">
                <a14:useLocalDpi xmlns:a14="http://schemas.microsoft.com/office/drawing/2010/main" val="0"/>
              </a:ext>
            </a:extLst>
          </a:blip>
          <a:srcRect/>
          <a:stretch>
            <a:fillRect/>
          </a:stretch>
        </p:blipFill>
        <p:spPr bwMode="auto">
          <a:xfrm>
            <a:off x="361950" y="4800600"/>
            <a:ext cx="323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
          <p:cNvPicPr>
            <a:picLocks noChangeAspect="1" noChangeArrowheads="1"/>
          </p:cNvPicPr>
          <p:nvPr/>
        </p:nvPicPr>
        <p:blipFill>
          <a:blip r:embed="rId3">
            <a:clrChange>
              <a:clrFrom>
                <a:srgbClr val="FCFCFD"/>
              </a:clrFrom>
              <a:clrTo>
                <a:srgbClr val="FCFCFD">
                  <a:alpha val="0"/>
                </a:srgbClr>
              </a:clrTo>
            </a:clrChange>
            <a:extLst>
              <a:ext uri="{28A0092B-C50C-407E-A947-70E740481C1C}">
                <a14:useLocalDpi xmlns:a14="http://schemas.microsoft.com/office/drawing/2010/main" val="0"/>
              </a:ext>
            </a:extLst>
          </a:blip>
          <a:srcRect/>
          <a:stretch>
            <a:fillRect/>
          </a:stretch>
        </p:blipFill>
        <p:spPr bwMode="auto">
          <a:xfrm>
            <a:off x="342900" y="2286000"/>
            <a:ext cx="323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1354" name="Picture 10"/>
          <p:cNvPicPr>
            <a:picLocks noChangeAspect="1" noChangeArrowheads="1"/>
          </p:cNvPicPr>
          <p:nvPr/>
        </p:nvPicPr>
        <p:blipFill>
          <a:blip r:embed="rId3"/>
          <a:srcRect t="1440"/>
          <a:stretch>
            <a:fillRect/>
          </a:stretch>
        </p:blipFill>
        <p:spPr bwMode="auto">
          <a:xfrm>
            <a:off x="242888" y="1595438"/>
            <a:ext cx="8702675" cy="4081462"/>
          </a:xfrm>
          <a:prstGeom prst="rect">
            <a:avLst/>
          </a:prstGeom>
          <a:noFill/>
          <a:ln w="12700" cap="sq">
            <a:solidFill>
              <a:schemeClr val="bg2"/>
            </a:solidFill>
            <a:miter lim="800000"/>
            <a:headEnd type="none" w="sm" len="sm"/>
            <a:tailEnd type="none" w="sm" len="sm"/>
          </a:ln>
          <a:effectLst>
            <a:outerShdw dist="107763" dir="2700000" algn="ctr" rotWithShape="0">
              <a:schemeClr val="bg2">
                <a:alpha val="50000"/>
              </a:schemeClr>
            </a:outerShdw>
          </a:effectLst>
        </p:spPr>
      </p:pic>
      <p:sp>
        <p:nvSpPr>
          <p:cNvPr id="441346" name="Rectangle 2"/>
          <p:cNvSpPr>
            <a:spLocks noGrp="1" noChangeArrowheads="1"/>
          </p:cNvSpPr>
          <p:nvPr>
            <p:ph type="title"/>
          </p:nvPr>
        </p:nvSpPr>
        <p:spPr>
          <a:xfrm>
            <a:off x="-25400" y="125413"/>
            <a:ext cx="9144000" cy="1208087"/>
          </a:xfrm>
          <a:effectLst/>
        </p:spPr>
        <p:txBody>
          <a:bodyPr/>
          <a:lstStyle/>
          <a:p>
            <a:pPr>
              <a:defRPr/>
            </a:pPr>
            <a:r>
              <a:rPr smtClean="0"/>
              <a:t>Review Properties Tabs</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16</a:t>
            </a:fld>
            <a:endParaRPr lang="en-US"/>
          </a:p>
        </p:txBody>
      </p:sp>
      <p:sp>
        <p:nvSpPr>
          <p:cNvPr id="7" name="AutoShape 6"/>
          <p:cNvSpPr>
            <a:spLocks noChangeArrowheads="1"/>
          </p:cNvSpPr>
          <p:nvPr/>
        </p:nvSpPr>
        <p:spPr bwMode="auto">
          <a:xfrm>
            <a:off x="407988" y="2322513"/>
            <a:ext cx="8126412" cy="1106487"/>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23" name="Picture 11"/>
          <p:cNvPicPr>
            <a:picLocks noChangeAspect="1" noChangeArrowheads="1"/>
          </p:cNvPicPr>
          <p:nvPr/>
        </p:nvPicPr>
        <p:blipFill>
          <a:blip r:embed="rId3"/>
          <a:srcRect l="2534" t="1087" r="3019"/>
          <a:stretch>
            <a:fillRect/>
          </a:stretch>
        </p:blipFill>
        <p:spPr bwMode="auto">
          <a:xfrm>
            <a:off x="315913" y="914400"/>
            <a:ext cx="8561387" cy="5486400"/>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446466" name="Rectangle 2"/>
          <p:cNvSpPr>
            <a:spLocks noGrp="1" noChangeArrowheads="1"/>
          </p:cNvSpPr>
          <p:nvPr>
            <p:ph type="title"/>
          </p:nvPr>
        </p:nvSpPr>
        <p:spPr>
          <a:xfrm>
            <a:off x="0" y="47625"/>
            <a:ext cx="9144000" cy="982663"/>
          </a:xfrm>
          <a:effectLst/>
        </p:spPr>
        <p:txBody>
          <a:bodyPr/>
          <a:lstStyle/>
          <a:p>
            <a:pPr>
              <a:defRPr/>
            </a:pPr>
            <a:r>
              <a:rPr smtClean="0"/>
              <a:t>Data Tab </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17</a:t>
            </a:fld>
            <a:endParaRPr lang="en-US"/>
          </a:p>
        </p:txBody>
      </p:sp>
      <p:sp>
        <p:nvSpPr>
          <p:cNvPr id="7" name="AutoShape 6"/>
          <p:cNvSpPr>
            <a:spLocks noChangeArrowheads="1"/>
          </p:cNvSpPr>
          <p:nvPr/>
        </p:nvSpPr>
        <p:spPr bwMode="auto">
          <a:xfrm>
            <a:off x="836613" y="1168400"/>
            <a:ext cx="1023937" cy="49688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8" name="AutoShape 6"/>
          <p:cNvSpPr>
            <a:spLocks noChangeArrowheads="1"/>
          </p:cNvSpPr>
          <p:nvPr/>
        </p:nvSpPr>
        <p:spPr bwMode="auto">
          <a:xfrm>
            <a:off x="708025" y="2127250"/>
            <a:ext cx="3859213" cy="50641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9" name="AutoShape 9"/>
          <p:cNvSpPr>
            <a:spLocks noChangeArrowheads="1"/>
          </p:cNvSpPr>
          <p:nvPr/>
        </p:nvSpPr>
        <p:spPr bwMode="auto">
          <a:xfrm rot="16200000" flipV="1">
            <a:off x="5499100" y="2686050"/>
            <a:ext cx="457200" cy="14351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446483" name="Rectangle 19"/>
          <p:cNvSpPr>
            <a:spLocks noChangeArrowheads="1"/>
          </p:cNvSpPr>
          <p:nvPr/>
        </p:nvSpPr>
        <p:spPr bwMode="auto">
          <a:xfrm>
            <a:off x="5505450" y="2628900"/>
            <a:ext cx="3390900" cy="1738313"/>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If collected on datalogger, represent “breadcrumb trail”</a:t>
            </a:r>
          </a:p>
        </p:txBody>
      </p:sp>
      <p:sp>
        <p:nvSpPr>
          <p:cNvPr id="12" name="AutoShape 9"/>
          <p:cNvSpPr>
            <a:spLocks noChangeArrowheads="1"/>
          </p:cNvSpPr>
          <p:nvPr/>
        </p:nvSpPr>
        <p:spPr bwMode="auto">
          <a:xfrm rot="16899190" flipV="1">
            <a:off x="1832830" y="3967161"/>
            <a:ext cx="457200" cy="14351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11" name="Rectangle 19"/>
          <p:cNvSpPr>
            <a:spLocks noChangeArrowheads="1"/>
          </p:cNvSpPr>
          <p:nvPr/>
        </p:nvSpPr>
        <p:spPr bwMode="auto">
          <a:xfrm>
            <a:off x="2637631" y="4286362"/>
            <a:ext cx="3390900" cy="1253899"/>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Explodes all features into positions</a:t>
            </a:r>
            <a:endParaRPr lang="en-US" sz="2800" b="1" dirty="0">
              <a:solidFill>
                <a:srgbClr val="0000CC"/>
              </a:solidFill>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1634" name="Picture 2"/>
          <p:cNvPicPr>
            <a:picLocks noChangeAspect="1" noChangeArrowheads="1"/>
          </p:cNvPicPr>
          <p:nvPr/>
        </p:nvPicPr>
        <p:blipFill>
          <a:blip r:embed="rId3"/>
          <a:srcRect r="7089" b="3494"/>
          <a:stretch>
            <a:fillRect/>
          </a:stretch>
        </p:blipFill>
        <p:spPr bwMode="auto">
          <a:xfrm>
            <a:off x="76200" y="1262063"/>
            <a:ext cx="8926513" cy="3954462"/>
          </a:xfrm>
          <a:prstGeom prst="rect">
            <a:avLst/>
          </a:prstGeom>
          <a:noFill/>
          <a:ln w="12700" cap="sq">
            <a:solidFill>
              <a:schemeClr val="bg2"/>
            </a:solidFill>
            <a:miter lim="800000"/>
            <a:headEnd type="none" w="sm" len="sm"/>
            <a:tailEnd type="none" w="sm" len="sm"/>
          </a:ln>
          <a:effectLst>
            <a:outerShdw dist="99190" dir="3011666" algn="ctr" rotWithShape="0">
              <a:schemeClr val="bg2">
                <a:alpha val="50000"/>
              </a:schemeClr>
            </a:outerShdw>
          </a:effectLst>
        </p:spPr>
      </p:pic>
      <p:sp>
        <p:nvSpPr>
          <p:cNvPr id="447490" name="Rectangle 2"/>
          <p:cNvSpPr>
            <a:spLocks noGrp="1" noChangeArrowheads="1"/>
          </p:cNvSpPr>
          <p:nvPr>
            <p:ph type="title"/>
          </p:nvPr>
        </p:nvSpPr>
        <p:spPr>
          <a:xfrm>
            <a:off x="0" y="0"/>
            <a:ext cx="9144000" cy="1092200"/>
          </a:xfrm>
          <a:effectLst/>
        </p:spPr>
        <p:txBody>
          <a:bodyPr/>
          <a:lstStyle/>
          <a:p>
            <a:pPr>
              <a:defRPr/>
            </a:pPr>
            <a:r>
              <a:rPr smtClean="0"/>
              <a:t>Output Tab:  1st Option</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18</a:t>
            </a:fld>
            <a:endParaRPr lang="en-US"/>
          </a:p>
        </p:txBody>
      </p:sp>
      <p:sp>
        <p:nvSpPr>
          <p:cNvPr id="447499" name="Rectangle 11"/>
          <p:cNvSpPr>
            <a:spLocks noChangeArrowheads="1"/>
          </p:cNvSpPr>
          <p:nvPr/>
        </p:nvSpPr>
        <p:spPr bwMode="auto">
          <a:xfrm>
            <a:off x="533400" y="5160963"/>
            <a:ext cx="7905750" cy="1430337"/>
          </a:xfrm>
          <a:prstGeom prst="rect">
            <a:avLst/>
          </a:prstGeom>
          <a:solidFill>
            <a:srgbClr val="FF9933"/>
          </a:solidFill>
          <a:ln w="9525">
            <a:solidFill>
              <a:srgbClr val="FF3300"/>
            </a:solidFill>
            <a:miter lim="800000"/>
            <a:headEnd/>
            <a:tailEnd/>
          </a:ln>
          <a:effectLst>
            <a:outerShdw dist="89803" dir="2700000" algn="ctr" rotWithShape="0">
              <a:schemeClr val="bg2"/>
            </a:outerShdw>
          </a:effectLst>
        </p:spPr>
        <p:txBody>
          <a:bodyPr lIns="92075" tIns="46038" rIns="92075" bIns="46038" anchor="ctr"/>
          <a:lstStyle/>
          <a:p>
            <a:pPr eaLnBrk="0" hangingPunct="0">
              <a:defRPr/>
            </a:pPr>
            <a:r>
              <a:rPr lang="en-US" sz="2800" b="1" dirty="0">
                <a:solidFill>
                  <a:srgbClr val="0000CC"/>
                </a:solidFill>
                <a:latin typeface="Arial" pitchFamily="34" charset="0"/>
              </a:rPr>
              <a:t>Use this option for training.  </a:t>
            </a:r>
            <a:r>
              <a:rPr lang="en-US" sz="2800" b="1" dirty="0">
                <a:solidFill>
                  <a:srgbClr val="0000CC"/>
                </a:solidFill>
                <a:latin typeface="Arial" pitchFamily="34" charset="0"/>
                <a:cs typeface="Arial" pitchFamily="34" charset="0"/>
              </a:rPr>
              <a:t>See Supplemental Materials for results of 2</a:t>
            </a:r>
            <a:r>
              <a:rPr lang="en-US" sz="2800" b="1" baseline="30000" dirty="0">
                <a:solidFill>
                  <a:srgbClr val="0000CC"/>
                </a:solidFill>
                <a:latin typeface="Arial" pitchFamily="34" charset="0"/>
                <a:cs typeface="Arial" pitchFamily="34" charset="0"/>
              </a:rPr>
              <a:t>nd</a:t>
            </a:r>
            <a:r>
              <a:rPr lang="en-US" sz="2800" b="1" dirty="0">
                <a:solidFill>
                  <a:srgbClr val="0000CC"/>
                </a:solidFill>
                <a:latin typeface="Arial" pitchFamily="34" charset="0"/>
                <a:cs typeface="Arial" pitchFamily="34" charset="0"/>
              </a:rPr>
              <a:t> and 3</a:t>
            </a:r>
            <a:r>
              <a:rPr lang="en-US" sz="2800" b="1" baseline="30000" dirty="0">
                <a:solidFill>
                  <a:srgbClr val="0000CC"/>
                </a:solidFill>
                <a:latin typeface="Arial" pitchFamily="34" charset="0"/>
                <a:cs typeface="Arial" pitchFamily="34" charset="0"/>
              </a:rPr>
              <a:t>rd</a:t>
            </a:r>
            <a:r>
              <a:rPr lang="en-US" sz="2800" b="1" dirty="0">
                <a:solidFill>
                  <a:srgbClr val="0000CC"/>
                </a:solidFill>
                <a:latin typeface="Arial" pitchFamily="34" charset="0"/>
                <a:cs typeface="Arial" pitchFamily="34" charset="0"/>
              </a:rPr>
              <a:t> options in order to avoid overwriting files</a:t>
            </a:r>
          </a:p>
        </p:txBody>
      </p:sp>
      <p:sp>
        <p:nvSpPr>
          <p:cNvPr id="6" name="AutoShape 6"/>
          <p:cNvSpPr>
            <a:spLocks noChangeArrowheads="1"/>
          </p:cNvSpPr>
          <p:nvPr/>
        </p:nvSpPr>
        <p:spPr bwMode="auto">
          <a:xfrm>
            <a:off x="2871788" y="1147763"/>
            <a:ext cx="1322387" cy="485775"/>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7" name="AutoShape 6"/>
          <p:cNvSpPr>
            <a:spLocks noChangeArrowheads="1"/>
          </p:cNvSpPr>
          <p:nvPr/>
        </p:nvSpPr>
        <p:spPr bwMode="auto">
          <a:xfrm>
            <a:off x="406400" y="2266950"/>
            <a:ext cx="7681913" cy="6477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099" t="15152"/>
          <a:stretch/>
        </p:blipFill>
        <p:spPr bwMode="auto">
          <a:xfrm>
            <a:off x="6427398" y="2038240"/>
            <a:ext cx="1524390" cy="474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2581" b="50000"/>
          <a:stretch/>
        </p:blipFill>
        <p:spPr bwMode="auto">
          <a:xfrm>
            <a:off x="314545" y="1997978"/>
            <a:ext cx="5818969" cy="279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8514" name="Rectangle 2"/>
          <p:cNvSpPr>
            <a:spLocks noGrp="1" noChangeArrowheads="1"/>
          </p:cNvSpPr>
          <p:nvPr>
            <p:ph type="title"/>
          </p:nvPr>
        </p:nvSpPr>
        <p:spPr>
          <a:xfrm>
            <a:off x="-152400" y="203200"/>
            <a:ext cx="9391650" cy="1309688"/>
          </a:xfrm>
          <a:effectLst/>
        </p:spPr>
        <p:txBody>
          <a:bodyPr/>
          <a:lstStyle/>
          <a:p>
            <a:pPr>
              <a:defRPr/>
            </a:pPr>
            <a:r>
              <a:rPr smtClean="0"/>
              <a:t>Option 1:</a:t>
            </a:r>
            <a:br>
              <a:rPr smtClean="0"/>
            </a:br>
            <a:r>
              <a:rPr smtClean="0"/>
              <a:t>Input and Output to Export Folder</a:t>
            </a:r>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19</a:t>
            </a:fld>
            <a:endParaRPr lang="en-US"/>
          </a:p>
        </p:txBody>
      </p:sp>
      <p:sp>
        <p:nvSpPr>
          <p:cNvPr id="448516" name="AutoShape 4"/>
          <p:cNvSpPr>
            <a:spLocks noChangeArrowheads="1"/>
          </p:cNvSpPr>
          <p:nvPr/>
        </p:nvSpPr>
        <p:spPr bwMode="auto">
          <a:xfrm rot="5400000">
            <a:off x="6130289" y="2074069"/>
            <a:ext cx="930275" cy="1258888"/>
          </a:xfrm>
          <a:custGeom>
            <a:avLst/>
            <a:gdLst>
              <a:gd name="T0" fmla="*/ 651451 w 21600"/>
              <a:gd name="T1" fmla="*/ 0 h 21600"/>
              <a:gd name="T2" fmla="*/ 651451 w 21600"/>
              <a:gd name="T3" fmla="*/ 708591 h 21600"/>
              <a:gd name="T4" fmla="*/ 139412 w 21600"/>
              <a:gd name="T5" fmla="*/ 1258888 h 21600"/>
              <a:gd name="T6" fmla="*/ 930275 w 21600"/>
              <a:gd name="T7" fmla="*/ 35429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eaLnBrk="0" fontAlgn="auto" hangingPunct="0">
              <a:spcBef>
                <a:spcPts val="0"/>
              </a:spcBef>
              <a:spcAft>
                <a:spcPts val="0"/>
              </a:spcAft>
              <a:defRPr/>
            </a:pPr>
            <a:endParaRPr lang="en-US">
              <a:latin typeface="+mn-lt"/>
            </a:endParaRPr>
          </a:p>
        </p:txBody>
      </p:sp>
      <p:sp>
        <p:nvSpPr>
          <p:cNvPr id="2" name="Rectangle 1"/>
          <p:cNvSpPr/>
          <p:nvPr/>
        </p:nvSpPr>
        <p:spPr bwMode="auto">
          <a:xfrm>
            <a:off x="5459546" y="3569676"/>
            <a:ext cx="673968" cy="1223889"/>
          </a:xfrm>
          <a:prstGeom prst="rect">
            <a:avLst/>
          </a:prstGeom>
          <a:solidFill>
            <a:schemeClr val="tx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0"/>
            <a:ext cx="9144000" cy="769937"/>
          </a:xfrm>
          <a:prstGeom prst="rect">
            <a:avLst/>
          </a:prstGeom>
          <a:noFill/>
        </p:spPr>
        <p:txBody>
          <a:bodyPr>
            <a:spAutoFit/>
          </a:bodyPr>
          <a:lstStyle/>
          <a:p>
            <a:pPr algn="ctr" fontAlgn="auto">
              <a:spcBef>
                <a:spcPts val="0"/>
              </a:spcBef>
              <a:spcAft>
                <a:spcPts val="0"/>
              </a:spcAft>
              <a:defRPr/>
            </a:pPr>
            <a:r>
              <a:rPr lang="en-US" sz="4400" b="1" dirty="0" smtClean="0">
                <a:ln>
                  <a:solidFill>
                    <a:srgbClr val="FFFF00"/>
                  </a:solidFill>
                </a:ln>
                <a:solidFill>
                  <a:srgbClr val="FFFF66"/>
                </a:solidFill>
                <a:effectLst>
                  <a:outerShdw blurRad="63500" dist="101600" dir="3600000" algn="tl" rotWithShape="0">
                    <a:prstClr val="black">
                      <a:alpha val="75000"/>
                    </a:prstClr>
                  </a:outerShdw>
                </a:effectLst>
                <a:latin typeface="+mn-lt"/>
              </a:rPr>
              <a:t>STEPS</a:t>
            </a:r>
            <a:endParaRPr lang="en-US" sz="4400" b="1" dirty="0">
              <a:ln>
                <a:solidFill>
                  <a:srgbClr val="FFFF00"/>
                </a:solidFill>
              </a:ln>
              <a:solidFill>
                <a:srgbClr val="FFFF66"/>
              </a:solidFill>
              <a:effectLst>
                <a:outerShdw blurRad="63500" dist="101600" dir="3600000" algn="tl" rotWithShape="0">
                  <a:prstClr val="black">
                    <a:alpha val="75000"/>
                  </a:prstClr>
                </a:outerShdw>
              </a:effectLst>
              <a:latin typeface="+mn-lt"/>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929384550"/>
              </p:ext>
            </p:extLst>
          </p:nvPr>
        </p:nvGraphicFramePr>
        <p:xfrm>
          <a:off x="129540" y="537774"/>
          <a:ext cx="8534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9080" y="2247124"/>
            <a:ext cx="2880360" cy="1323439"/>
          </a:xfrm>
          <a:prstGeom prst="rect">
            <a:avLst/>
          </a:prstGeom>
          <a:noFill/>
        </p:spPr>
        <p:txBody>
          <a:bodyPr wrap="square" rtlCol="0">
            <a:spAutoFit/>
          </a:bodyPr>
          <a:lstStyle/>
          <a:p>
            <a:pPr marL="174625" indent="-174625">
              <a:buFont typeface="Arial" panose="020B0604020202020204" pitchFamily="34" charset="0"/>
              <a:buChar char="-"/>
            </a:pPr>
            <a:r>
              <a:rPr lang="en-US" sz="2000" dirty="0" smtClean="0">
                <a:latin typeface="Arial" pitchFamily="34" charset="0"/>
                <a:cs typeface="Arial" pitchFamily="34" charset="0"/>
              </a:rPr>
              <a:t>Create Project Folder</a:t>
            </a:r>
          </a:p>
          <a:p>
            <a:pPr marL="174625" indent="-174625">
              <a:buFont typeface="Arial" panose="020B0604020202020204" pitchFamily="34" charset="0"/>
              <a:buChar char="-"/>
            </a:pPr>
            <a:r>
              <a:rPr lang="en-US" sz="2000" dirty="0" smtClean="0">
                <a:latin typeface="Arial" pitchFamily="34" charset="0"/>
                <a:cs typeface="Arial" pitchFamily="34" charset="0"/>
              </a:rPr>
              <a:t>Set Units</a:t>
            </a:r>
          </a:p>
          <a:p>
            <a:pPr marL="174625" indent="-174625">
              <a:buFont typeface="Arial" panose="020B0604020202020204" pitchFamily="34" charset="0"/>
              <a:buChar char="-"/>
            </a:pPr>
            <a:r>
              <a:rPr lang="en-US" sz="2000" dirty="0" smtClean="0">
                <a:latin typeface="Arial" pitchFamily="34" charset="0"/>
                <a:cs typeface="Arial" pitchFamily="34" charset="0"/>
              </a:rPr>
              <a:t>Edit Data Dictionary</a:t>
            </a:r>
          </a:p>
          <a:p>
            <a:pPr marL="174625" indent="-174625">
              <a:buFont typeface="Arial" panose="020B0604020202020204" pitchFamily="34" charset="0"/>
              <a:buChar char="-"/>
            </a:pPr>
            <a:r>
              <a:rPr lang="en-US" sz="2000" dirty="0" smtClean="0">
                <a:latin typeface="Arial" pitchFamily="34" charset="0"/>
                <a:cs typeface="Arial" pitchFamily="34" charset="0"/>
              </a:rPr>
              <a:t>Studio File</a:t>
            </a:r>
          </a:p>
        </p:txBody>
      </p:sp>
      <p:sp>
        <p:nvSpPr>
          <p:cNvPr id="7" name="TextBox 6"/>
          <p:cNvSpPr txBox="1"/>
          <p:nvPr/>
        </p:nvSpPr>
        <p:spPr>
          <a:xfrm>
            <a:off x="3230880" y="2247124"/>
            <a:ext cx="2971800" cy="1631216"/>
          </a:xfrm>
          <a:prstGeom prst="rect">
            <a:avLst/>
          </a:prstGeom>
          <a:noFill/>
        </p:spPr>
        <p:txBody>
          <a:bodyPr wrap="square" rtlCol="0">
            <a:spAutoFit/>
          </a:bodyPr>
          <a:lstStyle/>
          <a:p>
            <a:pPr marL="174625" indent="-174625">
              <a:buFont typeface="Arial" panose="020B0604020202020204" pitchFamily="34" charset="0"/>
              <a:buChar char="-"/>
            </a:pPr>
            <a:r>
              <a:rPr lang="en-US" sz="2000" dirty="0">
                <a:latin typeface="Arial" pitchFamily="34" charset="0"/>
                <a:cs typeface="Arial" pitchFamily="34" charset="0"/>
              </a:rPr>
              <a:t>Make Connection</a:t>
            </a:r>
          </a:p>
          <a:p>
            <a:pPr marL="174625" indent="-174625">
              <a:buFont typeface="Arial" panose="020B0604020202020204" pitchFamily="34" charset="0"/>
              <a:buChar char="-"/>
            </a:pPr>
            <a:r>
              <a:rPr lang="en-US" sz="2000" dirty="0">
                <a:latin typeface="Arial" pitchFamily="34" charset="0"/>
                <a:cs typeface="Arial" pitchFamily="34" charset="0"/>
              </a:rPr>
              <a:t>Data Dictionary</a:t>
            </a:r>
          </a:p>
          <a:p>
            <a:pPr marL="174625" indent="-174625">
              <a:buFont typeface="Arial" panose="020B0604020202020204" pitchFamily="34" charset="0"/>
              <a:buChar char="-"/>
            </a:pPr>
            <a:r>
              <a:rPr lang="en-US" sz="2000" dirty="0" smtClean="0">
                <a:latin typeface="Arial" pitchFamily="34" charset="0"/>
                <a:cs typeface="Arial" pitchFamily="34" charset="0"/>
              </a:rPr>
              <a:t>Studio File</a:t>
            </a:r>
          </a:p>
          <a:p>
            <a:pPr marL="174625" indent="-174625">
              <a:buFont typeface="Arial" panose="020B0604020202020204" pitchFamily="34" charset="0"/>
              <a:buChar char="-"/>
            </a:pPr>
            <a:r>
              <a:rPr lang="en-US" sz="2000" dirty="0" smtClean="0">
                <a:latin typeface="Arial" pitchFamily="34" charset="0"/>
                <a:cs typeface="Arial" pitchFamily="34" charset="0"/>
              </a:rPr>
              <a:t>Background </a:t>
            </a:r>
            <a:r>
              <a:rPr lang="en-US" sz="2000" dirty="0">
                <a:latin typeface="Arial" pitchFamily="34" charset="0"/>
                <a:cs typeface="Arial" pitchFamily="34" charset="0"/>
              </a:rPr>
              <a:t>Data</a:t>
            </a:r>
          </a:p>
          <a:p>
            <a:endParaRPr lang="en-US" sz="2000" dirty="0">
              <a:latin typeface="Arial" pitchFamily="34" charset="0"/>
              <a:cs typeface="Arial" pitchFamily="34" charset="0"/>
            </a:endParaRPr>
          </a:p>
        </p:txBody>
      </p:sp>
      <p:sp>
        <p:nvSpPr>
          <p:cNvPr id="8" name="TextBox 7"/>
          <p:cNvSpPr txBox="1"/>
          <p:nvPr/>
        </p:nvSpPr>
        <p:spPr>
          <a:xfrm>
            <a:off x="6126480" y="2237987"/>
            <a:ext cx="2971800" cy="1323439"/>
          </a:xfrm>
          <a:prstGeom prst="rect">
            <a:avLst/>
          </a:prstGeom>
          <a:noFill/>
        </p:spPr>
        <p:txBody>
          <a:bodyPr wrap="square" rtlCol="0">
            <a:spAutoFit/>
          </a:bodyPr>
          <a:lstStyle/>
          <a:p>
            <a:pPr marL="174625" indent="-174625">
              <a:buFont typeface="Arial" panose="020B0604020202020204" pitchFamily="34" charset="0"/>
              <a:buChar char="-"/>
            </a:pPr>
            <a:r>
              <a:rPr lang="en-US" sz="2000" dirty="0" smtClean="0">
                <a:latin typeface="Arial" pitchFamily="34" charset="0"/>
                <a:cs typeface="Arial" pitchFamily="34" charset="0"/>
              </a:rPr>
              <a:t>Receiver </a:t>
            </a:r>
            <a:r>
              <a:rPr lang="en-US" sz="2000" dirty="0">
                <a:latin typeface="Arial" pitchFamily="34" charset="0"/>
                <a:cs typeface="Arial" pitchFamily="34" charset="0"/>
              </a:rPr>
              <a:t>Configuration</a:t>
            </a:r>
          </a:p>
          <a:p>
            <a:pPr marL="174625" indent="-174625">
              <a:buFont typeface="Arial" panose="020B0604020202020204" pitchFamily="34" charset="0"/>
              <a:buChar char="-"/>
            </a:pPr>
            <a:r>
              <a:rPr lang="en-US" sz="2000" dirty="0" smtClean="0">
                <a:latin typeface="Arial" pitchFamily="34" charset="0"/>
                <a:cs typeface="Arial" pitchFamily="34" charset="0"/>
              </a:rPr>
              <a:t>Camera Setup</a:t>
            </a:r>
          </a:p>
          <a:p>
            <a:pPr marL="174625" indent="-174625">
              <a:buFont typeface="Arial" panose="020B0604020202020204" pitchFamily="34" charset="0"/>
              <a:buChar char="-"/>
            </a:pPr>
            <a:r>
              <a:rPr lang="en-US" sz="2000" dirty="0" smtClean="0">
                <a:latin typeface="Arial" pitchFamily="34" charset="0"/>
                <a:cs typeface="Arial" pitchFamily="34" charset="0"/>
              </a:rPr>
              <a:t>Satellite Planning</a:t>
            </a:r>
          </a:p>
          <a:p>
            <a:endParaRPr lang="en-US" sz="2000" dirty="0">
              <a:latin typeface="Arial" pitchFamily="34" charset="0"/>
              <a:cs typeface="Arial" pitchFamily="34" charset="0"/>
            </a:endParaRPr>
          </a:p>
        </p:txBody>
      </p:sp>
      <p:sp>
        <p:nvSpPr>
          <p:cNvPr id="9" name="TextBox 8"/>
          <p:cNvSpPr txBox="1"/>
          <p:nvPr/>
        </p:nvSpPr>
        <p:spPr>
          <a:xfrm>
            <a:off x="6139815" y="5038991"/>
            <a:ext cx="2971800" cy="1323439"/>
          </a:xfrm>
          <a:prstGeom prst="rect">
            <a:avLst/>
          </a:prstGeom>
          <a:noFill/>
        </p:spPr>
        <p:txBody>
          <a:bodyPr wrap="square" rtlCol="0">
            <a:spAutoFit/>
          </a:bodyPr>
          <a:lstStyle/>
          <a:p>
            <a:pPr marL="174625" indent="-174625">
              <a:buFont typeface="Arial" panose="020B0604020202020204" pitchFamily="34" charset="0"/>
              <a:buChar char="-"/>
            </a:pPr>
            <a:r>
              <a:rPr lang="en-US" sz="2000" dirty="0" smtClean="0">
                <a:latin typeface="Arial" pitchFamily="34" charset="0"/>
                <a:cs typeface="Arial" pitchFamily="34" charset="0"/>
              </a:rPr>
              <a:t>Points</a:t>
            </a:r>
            <a:r>
              <a:rPr lang="en-US" sz="2000" dirty="0">
                <a:latin typeface="Arial" pitchFamily="34" charset="0"/>
                <a:cs typeface="Arial" pitchFamily="34" charset="0"/>
              </a:rPr>
              <a:t>, Lines, Areas</a:t>
            </a:r>
          </a:p>
          <a:p>
            <a:pPr marL="174625" indent="-174625">
              <a:buFont typeface="Arial" panose="020B0604020202020204" pitchFamily="34" charset="0"/>
              <a:buChar char="-"/>
            </a:pPr>
            <a:r>
              <a:rPr lang="en-US" sz="2000" dirty="0">
                <a:latin typeface="Arial" pitchFamily="34" charset="0"/>
                <a:cs typeface="Arial" pitchFamily="34" charset="0"/>
              </a:rPr>
              <a:t>Assign Attributes</a:t>
            </a:r>
          </a:p>
          <a:p>
            <a:pPr marL="174625" indent="-174625">
              <a:buFont typeface="Arial" panose="020B0604020202020204" pitchFamily="34" charset="0"/>
              <a:buChar char="-"/>
            </a:pPr>
            <a:r>
              <a:rPr lang="en-US" sz="2000" dirty="0" smtClean="0">
                <a:latin typeface="Arial" pitchFamily="34" charset="0"/>
                <a:cs typeface="Arial" pitchFamily="34" charset="0"/>
              </a:rPr>
              <a:t>Take Photos</a:t>
            </a:r>
          </a:p>
          <a:p>
            <a:pPr marL="174625" indent="-174625">
              <a:buFont typeface="Arial" panose="020B0604020202020204" pitchFamily="34" charset="0"/>
              <a:buChar char="-"/>
            </a:pPr>
            <a:r>
              <a:rPr lang="en-US" sz="2000" smtClean="0">
                <a:latin typeface="Arial" pitchFamily="34" charset="0"/>
                <a:cs typeface="Arial" pitchFamily="34" charset="0"/>
              </a:rPr>
              <a:t>Navigate</a:t>
            </a:r>
            <a:endParaRPr lang="en-US" sz="2000" dirty="0">
              <a:latin typeface="Arial" pitchFamily="34" charset="0"/>
              <a:cs typeface="Arial" pitchFamily="34" charset="0"/>
            </a:endParaRPr>
          </a:p>
        </p:txBody>
      </p:sp>
      <p:sp>
        <p:nvSpPr>
          <p:cNvPr id="10" name="TextBox 9"/>
          <p:cNvSpPr txBox="1"/>
          <p:nvPr/>
        </p:nvSpPr>
        <p:spPr>
          <a:xfrm>
            <a:off x="3253740" y="5067566"/>
            <a:ext cx="2971800" cy="1015663"/>
          </a:xfrm>
          <a:prstGeom prst="rect">
            <a:avLst/>
          </a:prstGeom>
          <a:noFill/>
        </p:spPr>
        <p:txBody>
          <a:bodyPr wrap="square" rtlCol="0">
            <a:spAutoFit/>
          </a:bodyPr>
          <a:lstStyle/>
          <a:p>
            <a:pPr marL="174625" indent="-174625">
              <a:buFont typeface="Arial" panose="020B0604020202020204" pitchFamily="34" charset="0"/>
              <a:buChar char="-"/>
            </a:pPr>
            <a:r>
              <a:rPr lang="en-US" sz="2000" dirty="0" smtClean="0">
                <a:latin typeface="Arial" pitchFamily="34" charset="0"/>
                <a:cs typeface="Arial" pitchFamily="34" charset="0"/>
              </a:rPr>
              <a:t>Make Connection</a:t>
            </a:r>
          </a:p>
          <a:p>
            <a:pPr marL="174625" indent="-174625">
              <a:buFont typeface="Arial" panose="020B0604020202020204" pitchFamily="34" charset="0"/>
              <a:buChar char="-"/>
            </a:pPr>
            <a:r>
              <a:rPr lang="en-US" sz="2000" dirty="0" smtClean="0">
                <a:latin typeface="Arial" pitchFamily="34" charset="0"/>
                <a:cs typeface="Arial" pitchFamily="34" charset="0"/>
              </a:rPr>
              <a:t>SSF File</a:t>
            </a:r>
          </a:p>
          <a:p>
            <a:pPr marL="174625" indent="-174625">
              <a:buFont typeface="Arial" panose="020B0604020202020204" pitchFamily="34" charset="0"/>
              <a:buChar char="-"/>
            </a:pPr>
            <a:r>
              <a:rPr lang="en-US" sz="2000" dirty="0" smtClean="0">
                <a:latin typeface="Arial" pitchFamily="34" charset="0"/>
                <a:cs typeface="Arial" pitchFamily="34" charset="0"/>
              </a:rPr>
              <a:t>Photos</a:t>
            </a:r>
            <a:endParaRPr lang="en-US" sz="2000" dirty="0">
              <a:latin typeface="Arial" pitchFamily="34" charset="0"/>
              <a:cs typeface="Arial" pitchFamily="34" charset="0"/>
            </a:endParaRPr>
          </a:p>
        </p:txBody>
      </p:sp>
      <p:sp>
        <p:nvSpPr>
          <p:cNvPr id="11" name="TextBox 10"/>
          <p:cNvSpPr txBox="1"/>
          <p:nvPr/>
        </p:nvSpPr>
        <p:spPr>
          <a:xfrm>
            <a:off x="259080" y="5047057"/>
            <a:ext cx="2971800" cy="1631216"/>
          </a:xfrm>
          <a:prstGeom prst="rect">
            <a:avLst/>
          </a:prstGeom>
          <a:noFill/>
        </p:spPr>
        <p:txBody>
          <a:bodyPr wrap="square" rtlCol="0">
            <a:spAutoFit/>
          </a:bodyPr>
          <a:lstStyle/>
          <a:p>
            <a:pPr marL="174625" indent="-174625">
              <a:buFont typeface="Arial" panose="020B0604020202020204" pitchFamily="34" charset="0"/>
              <a:buChar char="-"/>
            </a:pPr>
            <a:r>
              <a:rPr lang="en-US" sz="2000" dirty="0">
                <a:latin typeface="Arial" pitchFamily="34" charset="0"/>
                <a:cs typeface="Arial" pitchFamily="34" charset="0"/>
              </a:rPr>
              <a:t>Check/Verify Files</a:t>
            </a:r>
          </a:p>
          <a:p>
            <a:pPr marL="174625" indent="-174625">
              <a:buFont typeface="Arial" panose="020B0604020202020204" pitchFamily="34" charset="0"/>
              <a:buChar char="-"/>
            </a:pPr>
            <a:r>
              <a:rPr lang="en-US" sz="2000" dirty="0">
                <a:latin typeface="Arial" pitchFamily="34" charset="0"/>
                <a:cs typeface="Arial" pitchFamily="34" charset="0"/>
              </a:rPr>
              <a:t>Differential Correction</a:t>
            </a:r>
          </a:p>
          <a:p>
            <a:pPr marL="174625" indent="-174625">
              <a:buFont typeface="Arial" panose="020B0604020202020204" pitchFamily="34" charset="0"/>
              <a:buChar char="-"/>
            </a:pPr>
            <a:r>
              <a:rPr lang="en-US" sz="2000" dirty="0" smtClean="0">
                <a:latin typeface="Arial" pitchFamily="34" charset="0"/>
                <a:cs typeface="Arial" pitchFamily="34" charset="0"/>
              </a:rPr>
              <a:t>Edit Corrected File</a:t>
            </a:r>
            <a:endParaRPr lang="en-US" sz="2000" dirty="0">
              <a:latin typeface="Arial" pitchFamily="34" charset="0"/>
              <a:cs typeface="Arial" pitchFamily="34" charset="0"/>
            </a:endParaRPr>
          </a:p>
          <a:p>
            <a:pPr marL="174625" indent="-174625">
              <a:buFont typeface="Arial" panose="020B0604020202020204" pitchFamily="34" charset="0"/>
              <a:buChar char="-"/>
            </a:pPr>
            <a:r>
              <a:rPr lang="en-US" sz="2000" dirty="0" smtClean="0">
                <a:latin typeface="Arial" pitchFamily="34" charset="0"/>
                <a:cs typeface="Arial" pitchFamily="34" charset="0"/>
              </a:rPr>
              <a:t>Export to KMZ / GIS</a:t>
            </a:r>
          </a:p>
          <a:p>
            <a:pPr marL="174625" indent="-174625">
              <a:buFont typeface="Arial" panose="020B0604020202020204" pitchFamily="34" charset="0"/>
              <a:buChar char="-"/>
            </a:pPr>
            <a:r>
              <a:rPr lang="en-US" sz="2000" dirty="0" smtClean="0">
                <a:latin typeface="Arial" pitchFamily="34" charset="0"/>
                <a:cs typeface="Arial" pitchFamily="34" charset="0"/>
              </a:rPr>
              <a:t>GeoJot+ Processing</a:t>
            </a:r>
            <a:endParaRPr lang="en-US" sz="2000" dirty="0">
              <a:latin typeface="Arial" pitchFamily="34" charset="0"/>
              <a:cs typeface="Arial" pitchFamily="34" charset="0"/>
            </a:endParaRPr>
          </a:p>
        </p:txBody>
      </p:sp>
      <p:sp>
        <p:nvSpPr>
          <p:cNvPr id="12" name="AutoShape 23"/>
          <p:cNvSpPr>
            <a:spLocks noChangeArrowheads="1"/>
          </p:cNvSpPr>
          <p:nvPr/>
        </p:nvSpPr>
        <p:spPr bwMode="auto">
          <a:xfrm>
            <a:off x="129540" y="3589672"/>
            <a:ext cx="2162175" cy="1438275"/>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fontAlgn="auto">
              <a:spcBef>
                <a:spcPts val="0"/>
              </a:spcBef>
              <a:spcAft>
                <a:spcPts val="0"/>
              </a:spcAft>
              <a:defRPr/>
            </a:pPr>
            <a:endParaRPr lang="en-US" dirty="0">
              <a:latin typeface="+mn-lt"/>
            </a:endParaRPr>
          </a:p>
        </p:txBody>
      </p:sp>
      <p:sp>
        <p:nvSpPr>
          <p:cNvPr id="13" name="AutoShape 23"/>
          <p:cNvSpPr>
            <a:spLocks noChangeArrowheads="1"/>
          </p:cNvSpPr>
          <p:nvPr/>
        </p:nvSpPr>
        <p:spPr bwMode="auto">
          <a:xfrm>
            <a:off x="259080" y="5951494"/>
            <a:ext cx="2657475" cy="390525"/>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fontAlgn="auto">
              <a:spcBef>
                <a:spcPts val="0"/>
              </a:spcBef>
              <a:spcAft>
                <a:spcPts val="0"/>
              </a:spcAft>
              <a:defRPr/>
            </a:pPr>
            <a:endParaRPr lang="en-US" dirty="0">
              <a:latin typeface="+mn-lt"/>
            </a:endParaRPr>
          </a:p>
        </p:txBody>
      </p:sp>
      <p:sp>
        <p:nvSpPr>
          <p:cNvPr id="2" name="Slide Number Placeholder 1"/>
          <p:cNvSpPr>
            <a:spLocks noGrp="1"/>
          </p:cNvSpPr>
          <p:nvPr>
            <p:ph type="sldNum" sz="quarter" idx="12"/>
          </p:nvPr>
        </p:nvSpPr>
        <p:spPr/>
        <p:txBody>
          <a:bodyPr/>
          <a:lstStyle/>
          <a:p>
            <a:pPr>
              <a:defRPr/>
            </a:pPr>
            <a:fld id="{1A219EA0-FD43-4D56-ADD3-081B376BB2DA}" type="slidenum">
              <a:rPr lang="en-US" smtClean="0"/>
              <a:pPr>
                <a:defRPr/>
              </a:pPr>
              <a:t>2</a:t>
            </a:fld>
            <a:endParaRPr lang="en-US"/>
          </a:p>
        </p:txBody>
      </p:sp>
    </p:spTree>
    <p:extLst>
      <p:ext uri="{BB962C8B-B14F-4D97-AF65-F5344CB8AC3E}">
        <p14:creationId xmlns:p14="http://schemas.microsoft.com/office/powerpoint/2010/main" val="517383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8688" y="3109806"/>
            <a:ext cx="6759595" cy="1426485"/>
          </a:xfrm>
          <a:prstGeom prst="rect">
            <a:avLst/>
          </a:prstGeom>
        </p:spPr>
      </p:pic>
      <p:sp>
        <p:nvSpPr>
          <p:cNvPr id="2" name="Title 1"/>
          <p:cNvSpPr>
            <a:spLocks noGrp="1"/>
          </p:cNvSpPr>
          <p:nvPr>
            <p:ph type="title"/>
          </p:nvPr>
        </p:nvSpPr>
        <p:spPr/>
        <p:txBody>
          <a:bodyPr/>
          <a:lstStyle/>
          <a:p>
            <a:r>
              <a:rPr lang="en-US" dirty="0" smtClean="0"/>
              <a:t>Output Tab: File Attribute Paths</a:t>
            </a:r>
            <a:endParaRPr lang="en-US" dirty="0"/>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20</a:t>
            </a:fld>
            <a:endParaRPr lang="en-US"/>
          </a:p>
        </p:txBody>
      </p:sp>
      <p:sp>
        <p:nvSpPr>
          <p:cNvPr id="6" name="WordArt 37"/>
          <p:cNvSpPr>
            <a:spLocks noChangeArrowheads="1" noChangeShapeType="1" noTextEdit="1"/>
          </p:cNvSpPr>
          <p:nvPr/>
        </p:nvSpPr>
        <p:spPr bwMode="auto">
          <a:xfrm rot="-614512">
            <a:off x="6186487" y="1460674"/>
            <a:ext cx="2638425" cy="874713"/>
          </a:xfrm>
          <a:prstGeom prst="rect">
            <a:avLst/>
          </a:prstGeom>
        </p:spPr>
        <p:txBody>
          <a:bodyPr wrap="none" fromWordArt="1">
            <a:prstTxWarp prst="textCascadeUp">
              <a:avLst>
                <a:gd name="adj" fmla="val 44444"/>
              </a:avLst>
            </a:prstTxWarp>
            <a:scene3d>
              <a:camera prst="legacyPerspectiveFront">
                <a:rot lat="20519969" lon="1080000" rev="0"/>
              </a:camera>
              <a:lightRig rig="legacyHarsh2" dir="b"/>
            </a:scene3d>
            <a:sp3d extrusionH="430200" prstMaterial="legacyMatte">
              <a:extrusionClr>
                <a:srgbClr val="FF6600"/>
              </a:extrusionClr>
            </a:sp3d>
          </a:bodyPr>
          <a:lstStyle/>
          <a:p>
            <a:pPr algn="ctr"/>
            <a:r>
              <a:rPr lang="en-US" sz="3600" kern="10" dirty="0" smtClean="0">
                <a:ln w="9525">
                  <a:round/>
                  <a:headEnd/>
                  <a:tailEnd/>
                </a:ln>
                <a:gradFill rotWithShape="1">
                  <a:gsLst>
                    <a:gs pos="0">
                      <a:srgbClr val="FFE701"/>
                    </a:gs>
                    <a:gs pos="100000">
                      <a:srgbClr val="FE3E02"/>
                    </a:gs>
                  </a:gsLst>
                  <a:lin ang="5400000" scaled="1"/>
                </a:gradFill>
                <a:latin typeface="Impact"/>
              </a:rPr>
              <a:t>Integrated Cameras only</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
        <p:nvSpPr>
          <p:cNvPr id="8" name="Rectangle 1071"/>
          <p:cNvSpPr>
            <a:spLocks noChangeArrowheads="1"/>
          </p:cNvSpPr>
          <p:nvPr/>
        </p:nvSpPr>
        <p:spPr bwMode="auto">
          <a:xfrm>
            <a:off x="583471" y="4633428"/>
            <a:ext cx="2646617" cy="2093109"/>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Choice depends on your hyperlink storage system</a:t>
            </a:r>
            <a:endParaRPr lang="en-US" sz="2800" b="1" dirty="0">
              <a:solidFill>
                <a:srgbClr val="0000CC"/>
              </a:solidFill>
              <a:latin typeface="Arial" charset="0"/>
            </a:endParaRPr>
          </a:p>
        </p:txBody>
      </p:sp>
      <p:sp>
        <p:nvSpPr>
          <p:cNvPr id="11" name="Rectangle 1071"/>
          <p:cNvSpPr>
            <a:spLocks noChangeArrowheads="1"/>
          </p:cNvSpPr>
          <p:nvPr/>
        </p:nvSpPr>
        <p:spPr bwMode="auto">
          <a:xfrm>
            <a:off x="208661" y="2005444"/>
            <a:ext cx="5578139" cy="754381"/>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Three choices to store photos relative to your GIS files</a:t>
            </a:r>
            <a:endParaRPr lang="en-US" sz="2800" b="1" dirty="0">
              <a:solidFill>
                <a:srgbClr val="0000CC"/>
              </a:solidFill>
              <a:latin typeface="Arial" charset="0"/>
            </a:endParaRPr>
          </a:p>
        </p:txBody>
      </p:sp>
      <p:pic>
        <p:nvPicPr>
          <p:cNvPr id="12" name="Picture 11"/>
          <p:cNvPicPr>
            <a:picLocks noChangeAspect="1"/>
          </p:cNvPicPr>
          <p:nvPr/>
        </p:nvPicPr>
        <p:blipFill rotWithShape="1">
          <a:blip r:embed="rId4"/>
          <a:srcRect r="59772"/>
          <a:stretch/>
        </p:blipFill>
        <p:spPr>
          <a:xfrm>
            <a:off x="4041573" y="3012669"/>
            <a:ext cx="3735757" cy="2003921"/>
          </a:xfrm>
          <a:prstGeom prst="rect">
            <a:avLst/>
          </a:prstGeom>
        </p:spPr>
      </p:pic>
    </p:spTree>
    <p:extLst>
      <p:ext uri="{BB962C8B-B14F-4D97-AF65-F5344CB8AC3E}">
        <p14:creationId xmlns:p14="http://schemas.microsoft.com/office/powerpoint/2010/main" val="1732922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Attribute Paths - DEFAULT</a:t>
            </a:r>
            <a:endParaRPr lang="en-US" dirty="0"/>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21</a:t>
            </a:fld>
            <a:endParaRPr lang="en-US"/>
          </a:p>
        </p:txBody>
      </p:sp>
      <p:sp>
        <p:nvSpPr>
          <p:cNvPr id="8" name="Rectangle 1071"/>
          <p:cNvSpPr>
            <a:spLocks noChangeArrowheads="1"/>
          </p:cNvSpPr>
          <p:nvPr/>
        </p:nvSpPr>
        <p:spPr bwMode="auto">
          <a:xfrm>
            <a:off x="228372" y="2016364"/>
            <a:ext cx="2563275" cy="2201449"/>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Stores relative path to the original download folder in GIS</a:t>
            </a:r>
            <a:endParaRPr lang="en-US" sz="2800" b="1" dirty="0">
              <a:solidFill>
                <a:srgbClr val="0000CC"/>
              </a:solidFill>
              <a:latin typeface="Arial" charset="0"/>
            </a:endParaRPr>
          </a:p>
        </p:txBody>
      </p:sp>
      <p:pic>
        <p:nvPicPr>
          <p:cNvPr id="3074" name="Picture 2" descr="C:\Users\jjcusick\AppData\Local\Temp\1\SNAGHTML1451c0a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916" y="4590515"/>
            <a:ext cx="6107084" cy="13179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jcusick\AppData\Local\Temp\1\SNAGHTML1456a1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99" y="6172201"/>
            <a:ext cx="8030817"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srcRect r="59772"/>
          <a:stretch/>
        </p:blipFill>
        <p:spPr>
          <a:xfrm>
            <a:off x="4722443" y="1958478"/>
            <a:ext cx="3735757" cy="2003921"/>
          </a:xfrm>
          <a:prstGeom prst="rect">
            <a:avLst/>
          </a:prstGeom>
        </p:spPr>
      </p:pic>
      <p:sp>
        <p:nvSpPr>
          <p:cNvPr id="11" name="AutoShape 6"/>
          <p:cNvSpPr>
            <a:spLocks noChangeArrowheads="1"/>
          </p:cNvSpPr>
          <p:nvPr/>
        </p:nvSpPr>
        <p:spPr bwMode="auto">
          <a:xfrm>
            <a:off x="4722443" y="2016364"/>
            <a:ext cx="2496168" cy="619381"/>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10114287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r="59772"/>
          <a:stretch/>
        </p:blipFill>
        <p:spPr>
          <a:xfrm>
            <a:off x="4722443" y="1958478"/>
            <a:ext cx="3735757" cy="2003921"/>
          </a:xfrm>
          <a:prstGeom prst="rect">
            <a:avLst/>
          </a:prstGeom>
        </p:spPr>
      </p:pic>
      <p:sp>
        <p:nvSpPr>
          <p:cNvPr id="2" name="Title 1"/>
          <p:cNvSpPr>
            <a:spLocks noGrp="1"/>
          </p:cNvSpPr>
          <p:nvPr>
            <p:ph type="title"/>
          </p:nvPr>
        </p:nvSpPr>
        <p:spPr/>
        <p:txBody>
          <a:bodyPr/>
          <a:lstStyle/>
          <a:p>
            <a:r>
              <a:rPr lang="en-US" dirty="0" smtClean="0"/>
              <a:t>File Attribute Paths: File Name Only</a:t>
            </a:r>
            <a:endParaRPr lang="en-US" dirty="0"/>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22</a:t>
            </a:fld>
            <a:endParaRPr lang="en-US"/>
          </a:p>
        </p:txBody>
      </p:sp>
      <p:sp>
        <p:nvSpPr>
          <p:cNvPr id="10" name="Rectangle 1071"/>
          <p:cNvSpPr>
            <a:spLocks noChangeArrowheads="1"/>
          </p:cNvSpPr>
          <p:nvPr/>
        </p:nvSpPr>
        <p:spPr bwMode="auto">
          <a:xfrm>
            <a:off x="187661" y="1903351"/>
            <a:ext cx="3021210" cy="2114173"/>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Stores picture based on file name set in TerraSync or Camera App</a:t>
            </a:r>
            <a:endParaRPr lang="en-US" sz="2800" b="1" dirty="0">
              <a:solidFill>
                <a:srgbClr val="0000CC"/>
              </a:solidFill>
              <a:latin typeface="Arial" charset="0"/>
            </a:endParaRPr>
          </a:p>
        </p:txBody>
      </p:sp>
      <p:pic>
        <p:nvPicPr>
          <p:cNvPr id="4" name="Picture 3"/>
          <p:cNvPicPr>
            <a:picLocks noChangeAspect="1"/>
          </p:cNvPicPr>
          <p:nvPr/>
        </p:nvPicPr>
        <p:blipFill>
          <a:blip r:embed="rId4"/>
          <a:stretch>
            <a:fillRect/>
          </a:stretch>
        </p:blipFill>
        <p:spPr>
          <a:xfrm>
            <a:off x="4572000" y="4168277"/>
            <a:ext cx="4334855" cy="1548163"/>
          </a:xfrm>
          <a:prstGeom prst="rect">
            <a:avLst/>
          </a:prstGeom>
        </p:spPr>
      </p:pic>
      <p:sp>
        <p:nvSpPr>
          <p:cNvPr id="9" name="AutoShape 6"/>
          <p:cNvSpPr>
            <a:spLocks noChangeArrowheads="1"/>
          </p:cNvSpPr>
          <p:nvPr/>
        </p:nvSpPr>
        <p:spPr bwMode="auto">
          <a:xfrm>
            <a:off x="4722443" y="2690479"/>
            <a:ext cx="3602160" cy="610861"/>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3" name="Rectangle 1071"/>
          <p:cNvSpPr>
            <a:spLocks noChangeArrowheads="1"/>
          </p:cNvSpPr>
          <p:nvPr/>
        </p:nvSpPr>
        <p:spPr bwMode="auto">
          <a:xfrm>
            <a:off x="460169" y="4522128"/>
            <a:ext cx="3021210" cy="1377903"/>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Hyperlink won’t automatically work in ArcGIS</a:t>
            </a:r>
            <a:endParaRPr lang="en-US" sz="2800" b="1" dirty="0">
              <a:solidFill>
                <a:srgbClr val="0000CC"/>
              </a:solidFill>
              <a:latin typeface="Arial" charset="0"/>
            </a:endParaRPr>
          </a:p>
        </p:txBody>
      </p:sp>
      <p:pic>
        <p:nvPicPr>
          <p:cNvPr id="6" name="Picture 5"/>
          <p:cNvPicPr>
            <a:picLocks noChangeAspect="1"/>
          </p:cNvPicPr>
          <p:nvPr/>
        </p:nvPicPr>
        <p:blipFill>
          <a:blip r:embed="rId5"/>
          <a:stretch>
            <a:fillRect/>
          </a:stretch>
        </p:blipFill>
        <p:spPr>
          <a:xfrm>
            <a:off x="3818813" y="4744928"/>
            <a:ext cx="4200000" cy="1638095"/>
          </a:xfrm>
          <a:prstGeom prst="rect">
            <a:avLst/>
          </a:prstGeom>
        </p:spPr>
      </p:pic>
    </p:spTree>
    <p:extLst>
      <p:ext uri="{BB962C8B-B14F-4D97-AF65-F5344CB8AC3E}">
        <p14:creationId xmlns:p14="http://schemas.microsoft.com/office/powerpoint/2010/main" val="38450674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r="59772"/>
          <a:stretch/>
        </p:blipFill>
        <p:spPr>
          <a:xfrm>
            <a:off x="4502215" y="1820761"/>
            <a:ext cx="3735757" cy="2003921"/>
          </a:xfrm>
          <a:prstGeom prst="rect">
            <a:avLst/>
          </a:prstGeom>
        </p:spPr>
      </p:pic>
      <p:sp>
        <p:nvSpPr>
          <p:cNvPr id="2" name="Title 1"/>
          <p:cNvSpPr>
            <a:spLocks noGrp="1"/>
          </p:cNvSpPr>
          <p:nvPr>
            <p:ph type="title"/>
          </p:nvPr>
        </p:nvSpPr>
        <p:spPr/>
        <p:txBody>
          <a:bodyPr/>
          <a:lstStyle/>
          <a:p>
            <a:r>
              <a:rPr lang="en-US" dirty="0" smtClean="0"/>
              <a:t>File Attribute Paths: Custom Folder</a:t>
            </a:r>
            <a:endParaRPr lang="en-US" dirty="0"/>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23</a:t>
            </a:fld>
            <a:endParaRPr lang="en-US"/>
          </a:p>
        </p:txBody>
      </p:sp>
      <p:sp>
        <p:nvSpPr>
          <p:cNvPr id="10" name="Rectangle 1071"/>
          <p:cNvSpPr>
            <a:spLocks noChangeArrowheads="1"/>
          </p:cNvSpPr>
          <p:nvPr/>
        </p:nvSpPr>
        <p:spPr bwMode="auto">
          <a:xfrm>
            <a:off x="143298" y="1582720"/>
            <a:ext cx="3452889" cy="2015462"/>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Stores pictures in custom location, and allows grouping by feature</a:t>
            </a:r>
            <a:endParaRPr lang="en-US" sz="2800" b="1" dirty="0">
              <a:solidFill>
                <a:srgbClr val="0000CC"/>
              </a:solidFill>
              <a:latin typeface="Arial" charset="0"/>
            </a:endParaRPr>
          </a:p>
        </p:txBody>
      </p:sp>
      <p:sp>
        <p:nvSpPr>
          <p:cNvPr id="9" name="AutoShape 6"/>
          <p:cNvSpPr>
            <a:spLocks noChangeArrowheads="1"/>
          </p:cNvSpPr>
          <p:nvPr/>
        </p:nvSpPr>
        <p:spPr bwMode="auto">
          <a:xfrm>
            <a:off x="4572000" y="3150652"/>
            <a:ext cx="3408217" cy="67403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pic>
        <p:nvPicPr>
          <p:cNvPr id="7" name="Picture 6"/>
          <p:cNvPicPr>
            <a:picLocks noChangeAspect="1"/>
          </p:cNvPicPr>
          <p:nvPr/>
        </p:nvPicPr>
        <p:blipFill rotWithShape="1">
          <a:blip r:embed="rId4"/>
          <a:srcRect r="25116"/>
          <a:stretch/>
        </p:blipFill>
        <p:spPr>
          <a:xfrm>
            <a:off x="4390858" y="3913809"/>
            <a:ext cx="4439377" cy="557366"/>
          </a:xfrm>
          <a:prstGeom prst="rect">
            <a:avLst/>
          </a:prstGeom>
        </p:spPr>
      </p:pic>
      <p:sp>
        <p:nvSpPr>
          <p:cNvPr id="11" name="AutoShape 4"/>
          <p:cNvSpPr>
            <a:spLocks noChangeArrowheads="1"/>
          </p:cNvSpPr>
          <p:nvPr/>
        </p:nvSpPr>
        <p:spPr bwMode="auto">
          <a:xfrm rot="5400000">
            <a:off x="8049418" y="2968738"/>
            <a:ext cx="930275" cy="1258888"/>
          </a:xfrm>
          <a:custGeom>
            <a:avLst/>
            <a:gdLst>
              <a:gd name="T0" fmla="*/ 651451 w 21600"/>
              <a:gd name="T1" fmla="*/ 0 h 21600"/>
              <a:gd name="T2" fmla="*/ 651451 w 21600"/>
              <a:gd name="T3" fmla="*/ 708591 h 21600"/>
              <a:gd name="T4" fmla="*/ 139412 w 21600"/>
              <a:gd name="T5" fmla="*/ 1258888 h 21600"/>
              <a:gd name="T6" fmla="*/ 930275 w 21600"/>
              <a:gd name="T7" fmla="*/ 35429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eaLnBrk="0" fontAlgn="auto" hangingPunct="0">
              <a:spcBef>
                <a:spcPts val="0"/>
              </a:spcBef>
              <a:spcAft>
                <a:spcPts val="0"/>
              </a:spcAft>
              <a:defRPr/>
            </a:pPr>
            <a:endParaRPr lang="en-US">
              <a:latin typeface="+mn-lt"/>
            </a:endParaRPr>
          </a:p>
        </p:txBody>
      </p:sp>
      <p:pic>
        <p:nvPicPr>
          <p:cNvPr id="8" name="Picture 7"/>
          <p:cNvPicPr>
            <a:picLocks noChangeAspect="1"/>
          </p:cNvPicPr>
          <p:nvPr/>
        </p:nvPicPr>
        <p:blipFill>
          <a:blip r:embed="rId5"/>
          <a:stretch>
            <a:fillRect/>
          </a:stretch>
        </p:blipFill>
        <p:spPr>
          <a:xfrm>
            <a:off x="1661821" y="5635653"/>
            <a:ext cx="7346543" cy="1130238"/>
          </a:xfrm>
          <a:prstGeom prst="rect">
            <a:avLst/>
          </a:prstGeom>
        </p:spPr>
      </p:pic>
      <p:sp>
        <p:nvSpPr>
          <p:cNvPr id="13" name="Rectangle 1071"/>
          <p:cNvSpPr>
            <a:spLocks noChangeArrowheads="1"/>
          </p:cNvSpPr>
          <p:nvPr/>
        </p:nvSpPr>
        <p:spPr bwMode="auto">
          <a:xfrm>
            <a:off x="624204" y="3829461"/>
            <a:ext cx="3452889" cy="1357345"/>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Likely the Option you will use most often. </a:t>
            </a:r>
            <a:endParaRPr lang="en-US" sz="2800" b="1" dirty="0">
              <a:solidFill>
                <a:srgbClr val="0000CC"/>
              </a:solidFill>
              <a:latin typeface="Arial" charset="0"/>
            </a:endParaRPr>
          </a:p>
        </p:txBody>
      </p:sp>
      <p:sp>
        <p:nvSpPr>
          <p:cNvPr id="14" name="AutoShape 6"/>
          <p:cNvSpPr>
            <a:spLocks noChangeArrowheads="1"/>
          </p:cNvSpPr>
          <p:nvPr/>
        </p:nvSpPr>
        <p:spPr bwMode="auto">
          <a:xfrm>
            <a:off x="3477491" y="6093824"/>
            <a:ext cx="3408217" cy="45719"/>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5" name="WordArt 37"/>
          <p:cNvSpPr>
            <a:spLocks noChangeArrowheads="1" noChangeShapeType="1" noTextEdit="1"/>
          </p:cNvSpPr>
          <p:nvPr/>
        </p:nvSpPr>
        <p:spPr bwMode="auto">
          <a:xfrm rot="-614512">
            <a:off x="6396632" y="1294277"/>
            <a:ext cx="2638425" cy="874713"/>
          </a:xfrm>
          <a:prstGeom prst="rect">
            <a:avLst/>
          </a:prstGeom>
        </p:spPr>
        <p:txBody>
          <a:bodyPr wrap="none" fromWordArt="1">
            <a:prstTxWarp prst="textCascadeUp">
              <a:avLst>
                <a:gd name="adj" fmla="val 44444"/>
              </a:avLst>
            </a:prstTxWarp>
            <a:scene3d>
              <a:camera prst="legacyPerspectiveFront">
                <a:rot lat="20519969" lon="1080000" rev="0"/>
              </a:camera>
              <a:lightRig rig="legacyHarsh2" dir="b"/>
            </a:scene3d>
            <a:sp3d extrusionH="430200" prstMaterial="legacyMatte">
              <a:extrusionClr>
                <a:srgbClr val="FF6600"/>
              </a:extrusionClr>
            </a:sp3d>
          </a:bodyPr>
          <a:lstStyle/>
          <a:p>
            <a:pPr algn="ctr"/>
            <a:r>
              <a:rPr lang="en-US" sz="3600" kern="10" dirty="0" smtClean="0">
                <a:ln w="9525">
                  <a:round/>
                  <a:headEnd/>
                  <a:tailEnd/>
                </a:ln>
                <a:gradFill rotWithShape="1">
                  <a:gsLst>
                    <a:gs pos="0">
                      <a:srgbClr val="FFE701"/>
                    </a:gs>
                    <a:gs pos="100000">
                      <a:srgbClr val="FE3E02"/>
                    </a:gs>
                  </a:gsLst>
                  <a:lin ang="5400000" scaled="1"/>
                </a:gradFill>
                <a:latin typeface="Impact"/>
              </a:rPr>
              <a:t>Best Option</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Tree>
    <p:extLst>
      <p:ext uri="{BB962C8B-B14F-4D97-AF65-F5344CB8AC3E}">
        <p14:creationId xmlns:p14="http://schemas.microsoft.com/office/powerpoint/2010/main" val="3194954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1114" y="40789"/>
            <a:ext cx="7772400" cy="1143000"/>
          </a:xfrm>
        </p:spPr>
        <p:txBody>
          <a:bodyPr/>
          <a:lstStyle/>
          <a:p>
            <a:r>
              <a:rPr lang="en-US" dirty="0" smtClean="0"/>
              <a:t>File Attribute Paths TIPS</a:t>
            </a:r>
            <a:endParaRPr lang="en-US" dirty="0"/>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24</a:t>
            </a:fld>
            <a:endParaRPr lang="en-US"/>
          </a:p>
        </p:txBody>
      </p:sp>
      <p:sp>
        <p:nvSpPr>
          <p:cNvPr id="12" name="Content Placeholder 2"/>
          <p:cNvSpPr txBox="1">
            <a:spLocks/>
          </p:cNvSpPr>
          <p:nvPr/>
        </p:nvSpPr>
        <p:spPr>
          <a:xfrm>
            <a:off x="62660" y="1250138"/>
            <a:ext cx="4607626" cy="4926037"/>
          </a:xfrm>
          <a:prstGeom prst="rect">
            <a:avLst/>
          </a:prstGeom>
        </p:spPr>
        <p:txBody>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sz="2400" kern="0" dirty="0" smtClean="0"/>
              <a:t>Set a Custom Folder for permanent photo storage</a:t>
            </a:r>
          </a:p>
          <a:p>
            <a:r>
              <a:rPr lang="en-US" sz="2400" kern="0" dirty="0" smtClean="0"/>
              <a:t>File </a:t>
            </a:r>
            <a:r>
              <a:rPr lang="en-US" sz="2400" kern="0" dirty="0" smtClean="0"/>
              <a:t>Names are controlled in the Data Dictionary Default Settings for a Feature</a:t>
            </a:r>
          </a:p>
          <a:p>
            <a:r>
              <a:rPr lang="en-US" sz="2400" kern="0" dirty="0" smtClean="0"/>
              <a:t>Image Name Basis is very powerful</a:t>
            </a:r>
          </a:p>
          <a:p>
            <a:r>
              <a:rPr lang="en-US" sz="2400" kern="0" dirty="0" smtClean="0"/>
              <a:t>Make sure your attributes are unique. Include date and time.</a:t>
            </a:r>
          </a:p>
        </p:txBody>
      </p:sp>
      <p:sp>
        <p:nvSpPr>
          <p:cNvPr id="13" name="Rectangle 1071"/>
          <p:cNvSpPr>
            <a:spLocks noChangeArrowheads="1"/>
          </p:cNvSpPr>
          <p:nvPr/>
        </p:nvSpPr>
        <p:spPr bwMode="auto">
          <a:xfrm>
            <a:off x="3048964" y="4852201"/>
            <a:ext cx="5805619" cy="1888517"/>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This example would create a unique JPG name for every External Furnishing: Benches, Bike racks etc.</a:t>
            </a:r>
            <a:endParaRPr lang="en-US" sz="2800" b="1" dirty="0">
              <a:solidFill>
                <a:srgbClr val="0000CC"/>
              </a:solidFill>
              <a:latin typeface="Arial" charset="0"/>
            </a:endParaRPr>
          </a:p>
        </p:txBody>
      </p:sp>
      <p:grpSp>
        <p:nvGrpSpPr>
          <p:cNvPr id="15" name="Group 14"/>
          <p:cNvGrpSpPr/>
          <p:nvPr/>
        </p:nvGrpSpPr>
        <p:grpSpPr>
          <a:xfrm>
            <a:off x="4602927" y="2277050"/>
            <a:ext cx="4488873" cy="2179496"/>
            <a:chOff x="5225371" y="2049931"/>
            <a:chExt cx="5473537" cy="2561102"/>
          </a:xfrm>
        </p:grpSpPr>
        <p:pic>
          <p:nvPicPr>
            <p:cNvPr id="5" name="Picture 4"/>
            <p:cNvPicPr>
              <a:picLocks noChangeAspect="1"/>
            </p:cNvPicPr>
            <p:nvPr/>
          </p:nvPicPr>
          <p:blipFill rotWithShape="1">
            <a:blip r:embed="rId3"/>
            <a:srcRect t="41877"/>
            <a:stretch/>
          </p:blipFill>
          <p:spPr>
            <a:xfrm>
              <a:off x="5225371" y="2846363"/>
              <a:ext cx="5473537" cy="1764670"/>
            </a:xfrm>
            <a:prstGeom prst="rect">
              <a:avLst/>
            </a:prstGeom>
          </p:spPr>
        </p:pic>
        <p:pic>
          <p:nvPicPr>
            <p:cNvPr id="14" name="Picture 13"/>
            <p:cNvPicPr>
              <a:picLocks noChangeAspect="1"/>
            </p:cNvPicPr>
            <p:nvPr/>
          </p:nvPicPr>
          <p:blipFill rotWithShape="1">
            <a:blip r:embed="rId4"/>
            <a:srcRect b="86744"/>
            <a:stretch/>
          </p:blipFill>
          <p:spPr>
            <a:xfrm>
              <a:off x="5225371" y="2049931"/>
              <a:ext cx="5473537" cy="879177"/>
            </a:xfrm>
            <a:prstGeom prst="rect">
              <a:avLst/>
            </a:prstGeom>
          </p:spPr>
        </p:pic>
      </p:grpSp>
    </p:spTree>
    <p:extLst>
      <p:ext uri="{BB962C8B-B14F-4D97-AF65-F5344CB8AC3E}">
        <p14:creationId xmlns:p14="http://schemas.microsoft.com/office/powerpoint/2010/main" val="426033968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Tab: Conversion File</a:t>
            </a:r>
            <a:endParaRPr lang="en-US" dirty="0"/>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25</a:t>
            </a:fld>
            <a:endParaRPr lang="en-US"/>
          </a:p>
        </p:txBody>
      </p:sp>
      <p:pic>
        <p:nvPicPr>
          <p:cNvPr id="4" name="Picture 3"/>
          <p:cNvPicPr>
            <a:picLocks noChangeAspect="1"/>
          </p:cNvPicPr>
          <p:nvPr/>
        </p:nvPicPr>
        <p:blipFill rotWithShape="1">
          <a:blip r:embed="rId2"/>
          <a:srcRect t="51931" b="29370"/>
          <a:stretch/>
        </p:blipFill>
        <p:spPr>
          <a:xfrm>
            <a:off x="-70334" y="2778826"/>
            <a:ext cx="9284668" cy="1721921"/>
          </a:xfrm>
          <a:prstGeom prst="rect">
            <a:avLst/>
          </a:prstGeom>
        </p:spPr>
      </p:pic>
      <p:sp>
        <p:nvSpPr>
          <p:cNvPr id="6" name="WordArt 37"/>
          <p:cNvSpPr>
            <a:spLocks noChangeArrowheads="1" noChangeShapeType="1" noTextEdit="1"/>
          </p:cNvSpPr>
          <p:nvPr/>
        </p:nvSpPr>
        <p:spPr bwMode="auto">
          <a:xfrm rot="-614512">
            <a:off x="6448832" y="1433996"/>
            <a:ext cx="2638425" cy="874713"/>
          </a:xfrm>
          <a:prstGeom prst="rect">
            <a:avLst/>
          </a:prstGeom>
        </p:spPr>
        <p:txBody>
          <a:bodyPr wrap="none" fromWordArt="1">
            <a:prstTxWarp prst="textCascadeUp">
              <a:avLst>
                <a:gd name="adj" fmla="val 44444"/>
              </a:avLst>
            </a:prstTxWarp>
            <a:scene3d>
              <a:camera prst="legacyPerspectiveFront">
                <a:rot lat="20519969" lon="1080000" rev="0"/>
              </a:camera>
              <a:lightRig rig="legacyHarsh2" dir="b"/>
            </a:scene3d>
            <a:sp3d extrusionH="430200" prstMaterial="legacyMatte">
              <a:extrusionClr>
                <a:srgbClr val="FF6600"/>
              </a:extrusionClr>
            </a:sp3d>
          </a:bodyPr>
          <a:lstStyle/>
          <a:p>
            <a:pPr algn="ctr"/>
            <a:r>
              <a:rPr lang="en-US" sz="3600" kern="10" dirty="0" smtClean="0">
                <a:ln w="9525">
                  <a:round/>
                  <a:headEnd/>
                  <a:tailEnd/>
                </a:ln>
                <a:gradFill rotWithShape="1">
                  <a:gsLst>
                    <a:gs pos="0">
                      <a:srgbClr val="FFE701"/>
                    </a:gs>
                    <a:gs pos="100000">
                      <a:srgbClr val="FE3E02"/>
                    </a:gs>
                  </a:gsLst>
                  <a:lin ang="5400000" scaled="1"/>
                </a:gradFill>
                <a:latin typeface="Impact"/>
              </a:rPr>
              <a:t>New in 2016!</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
        <p:nvSpPr>
          <p:cNvPr id="8" name="Rectangle 1071"/>
          <p:cNvSpPr>
            <a:spLocks noChangeArrowheads="1"/>
          </p:cNvSpPr>
          <p:nvPr/>
        </p:nvSpPr>
        <p:spPr bwMode="auto">
          <a:xfrm>
            <a:off x="3236612" y="4886745"/>
            <a:ext cx="2281237" cy="1381908"/>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Exclude attributes on export</a:t>
            </a:r>
            <a:endParaRPr lang="en-US" sz="2800" b="1" dirty="0">
              <a:solidFill>
                <a:srgbClr val="0000CC"/>
              </a:solidFill>
              <a:latin typeface="Arial" charset="0"/>
            </a:endParaRPr>
          </a:p>
        </p:txBody>
      </p:sp>
      <p:sp>
        <p:nvSpPr>
          <p:cNvPr id="9" name="AutoShape 6"/>
          <p:cNvSpPr>
            <a:spLocks noChangeArrowheads="1"/>
          </p:cNvSpPr>
          <p:nvPr/>
        </p:nvSpPr>
        <p:spPr bwMode="auto">
          <a:xfrm>
            <a:off x="3467594" y="3651592"/>
            <a:ext cx="1819275" cy="353456"/>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0" name="Rectangle 1071"/>
          <p:cNvSpPr>
            <a:spLocks noChangeArrowheads="1"/>
          </p:cNvSpPr>
          <p:nvPr/>
        </p:nvSpPr>
        <p:spPr bwMode="auto">
          <a:xfrm>
            <a:off x="416673" y="4743271"/>
            <a:ext cx="2550364" cy="1886129"/>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Concatenate attribute based on others</a:t>
            </a:r>
            <a:endParaRPr lang="en-US" sz="2800" b="1" dirty="0">
              <a:solidFill>
                <a:srgbClr val="0000CC"/>
              </a:solidFill>
              <a:latin typeface="Arial" charset="0"/>
            </a:endParaRPr>
          </a:p>
        </p:txBody>
      </p:sp>
      <p:sp>
        <p:nvSpPr>
          <p:cNvPr id="11" name="Rectangle 1071"/>
          <p:cNvSpPr>
            <a:spLocks noChangeArrowheads="1"/>
          </p:cNvSpPr>
          <p:nvPr/>
        </p:nvSpPr>
        <p:spPr bwMode="auto">
          <a:xfrm>
            <a:off x="5711995" y="4886745"/>
            <a:ext cx="2746205" cy="1490544"/>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Replace code values based on a new list</a:t>
            </a:r>
            <a:endParaRPr lang="en-US" sz="2800" b="1" dirty="0">
              <a:solidFill>
                <a:srgbClr val="0000CC"/>
              </a:solidFill>
              <a:latin typeface="Arial" charset="0"/>
            </a:endParaRPr>
          </a:p>
        </p:txBody>
      </p:sp>
    </p:spTree>
    <p:extLst>
      <p:ext uri="{BB962C8B-B14F-4D97-AF65-F5344CB8AC3E}">
        <p14:creationId xmlns:p14="http://schemas.microsoft.com/office/powerpoint/2010/main" val="4133038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6673" y="0"/>
            <a:ext cx="7772400" cy="1143000"/>
          </a:xfrm>
        </p:spPr>
        <p:txBody>
          <a:bodyPr/>
          <a:lstStyle/>
          <a:p>
            <a:r>
              <a:rPr lang="en-US" dirty="0" smtClean="0"/>
              <a:t>Example for Trails</a:t>
            </a:r>
            <a:endParaRPr lang="en-US" dirty="0"/>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26</a:t>
            </a:fld>
            <a:endParaRPr lang="en-US"/>
          </a:p>
        </p:txBody>
      </p:sp>
      <p:pic>
        <p:nvPicPr>
          <p:cNvPr id="3074" name="Picture 2" descr="C:\Users\jjcusick\AppData\Local\Temp\1\SNAGHTML1939ae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17" y="1179249"/>
            <a:ext cx="8772525" cy="166687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9"/>
          <p:cNvSpPr>
            <a:spLocks noChangeArrowheads="1"/>
          </p:cNvSpPr>
          <p:nvPr/>
        </p:nvSpPr>
        <p:spPr bwMode="auto">
          <a:xfrm rot="2104211" flipV="1">
            <a:off x="2914134" y="2490970"/>
            <a:ext cx="457200" cy="14351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8" name="Rectangle 1071"/>
          <p:cNvSpPr>
            <a:spLocks noChangeArrowheads="1"/>
          </p:cNvSpPr>
          <p:nvPr/>
        </p:nvSpPr>
        <p:spPr bwMode="auto">
          <a:xfrm>
            <a:off x="419391" y="3094796"/>
            <a:ext cx="2503899" cy="3534604"/>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Excludes attributes you did not collect. Exposes only External Furnishings and Photo Points </a:t>
            </a:r>
            <a:endParaRPr lang="en-US" sz="2800" b="1" dirty="0">
              <a:solidFill>
                <a:srgbClr val="0000CC"/>
              </a:solidFill>
              <a:latin typeface="Arial" charset="0"/>
            </a:endParaRPr>
          </a:p>
        </p:txBody>
      </p:sp>
      <p:pic>
        <p:nvPicPr>
          <p:cNvPr id="7" name="Picture 6"/>
          <p:cNvPicPr>
            <a:picLocks noChangeAspect="1"/>
          </p:cNvPicPr>
          <p:nvPr/>
        </p:nvPicPr>
        <p:blipFill>
          <a:blip r:embed="rId3"/>
          <a:stretch>
            <a:fillRect/>
          </a:stretch>
        </p:blipFill>
        <p:spPr>
          <a:xfrm>
            <a:off x="3633849" y="3063695"/>
            <a:ext cx="4824351" cy="1755567"/>
          </a:xfrm>
          <a:prstGeom prst="rect">
            <a:avLst/>
          </a:prstGeom>
        </p:spPr>
      </p:pic>
      <p:sp>
        <p:nvSpPr>
          <p:cNvPr id="14" name="AutoShape 9"/>
          <p:cNvSpPr>
            <a:spLocks noChangeArrowheads="1"/>
          </p:cNvSpPr>
          <p:nvPr/>
        </p:nvSpPr>
        <p:spPr bwMode="auto">
          <a:xfrm rot="2104211" flipV="1">
            <a:off x="4904766" y="4196166"/>
            <a:ext cx="457200" cy="14351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10" name="Rectangle 1071"/>
          <p:cNvSpPr>
            <a:spLocks noChangeArrowheads="1"/>
          </p:cNvSpPr>
          <p:nvPr/>
        </p:nvSpPr>
        <p:spPr bwMode="auto">
          <a:xfrm>
            <a:off x="3468541" y="5008169"/>
            <a:ext cx="4893151" cy="1732774"/>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For Trails: Creates a TRAILUSE Field concatenates multiple trail uses with a   |   separator</a:t>
            </a:r>
            <a:endParaRPr lang="en-US" sz="2800" b="1" dirty="0">
              <a:solidFill>
                <a:srgbClr val="0000CC"/>
              </a:solidFill>
              <a:latin typeface="Arial" charset="0"/>
            </a:endParaRPr>
          </a:p>
        </p:txBody>
      </p:sp>
    </p:spTree>
    <p:extLst>
      <p:ext uri="{BB962C8B-B14F-4D97-AF65-F5344CB8AC3E}">
        <p14:creationId xmlns:p14="http://schemas.microsoft.com/office/powerpoint/2010/main" val="368830154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2894341"/>
            <a:ext cx="5516873" cy="365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743" y="2334629"/>
            <a:ext cx="2753677" cy="102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1601" y="1046738"/>
            <a:ext cx="6818935" cy="107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9"/>
          <p:cNvSpPr>
            <a:spLocks noChangeArrowheads="1"/>
          </p:cNvSpPr>
          <p:nvPr/>
        </p:nvSpPr>
        <p:spPr bwMode="auto">
          <a:xfrm rot="5641489" flipV="1">
            <a:off x="3783963" y="4735119"/>
            <a:ext cx="457200" cy="1573999"/>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453634" name="Rectangle 1026"/>
          <p:cNvSpPr>
            <a:spLocks noGrp="1" noChangeArrowheads="1"/>
          </p:cNvSpPr>
          <p:nvPr>
            <p:ph type="title"/>
          </p:nvPr>
        </p:nvSpPr>
        <p:spPr>
          <a:xfrm>
            <a:off x="182514" y="0"/>
            <a:ext cx="8440615" cy="1251097"/>
          </a:xfrm>
          <a:effectLst/>
        </p:spPr>
        <p:txBody>
          <a:bodyPr/>
          <a:lstStyle/>
          <a:p>
            <a:pPr>
              <a:defRPr/>
            </a:pPr>
            <a:r>
              <a:rPr dirty="0" smtClean="0"/>
              <a:t>Attributes Tab: Coded Values</a:t>
            </a:r>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27</a:t>
            </a:fld>
            <a:endParaRPr lang="en-US"/>
          </a:p>
        </p:txBody>
      </p:sp>
      <p:sp>
        <p:nvSpPr>
          <p:cNvPr id="453679" name="Rectangle 1071"/>
          <p:cNvSpPr>
            <a:spLocks noChangeArrowheads="1"/>
          </p:cNvSpPr>
          <p:nvPr/>
        </p:nvSpPr>
        <p:spPr bwMode="auto">
          <a:xfrm>
            <a:off x="80881" y="1324344"/>
            <a:ext cx="2281237" cy="2790456"/>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Check Attribute Values when Codes are not used in DDF</a:t>
            </a:r>
            <a:endParaRPr lang="en-US" sz="2800" b="1" dirty="0">
              <a:solidFill>
                <a:srgbClr val="0000CC"/>
              </a:solidFill>
              <a:latin typeface="Arial" charset="0"/>
            </a:endParaRPr>
          </a:p>
        </p:txBody>
      </p:sp>
      <p:sp>
        <p:nvSpPr>
          <p:cNvPr id="2" name="Rectangle 1071"/>
          <p:cNvSpPr>
            <a:spLocks noChangeArrowheads="1"/>
          </p:cNvSpPr>
          <p:nvPr/>
        </p:nvSpPr>
        <p:spPr bwMode="auto">
          <a:xfrm>
            <a:off x="121830" y="4695634"/>
            <a:ext cx="3138488" cy="1816291"/>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Check Code Value when Codes are stored in the DDF</a:t>
            </a:r>
            <a:endParaRPr lang="en-US" sz="2800" b="1" dirty="0">
              <a:solidFill>
                <a:srgbClr val="0000CC"/>
              </a:solidFill>
              <a:latin typeface="Arial" charset="0"/>
            </a:endParaRPr>
          </a:p>
        </p:txBody>
      </p:sp>
      <p:sp>
        <p:nvSpPr>
          <p:cNvPr id="11" name="AutoShape 6"/>
          <p:cNvSpPr>
            <a:spLocks noChangeArrowheads="1"/>
          </p:cNvSpPr>
          <p:nvPr/>
        </p:nvSpPr>
        <p:spPr bwMode="auto">
          <a:xfrm>
            <a:off x="2233238" y="1324344"/>
            <a:ext cx="1819275" cy="353456"/>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2" name="AutoShape 6"/>
          <p:cNvSpPr>
            <a:spLocks noChangeArrowheads="1"/>
          </p:cNvSpPr>
          <p:nvPr/>
        </p:nvSpPr>
        <p:spPr bwMode="auto">
          <a:xfrm>
            <a:off x="4892040" y="4532313"/>
            <a:ext cx="1600200" cy="197961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14" name="WordArt 37"/>
          <p:cNvSpPr>
            <a:spLocks noChangeArrowheads="1" noChangeShapeType="1" noTextEdit="1"/>
          </p:cNvSpPr>
          <p:nvPr/>
        </p:nvSpPr>
        <p:spPr bwMode="auto">
          <a:xfrm rot="-614512">
            <a:off x="6165368" y="2715822"/>
            <a:ext cx="2638425" cy="874713"/>
          </a:xfrm>
          <a:prstGeom prst="rect">
            <a:avLst/>
          </a:prstGeom>
        </p:spPr>
        <p:txBody>
          <a:bodyPr wrap="none" fromWordArt="1">
            <a:prstTxWarp prst="textCascadeUp">
              <a:avLst>
                <a:gd name="adj" fmla="val 44444"/>
              </a:avLst>
            </a:prstTxWarp>
            <a:scene3d>
              <a:camera prst="legacyPerspectiveFront">
                <a:rot lat="20519969" lon="1080000" rev="0"/>
              </a:camera>
              <a:lightRig rig="legacyHarsh2" dir="b"/>
            </a:scene3d>
            <a:sp3d extrusionH="430200" prstMaterial="legacyMatte">
              <a:extrusionClr>
                <a:srgbClr val="FF6600"/>
              </a:extrusionClr>
            </a:sp3d>
          </a:bodyPr>
          <a:lstStyle/>
          <a:p>
            <a:pPr algn="ctr"/>
            <a:r>
              <a:rPr lang="en-US" sz="3600" kern="10" dirty="0" smtClean="0">
                <a:ln w="9525">
                  <a:round/>
                  <a:headEnd/>
                  <a:tailEnd/>
                </a:ln>
                <a:gradFill rotWithShape="1">
                  <a:gsLst>
                    <a:gs pos="0">
                      <a:srgbClr val="FFE701"/>
                    </a:gs>
                    <a:gs pos="100000">
                      <a:srgbClr val="FE3E02"/>
                    </a:gs>
                  </a:gsLst>
                  <a:lin ang="5400000" scaled="1"/>
                </a:gradFill>
                <a:latin typeface="Impact"/>
              </a:rPr>
              <a:t>Buildings!</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
        <p:nvSpPr>
          <p:cNvPr id="16" name="AutoShape 6"/>
          <p:cNvSpPr>
            <a:spLocks noChangeArrowheads="1"/>
          </p:cNvSpPr>
          <p:nvPr/>
        </p:nvSpPr>
        <p:spPr bwMode="auto">
          <a:xfrm>
            <a:off x="4052513" y="2976450"/>
            <a:ext cx="1819275" cy="353456"/>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5" name="WordArt 37"/>
          <p:cNvSpPr>
            <a:spLocks noChangeArrowheads="1" noChangeShapeType="1" noTextEdit="1"/>
          </p:cNvSpPr>
          <p:nvPr/>
        </p:nvSpPr>
        <p:spPr bwMode="auto">
          <a:xfrm rot="-614512">
            <a:off x="4450947" y="886987"/>
            <a:ext cx="2638425" cy="874713"/>
          </a:xfrm>
          <a:prstGeom prst="rect">
            <a:avLst/>
          </a:prstGeom>
        </p:spPr>
        <p:txBody>
          <a:bodyPr wrap="none" fromWordArt="1">
            <a:prstTxWarp prst="textCascadeUp">
              <a:avLst>
                <a:gd name="adj" fmla="val 44444"/>
              </a:avLst>
            </a:prstTxWarp>
            <a:scene3d>
              <a:camera prst="legacyPerspectiveFront">
                <a:rot lat="20519969" lon="1080000" rev="0"/>
              </a:camera>
              <a:lightRig rig="legacyHarsh2" dir="b"/>
            </a:scene3d>
            <a:sp3d extrusionH="430200" prstMaterial="legacyMatte">
              <a:extrusionClr>
                <a:srgbClr val="FF6600"/>
              </a:extrusionClr>
            </a:sp3d>
          </a:bodyPr>
          <a:lstStyle/>
          <a:p>
            <a:pPr algn="ctr"/>
            <a:r>
              <a:rPr lang="en-US" sz="3600" kern="10" dirty="0" smtClean="0">
                <a:ln w="9525">
                  <a:round/>
                  <a:headEnd/>
                  <a:tailEnd/>
                </a:ln>
                <a:gradFill rotWithShape="1">
                  <a:gsLst>
                    <a:gs pos="0">
                      <a:srgbClr val="FFE701"/>
                    </a:gs>
                    <a:gs pos="100000">
                      <a:srgbClr val="FE3E02"/>
                    </a:gs>
                  </a:gsLst>
                  <a:lin ang="5400000" scaled="1"/>
                </a:gradFill>
                <a:latin typeface="Impact"/>
              </a:rPr>
              <a:t>Trails!</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95" name="Picture 11"/>
          <p:cNvPicPr>
            <a:picLocks noChangeAspect="1" noChangeArrowheads="1"/>
          </p:cNvPicPr>
          <p:nvPr/>
        </p:nvPicPr>
        <p:blipFill>
          <a:blip r:embed="rId3"/>
          <a:srcRect l="2795" r="14952" b="2496"/>
          <a:stretch>
            <a:fillRect/>
          </a:stretch>
        </p:blipFill>
        <p:spPr bwMode="auto">
          <a:xfrm>
            <a:off x="3295650" y="233363"/>
            <a:ext cx="5564188" cy="6548437"/>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13" name="AutoShape 9"/>
          <p:cNvSpPr>
            <a:spLocks noChangeArrowheads="1"/>
          </p:cNvSpPr>
          <p:nvPr/>
        </p:nvSpPr>
        <p:spPr bwMode="auto">
          <a:xfrm rot="3056443" flipV="1">
            <a:off x="2551113" y="3725863"/>
            <a:ext cx="457200" cy="14351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453634" name="Rectangle 1026"/>
          <p:cNvSpPr>
            <a:spLocks noGrp="1" noChangeArrowheads="1"/>
          </p:cNvSpPr>
          <p:nvPr>
            <p:ph type="title"/>
          </p:nvPr>
        </p:nvSpPr>
        <p:spPr>
          <a:xfrm>
            <a:off x="200025" y="246063"/>
            <a:ext cx="2895600" cy="1803400"/>
          </a:xfrm>
          <a:effectLst/>
        </p:spPr>
        <p:txBody>
          <a:bodyPr/>
          <a:lstStyle/>
          <a:p>
            <a:pPr>
              <a:defRPr/>
            </a:pPr>
            <a:r>
              <a:rPr smtClean="0"/>
              <a:t>Attributes Tab</a:t>
            </a:r>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28</a:t>
            </a:fld>
            <a:endParaRPr lang="en-US"/>
          </a:p>
        </p:txBody>
      </p:sp>
      <p:sp>
        <p:nvSpPr>
          <p:cNvPr id="453679" name="Rectangle 1071"/>
          <p:cNvSpPr>
            <a:spLocks noChangeArrowheads="1"/>
          </p:cNvSpPr>
          <p:nvPr/>
        </p:nvSpPr>
        <p:spPr bwMode="auto">
          <a:xfrm>
            <a:off x="541338" y="1870075"/>
            <a:ext cx="2281237" cy="1773238"/>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For training purposes – export all attributes</a:t>
            </a:r>
          </a:p>
        </p:txBody>
      </p:sp>
      <p:sp>
        <p:nvSpPr>
          <p:cNvPr id="2" name="Rectangle 1071"/>
          <p:cNvSpPr>
            <a:spLocks noChangeArrowheads="1"/>
          </p:cNvSpPr>
          <p:nvPr/>
        </p:nvSpPr>
        <p:spPr bwMode="auto">
          <a:xfrm>
            <a:off x="234950" y="4808538"/>
            <a:ext cx="3138488" cy="1703387"/>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For geotagging -  Date/Time/GPS Seconds must be selected</a:t>
            </a:r>
          </a:p>
        </p:txBody>
      </p:sp>
      <p:sp>
        <p:nvSpPr>
          <p:cNvPr id="11" name="AutoShape 6"/>
          <p:cNvSpPr>
            <a:spLocks noChangeArrowheads="1"/>
          </p:cNvSpPr>
          <p:nvPr/>
        </p:nvSpPr>
        <p:spPr bwMode="auto">
          <a:xfrm>
            <a:off x="6299200" y="400050"/>
            <a:ext cx="1819275"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2" name="AutoShape 6"/>
          <p:cNvSpPr>
            <a:spLocks noChangeArrowheads="1"/>
          </p:cNvSpPr>
          <p:nvPr/>
        </p:nvSpPr>
        <p:spPr bwMode="auto">
          <a:xfrm>
            <a:off x="3429000" y="3562350"/>
            <a:ext cx="1600200" cy="55245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9" name="AutoShape 6"/>
          <p:cNvSpPr>
            <a:spLocks noChangeArrowheads="1"/>
          </p:cNvSpPr>
          <p:nvPr/>
        </p:nvSpPr>
        <p:spPr bwMode="auto">
          <a:xfrm>
            <a:off x="3409901" y="1282140"/>
            <a:ext cx="1819275" cy="353456"/>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294227705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65" y="936100"/>
            <a:ext cx="8278689" cy="54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4658" name="Rectangle 2"/>
          <p:cNvSpPr>
            <a:spLocks noGrp="1" noChangeArrowheads="1"/>
          </p:cNvSpPr>
          <p:nvPr>
            <p:ph type="title"/>
          </p:nvPr>
        </p:nvSpPr>
        <p:spPr>
          <a:xfrm>
            <a:off x="0" y="0"/>
            <a:ext cx="9144000" cy="866775"/>
          </a:xfrm>
          <a:effectLst/>
        </p:spPr>
        <p:txBody>
          <a:bodyPr/>
          <a:lstStyle/>
          <a:p>
            <a:pPr>
              <a:defRPr/>
            </a:pPr>
            <a:r>
              <a:rPr smtClean="0"/>
              <a:t>continue . . . Attributes</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29</a:t>
            </a:fld>
            <a:endParaRPr lang="en-US"/>
          </a:p>
        </p:txBody>
      </p:sp>
      <p:sp>
        <p:nvSpPr>
          <p:cNvPr id="10" name="AutoShape 9"/>
          <p:cNvSpPr>
            <a:spLocks noChangeArrowheads="1"/>
          </p:cNvSpPr>
          <p:nvPr/>
        </p:nvSpPr>
        <p:spPr bwMode="auto">
          <a:xfrm rot="18122928" flipV="1">
            <a:off x="2753092" y="3386922"/>
            <a:ext cx="457200" cy="14351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11" name="AutoShape 6"/>
          <p:cNvSpPr>
            <a:spLocks noChangeArrowheads="1"/>
          </p:cNvSpPr>
          <p:nvPr/>
        </p:nvSpPr>
        <p:spPr bwMode="auto">
          <a:xfrm>
            <a:off x="858277" y="3108959"/>
            <a:ext cx="1752600" cy="742717"/>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3" name="AutoShape 6"/>
          <p:cNvSpPr>
            <a:spLocks noChangeArrowheads="1"/>
          </p:cNvSpPr>
          <p:nvPr/>
        </p:nvSpPr>
        <p:spPr bwMode="auto">
          <a:xfrm>
            <a:off x="3722381" y="1592665"/>
            <a:ext cx="633413" cy="225901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4" name="AutoShape 6"/>
          <p:cNvSpPr>
            <a:spLocks noChangeArrowheads="1"/>
          </p:cNvSpPr>
          <p:nvPr/>
        </p:nvSpPr>
        <p:spPr bwMode="auto">
          <a:xfrm>
            <a:off x="8014248" y="4015312"/>
            <a:ext cx="631825" cy="236378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453679" name="Rectangle 1071"/>
          <p:cNvSpPr>
            <a:spLocks noChangeArrowheads="1"/>
          </p:cNvSpPr>
          <p:nvPr/>
        </p:nvSpPr>
        <p:spPr bwMode="auto">
          <a:xfrm>
            <a:off x="3138854" y="3982082"/>
            <a:ext cx="2160588" cy="1393825"/>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Not Necessary</a:t>
            </a:r>
            <a:endParaRPr lang="en-US" sz="2800" b="1" dirty="0">
              <a:solidFill>
                <a:srgbClr val="0000CC"/>
              </a:solidFill>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66675" y="144463"/>
            <a:ext cx="9144000" cy="882650"/>
          </a:xfrm>
        </p:spPr>
        <p:txBody>
          <a:bodyPr/>
          <a:lstStyle/>
          <a:p>
            <a:pPr>
              <a:defRPr/>
            </a:pPr>
            <a:r>
              <a:rPr lang="en-US" dirty="0" smtClean="0">
                <a:solidFill>
                  <a:srgbClr val="FFFF00"/>
                </a:solidFill>
              </a:rPr>
              <a:t>Change Log</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3</a:t>
            </a:fld>
            <a:endParaRPr lang="en-US"/>
          </a:p>
        </p:txBody>
      </p:sp>
      <p:sp>
        <p:nvSpPr>
          <p:cNvPr id="15363" name="Rectangle 4"/>
          <p:cNvSpPr>
            <a:spLocks noChangeArrowheads="1"/>
          </p:cNvSpPr>
          <p:nvPr/>
        </p:nvSpPr>
        <p:spPr bwMode="auto">
          <a:xfrm>
            <a:off x="0" y="1466850"/>
            <a:ext cx="8934450" cy="4857750"/>
          </a:xfrm>
          <a:prstGeom prst="rect">
            <a:avLst/>
          </a:prstGeom>
          <a:noFill/>
          <a:ln w="9525">
            <a:noFill/>
            <a:miter lim="800000"/>
            <a:headEnd/>
            <a:tailEnd/>
          </a:ln>
        </p:spPr>
        <p:txBody>
          <a:bodyPr lIns="92075" tIns="46038" rIns="92075" bIns="46038" anchor="ctr"/>
          <a:lstStyle/>
          <a:p>
            <a:pPr marL="571500" indent="-571500" fontAlgn="auto">
              <a:lnSpc>
                <a:spcPct val="120000"/>
              </a:lnSpc>
              <a:spcBef>
                <a:spcPts val="0"/>
              </a:spcBef>
              <a:spcAft>
                <a:spcPts val="0"/>
              </a:spcAft>
              <a:buFontTx/>
              <a:buChar char="-"/>
              <a:defRPr/>
            </a:pPr>
            <a:r>
              <a:rPr lang="en-US" sz="2000" b="1" dirty="0" smtClean="0">
                <a:solidFill>
                  <a:srgbClr val="FFFFFF"/>
                </a:solidFill>
                <a:effectLst>
                  <a:outerShdw blurRad="63500" dist="114300" dir="3000000" algn="tl" rotWithShape="0">
                    <a:prstClr val="black">
                      <a:alpha val="50000"/>
                    </a:prstClr>
                  </a:outerShdw>
                </a:effectLst>
                <a:latin typeface="Arial" charset="0"/>
              </a:rPr>
              <a:t>2019 txt to log file format. Minor cleanup</a:t>
            </a:r>
          </a:p>
          <a:p>
            <a:pPr marL="571500" indent="-571500" fontAlgn="auto">
              <a:lnSpc>
                <a:spcPct val="120000"/>
              </a:lnSpc>
              <a:spcBef>
                <a:spcPts val="0"/>
              </a:spcBef>
              <a:spcAft>
                <a:spcPts val="0"/>
              </a:spcAft>
              <a:buFontTx/>
              <a:buChar char="-"/>
              <a:defRPr/>
            </a:pPr>
            <a:r>
              <a:rPr lang="en-US" sz="2000" b="1" dirty="0" smtClean="0">
                <a:solidFill>
                  <a:srgbClr val="FFFFFF"/>
                </a:solidFill>
                <a:effectLst>
                  <a:outerShdw blurRad="63500" dist="114300" dir="3000000" algn="tl" rotWithShape="0">
                    <a:prstClr val="black">
                      <a:alpha val="50000"/>
                    </a:prstClr>
                  </a:outerShdw>
                </a:effectLst>
                <a:latin typeface="Arial" charset="0"/>
              </a:rPr>
              <a:t>2016</a:t>
            </a:r>
            <a:endParaRPr lang="en-US" sz="2000" b="1" dirty="0">
              <a:solidFill>
                <a:srgbClr val="FFFFFF"/>
              </a:solidFill>
              <a:effectLst>
                <a:outerShdw blurRad="63500" dist="114300" dir="3000000" algn="tl" rotWithShape="0">
                  <a:prstClr val="black">
                    <a:alpha val="50000"/>
                  </a:prstClr>
                </a:outerShdw>
              </a:effectLst>
              <a:latin typeface="Arial" charset="0"/>
            </a:endParaRPr>
          </a:p>
          <a:p>
            <a:pPr marL="1028700" lvl="1" indent="-571500" fontAlgn="auto">
              <a:lnSpc>
                <a:spcPct val="120000"/>
              </a:lnSpc>
              <a:spcBef>
                <a:spcPts val="0"/>
              </a:spcBef>
              <a:spcAft>
                <a:spcPts val="0"/>
              </a:spcAft>
              <a:buFontTx/>
              <a:buChar char="-"/>
              <a:defRPr/>
            </a:pPr>
            <a:r>
              <a:rPr lang="en-US" sz="2000" b="1" dirty="0">
                <a:solidFill>
                  <a:srgbClr val="FFFFFF"/>
                </a:solidFill>
                <a:effectLst>
                  <a:outerShdw blurRad="63500" dist="114300" dir="3000000" algn="tl" rotWithShape="0">
                    <a:prstClr val="black">
                      <a:alpha val="50000"/>
                    </a:prstClr>
                  </a:outerShdw>
                </a:effectLst>
                <a:latin typeface="Arial" charset="0"/>
              </a:rPr>
              <a:t>New export in options (photos)</a:t>
            </a:r>
          </a:p>
          <a:p>
            <a:pPr marL="1028700" lvl="1" indent="-571500" fontAlgn="auto">
              <a:lnSpc>
                <a:spcPct val="120000"/>
              </a:lnSpc>
              <a:spcBef>
                <a:spcPts val="0"/>
              </a:spcBef>
              <a:spcAft>
                <a:spcPts val="0"/>
              </a:spcAft>
              <a:buFontTx/>
              <a:buChar char="-"/>
              <a:defRPr/>
            </a:pPr>
            <a:r>
              <a:rPr lang="en-US" sz="2000" b="1" dirty="0" smtClean="0">
                <a:solidFill>
                  <a:srgbClr val="FFFFFF"/>
                </a:solidFill>
                <a:effectLst>
                  <a:outerShdw blurRad="63500" dist="114300" dir="3000000" algn="tl" rotWithShape="0">
                    <a:prstClr val="black">
                      <a:alpha val="50000"/>
                    </a:prstClr>
                  </a:outerShdw>
                </a:effectLst>
                <a:latin typeface="Arial" charset="0"/>
              </a:rPr>
              <a:t>Removed requirement to store all GDB exports on C:drive. Bug fixed.</a:t>
            </a:r>
          </a:p>
          <a:p>
            <a:pPr marL="1028700" lvl="1" indent="-571500" fontAlgn="auto">
              <a:lnSpc>
                <a:spcPct val="120000"/>
              </a:lnSpc>
              <a:spcBef>
                <a:spcPts val="0"/>
              </a:spcBef>
              <a:spcAft>
                <a:spcPts val="0"/>
              </a:spcAft>
              <a:buFontTx/>
              <a:buChar char="-"/>
              <a:defRPr/>
            </a:pPr>
            <a:r>
              <a:rPr lang="en-US" sz="2000" b="1" dirty="0" smtClean="0">
                <a:solidFill>
                  <a:srgbClr val="FFFFFF"/>
                </a:solidFill>
                <a:effectLst>
                  <a:outerShdw blurRad="63500" dist="114300" dir="3000000" algn="tl" rotWithShape="0">
                    <a:prstClr val="black">
                      <a:alpha val="50000"/>
                    </a:prstClr>
                  </a:outerShdw>
                </a:effectLst>
                <a:latin typeface="Arial" charset="0"/>
              </a:rPr>
              <a:t>WGS84 updated to G(1762)</a:t>
            </a:r>
          </a:p>
          <a:p>
            <a:pPr marL="1028700" lvl="1" indent="-571500" fontAlgn="auto">
              <a:lnSpc>
                <a:spcPct val="120000"/>
              </a:lnSpc>
              <a:spcBef>
                <a:spcPts val="0"/>
              </a:spcBef>
              <a:spcAft>
                <a:spcPts val="0"/>
              </a:spcAft>
              <a:buFontTx/>
              <a:buChar char="-"/>
              <a:defRPr/>
            </a:pPr>
            <a:r>
              <a:rPr lang="en-US" sz="2000" b="1" dirty="0" smtClean="0">
                <a:solidFill>
                  <a:srgbClr val="FFFFFF"/>
                </a:solidFill>
                <a:effectLst>
                  <a:outerShdw blurRad="63500" dist="114300" dir="3000000" algn="tl" rotWithShape="0">
                    <a:prstClr val="black">
                      <a:alpha val="50000"/>
                    </a:prstClr>
                  </a:outerShdw>
                </a:effectLst>
                <a:latin typeface="Arial" charset="0"/>
              </a:rPr>
              <a:t>Added KMZ Steps</a:t>
            </a:r>
            <a:endParaRPr lang="en-US" sz="2000" b="1" dirty="0">
              <a:solidFill>
                <a:srgbClr val="FFFFFF"/>
              </a:solidFill>
              <a:effectLst>
                <a:outerShdw blurRad="63500" dist="114300" dir="3000000" algn="tl" rotWithShape="0">
                  <a:prstClr val="black">
                    <a:alpha val="50000"/>
                  </a:prstClr>
                </a:outerShdw>
              </a:effectLst>
              <a:latin typeface="Arial" charset="0"/>
            </a:endParaRPr>
          </a:p>
          <a:p>
            <a:pPr marL="571500" indent="-571500" fontAlgn="auto">
              <a:lnSpc>
                <a:spcPct val="120000"/>
              </a:lnSpc>
              <a:spcBef>
                <a:spcPts val="0"/>
              </a:spcBef>
              <a:spcAft>
                <a:spcPts val="0"/>
              </a:spcAft>
              <a:buFontTx/>
              <a:buChar char="-"/>
              <a:defRPr/>
            </a:pPr>
            <a:r>
              <a:rPr lang="en-US" sz="2000" b="1" dirty="0" smtClean="0">
                <a:solidFill>
                  <a:srgbClr val="FFFFFF"/>
                </a:solidFill>
                <a:effectLst>
                  <a:outerShdw blurRad="63500" dist="114300" dir="3000000" algn="tl" rotWithShape="0">
                    <a:prstClr val="black">
                      <a:alpha val="50000"/>
                    </a:prstClr>
                  </a:outerShdw>
                </a:effectLst>
                <a:latin typeface="Arial" charset="0"/>
              </a:rPr>
              <a:t>2015</a:t>
            </a:r>
          </a:p>
          <a:p>
            <a:pPr marL="1028700" lvl="1" indent="-571500" fontAlgn="auto">
              <a:lnSpc>
                <a:spcPct val="120000"/>
              </a:lnSpc>
              <a:spcBef>
                <a:spcPts val="0"/>
              </a:spcBef>
              <a:spcAft>
                <a:spcPts val="0"/>
              </a:spcAft>
              <a:buFontTx/>
              <a:buChar char="-"/>
              <a:defRPr/>
            </a:pPr>
            <a:r>
              <a:rPr lang="en-US" sz="2000" b="1" dirty="0" smtClean="0">
                <a:solidFill>
                  <a:srgbClr val="FFFFFF"/>
                </a:solidFill>
                <a:effectLst>
                  <a:outerShdw blurRad="63500" dist="114300" dir="3000000" algn="tl" rotWithShape="0">
                    <a:prstClr val="black">
                      <a:alpha val="50000"/>
                    </a:prstClr>
                  </a:outerShdw>
                </a:effectLst>
                <a:latin typeface="Arial" charset="0"/>
              </a:rPr>
              <a:t>Since CORS Stations are now using a NEW Reference Frame we must alter our Datum choice for transforming to shape or geodatabase.</a:t>
            </a:r>
          </a:p>
          <a:p>
            <a:pPr marL="1028700" lvl="1" indent="-571500" fontAlgn="auto">
              <a:lnSpc>
                <a:spcPct val="120000"/>
              </a:lnSpc>
              <a:spcBef>
                <a:spcPts val="0"/>
              </a:spcBef>
              <a:spcAft>
                <a:spcPts val="0"/>
              </a:spcAft>
              <a:buFontTx/>
              <a:buChar char="-"/>
              <a:defRPr/>
            </a:pPr>
            <a:r>
              <a:rPr lang="en-US" sz="2000" b="1" dirty="0" smtClean="0">
                <a:solidFill>
                  <a:srgbClr val="FFFFFF"/>
                </a:solidFill>
                <a:effectLst>
                  <a:outerShdw blurRad="63500" dist="114300" dir="3000000" algn="tl" rotWithShape="0">
                    <a:prstClr val="black">
                      <a:alpha val="50000"/>
                    </a:prstClr>
                  </a:outerShdw>
                </a:effectLst>
                <a:latin typeface="Arial" charset="0"/>
              </a:rPr>
              <a:t>Updated GDB export section</a:t>
            </a:r>
          </a:p>
        </p:txBody>
      </p:sp>
    </p:spTree>
    <p:extLst>
      <p:ext uri="{BB962C8B-B14F-4D97-AF65-F5344CB8AC3E}">
        <p14:creationId xmlns:p14="http://schemas.microsoft.com/office/powerpoint/2010/main" val="197689501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311" y="1098230"/>
            <a:ext cx="7035238" cy="560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5682" name="Rectangle 2"/>
          <p:cNvSpPr>
            <a:spLocks noGrp="1" noChangeArrowheads="1"/>
          </p:cNvSpPr>
          <p:nvPr>
            <p:ph type="title"/>
          </p:nvPr>
        </p:nvSpPr>
        <p:spPr>
          <a:xfrm>
            <a:off x="0" y="153988"/>
            <a:ext cx="9144000" cy="771525"/>
          </a:xfrm>
          <a:effectLst/>
        </p:spPr>
        <p:txBody>
          <a:bodyPr/>
          <a:lstStyle/>
          <a:p>
            <a:pPr>
              <a:defRPr/>
            </a:pPr>
            <a:r>
              <a:rPr smtClean="0"/>
              <a:t>Units Tab</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30</a:t>
            </a:fld>
            <a:endParaRPr lang="en-US"/>
          </a:p>
        </p:txBody>
      </p:sp>
      <p:sp>
        <p:nvSpPr>
          <p:cNvPr id="13" name="AutoShape 4"/>
          <p:cNvSpPr>
            <a:spLocks noChangeArrowheads="1"/>
          </p:cNvSpPr>
          <p:nvPr/>
        </p:nvSpPr>
        <p:spPr bwMode="auto">
          <a:xfrm>
            <a:off x="832285" y="1748766"/>
            <a:ext cx="930275" cy="2802597"/>
          </a:xfrm>
          <a:custGeom>
            <a:avLst/>
            <a:gdLst>
              <a:gd name="T0" fmla="*/ 651451 w 21600"/>
              <a:gd name="T1" fmla="*/ 0 h 21600"/>
              <a:gd name="T2" fmla="*/ 651451 w 21600"/>
              <a:gd name="T3" fmla="*/ 708591 h 21600"/>
              <a:gd name="T4" fmla="*/ 139412 w 21600"/>
              <a:gd name="T5" fmla="*/ 1258888 h 21600"/>
              <a:gd name="T6" fmla="*/ 930275 w 21600"/>
              <a:gd name="T7" fmla="*/ 35429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eaLnBrk="0" fontAlgn="auto" hangingPunct="0">
              <a:spcBef>
                <a:spcPts val="0"/>
              </a:spcBef>
              <a:spcAft>
                <a:spcPts val="0"/>
              </a:spcAft>
              <a:defRPr/>
            </a:pPr>
            <a:endParaRPr lang="en-US">
              <a:latin typeface="+mn-lt"/>
            </a:endParaRPr>
          </a:p>
        </p:txBody>
      </p:sp>
      <p:sp>
        <p:nvSpPr>
          <p:cNvPr id="455697" name="Rectangle 17"/>
          <p:cNvSpPr>
            <a:spLocks noChangeArrowheads="1"/>
          </p:cNvSpPr>
          <p:nvPr/>
        </p:nvSpPr>
        <p:spPr bwMode="auto">
          <a:xfrm>
            <a:off x="230188" y="4551363"/>
            <a:ext cx="3806825" cy="2149475"/>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Units affect shapefile attributes:</a:t>
            </a:r>
          </a:p>
          <a:p>
            <a:pPr eaLnBrk="0" hangingPunct="0">
              <a:lnSpc>
                <a:spcPct val="90000"/>
              </a:lnSpc>
              <a:defRPr/>
            </a:pPr>
            <a:r>
              <a:rPr lang="en-US" sz="2800" b="1" dirty="0">
                <a:solidFill>
                  <a:srgbClr val="0000CC"/>
                </a:solidFill>
                <a:latin typeface="Arial" charset="0"/>
              </a:rPr>
              <a:t>GPS_Length, GPS_Area,</a:t>
            </a:r>
          </a:p>
          <a:p>
            <a:pPr eaLnBrk="0" hangingPunct="0">
              <a:lnSpc>
                <a:spcPct val="90000"/>
              </a:lnSpc>
              <a:defRPr/>
            </a:pPr>
            <a:r>
              <a:rPr lang="en-US" sz="2800" b="1" dirty="0">
                <a:solidFill>
                  <a:srgbClr val="0000CC"/>
                </a:solidFill>
                <a:latin typeface="Arial" charset="0"/>
              </a:rPr>
              <a:t>GPS_Perimeter</a:t>
            </a:r>
          </a:p>
        </p:txBody>
      </p:sp>
      <p:sp>
        <p:nvSpPr>
          <p:cNvPr id="6" name="AutoShape 6"/>
          <p:cNvSpPr>
            <a:spLocks noChangeArrowheads="1"/>
          </p:cNvSpPr>
          <p:nvPr/>
        </p:nvSpPr>
        <p:spPr bwMode="auto">
          <a:xfrm>
            <a:off x="4417255" y="4693700"/>
            <a:ext cx="3660116" cy="1678965"/>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8" name="Rectangle 17"/>
          <p:cNvSpPr>
            <a:spLocks noChangeArrowheads="1"/>
          </p:cNvSpPr>
          <p:nvPr/>
        </p:nvSpPr>
        <p:spPr bwMode="auto">
          <a:xfrm>
            <a:off x="4747724" y="2287466"/>
            <a:ext cx="3806825" cy="875567"/>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Click Change if Units are not Statue</a:t>
            </a:r>
            <a:endParaRPr lang="en-US" sz="2800" b="1" dirty="0">
              <a:solidFill>
                <a:srgbClr val="0000CC"/>
              </a:solidFill>
              <a:latin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766" y="698023"/>
            <a:ext cx="6320370" cy="542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2378" name="Line 10"/>
          <p:cNvSpPr>
            <a:spLocks noChangeShapeType="1"/>
          </p:cNvSpPr>
          <p:nvPr/>
        </p:nvSpPr>
        <p:spPr bwMode="auto">
          <a:xfrm>
            <a:off x="2214563" y="1277938"/>
            <a:ext cx="4833937" cy="1587"/>
          </a:xfrm>
          <a:prstGeom prst="line">
            <a:avLst/>
          </a:prstGeom>
          <a:noFill/>
          <a:ln w="57150" cap="sq">
            <a:noFill/>
            <a:round/>
            <a:headEnd type="none" w="sm" len="sm"/>
            <a:tailEnd type="none" w="sm" len="sm"/>
          </a:ln>
          <a:effectLst>
            <a:outerShdw dist="107763" dir="2700000" algn="ctr" rotWithShape="0">
              <a:schemeClr val="bg2"/>
            </a:outerShdw>
          </a:effectLst>
        </p:spPr>
        <p:txBody>
          <a:bodyPr/>
          <a:lstStyle/>
          <a:p>
            <a:pPr algn="ctr" eaLnBrk="0" hangingPunct="0">
              <a:defRPr/>
            </a:pPr>
            <a:endParaRPr lang="en-US"/>
          </a:p>
        </p:txBody>
      </p:sp>
      <p:sp>
        <p:nvSpPr>
          <p:cNvPr id="442370" name="Rectangle 2"/>
          <p:cNvSpPr>
            <a:spLocks noGrp="1" noChangeArrowheads="1"/>
          </p:cNvSpPr>
          <p:nvPr>
            <p:ph type="title"/>
          </p:nvPr>
        </p:nvSpPr>
        <p:spPr>
          <a:xfrm>
            <a:off x="0" y="43375"/>
            <a:ext cx="2406650" cy="1938338"/>
          </a:xfrm>
          <a:effectLst/>
        </p:spPr>
        <p:txBody>
          <a:bodyPr/>
          <a:lstStyle/>
          <a:p>
            <a:pPr>
              <a:defRPr/>
            </a:pPr>
            <a:r>
              <a:rPr dirty="0" smtClean="0"/>
              <a:t>Position Filter Tab</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31</a:t>
            </a:fld>
            <a:endParaRPr lang="en-US"/>
          </a:p>
        </p:txBody>
      </p:sp>
      <p:sp>
        <p:nvSpPr>
          <p:cNvPr id="13" name="AutoShape 6"/>
          <p:cNvSpPr>
            <a:spLocks noChangeArrowheads="1"/>
          </p:cNvSpPr>
          <p:nvPr/>
        </p:nvSpPr>
        <p:spPr bwMode="auto">
          <a:xfrm>
            <a:off x="3431051" y="2947351"/>
            <a:ext cx="1409700" cy="330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4" name="AutoShape 6"/>
          <p:cNvSpPr>
            <a:spLocks noChangeArrowheads="1"/>
          </p:cNvSpPr>
          <p:nvPr/>
        </p:nvSpPr>
        <p:spPr bwMode="auto">
          <a:xfrm>
            <a:off x="5448300" y="628563"/>
            <a:ext cx="1600200" cy="43815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5" name="AutoShape 9"/>
          <p:cNvSpPr>
            <a:spLocks noChangeArrowheads="1"/>
          </p:cNvSpPr>
          <p:nvPr/>
        </p:nvSpPr>
        <p:spPr bwMode="auto">
          <a:xfrm rot="5400000" flipV="1">
            <a:off x="2146154" y="2180552"/>
            <a:ext cx="457200" cy="2039937"/>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582659" name="Rectangle 3"/>
          <p:cNvSpPr>
            <a:spLocks noChangeArrowheads="1"/>
          </p:cNvSpPr>
          <p:nvPr/>
        </p:nvSpPr>
        <p:spPr bwMode="auto">
          <a:xfrm>
            <a:off x="97423" y="2098124"/>
            <a:ext cx="2880898" cy="1836250"/>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marL="57150" indent="-57150" eaLnBrk="0" hangingPunct="0">
              <a:lnSpc>
                <a:spcPct val="90000"/>
              </a:lnSpc>
              <a:defRPr/>
            </a:pPr>
            <a:r>
              <a:rPr lang="en-US" sz="2800" b="1" dirty="0" smtClean="0">
                <a:solidFill>
                  <a:srgbClr val="0000CC"/>
                </a:solidFill>
                <a:latin typeface="Arial" charset="0"/>
              </a:rPr>
              <a:t>Check when diff. correction is less than 100%</a:t>
            </a:r>
            <a:endParaRPr lang="en-US" sz="2800" b="1" dirty="0">
              <a:solidFill>
                <a:srgbClr val="0000CC"/>
              </a:solidFill>
              <a:latin typeface="Arial" charset="0"/>
            </a:endParaRPr>
          </a:p>
        </p:txBody>
      </p:sp>
      <p:sp>
        <p:nvSpPr>
          <p:cNvPr id="16" name="AutoShape 9"/>
          <p:cNvSpPr>
            <a:spLocks noChangeArrowheads="1"/>
          </p:cNvSpPr>
          <p:nvPr/>
        </p:nvSpPr>
        <p:spPr bwMode="auto">
          <a:xfrm rot="5400000" flipV="1">
            <a:off x="2328447" y="4669176"/>
            <a:ext cx="457200" cy="203835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442382" name="Rectangle 14"/>
          <p:cNvSpPr>
            <a:spLocks noChangeArrowheads="1"/>
          </p:cNvSpPr>
          <p:nvPr/>
        </p:nvSpPr>
        <p:spPr bwMode="auto">
          <a:xfrm>
            <a:off x="97423" y="3848640"/>
            <a:ext cx="3125787" cy="2850710"/>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marL="57150" indent="-57150" eaLnBrk="0" hangingPunct="0">
              <a:lnSpc>
                <a:spcPct val="90000"/>
              </a:lnSpc>
              <a:defRPr/>
            </a:pPr>
            <a:r>
              <a:rPr lang="en-US" sz="2800" b="1" dirty="0">
                <a:solidFill>
                  <a:srgbClr val="0000CC"/>
                </a:solidFill>
                <a:latin typeface="Arial" charset="0"/>
              </a:rPr>
              <a:t>	Non GPS Positions:  not collected by a rover, created in Pathfinder </a:t>
            </a:r>
            <a:r>
              <a:rPr lang="en-US" sz="2800" b="1" dirty="0" smtClean="0">
                <a:solidFill>
                  <a:srgbClr val="0000CC"/>
                </a:solidFill>
                <a:latin typeface="Arial" charset="0"/>
              </a:rPr>
              <a:t>Office or digitized in TerraSync</a:t>
            </a:r>
            <a:endParaRPr lang="en-US" sz="2800" b="1" dirty="0">
              <a:solidFill>
                <a:srgbClr val="0000CC"/>
              </a:solidFill>
              <a:latin typeface="Arial"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62" descr="coordinate2"/>
          <p:cNvPicPr>
            <a:picLocks noChangeAspect="1" noChangeArrowheads="1"/>
          </p:cNvPicPr>
          <p:nvPr/>
        </p:nvPicPr>
        <p:blipFill>
          <a:blip r:embed="rId3"/>
          <a:srcRect l="1164" t="1615" r="8590" b="8194"/>
          <a:stretch>
            <a:fillRect/>
          </a:stretch>
        </p:blipFill>
        <p:spPr bwMode="auto">
          <a:xfrm>
            <a:off x="419100" y="1511300"/>
            <a:ext cx="8343900" cy="3556000"/>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443394" name="Rectangle 2"/>
          <p:cNvSpPr>
            <a:spLocks noGrp="1" noChangeArrowheads="1"/>
          </p:cNvSpPr>
          <p:nvPr>
            <p:ph type="title"/>
          </p:nvPr>
        </p:nvSpPr>
        <p:spPr>
          <a:xfrm>
            <a:off x="0" y="190500"/>
            <a:ext cx="9144000" cy="1162050"/>
          </a:xfrm>
          <a:effectLst/>
        </p:spPr>
        <p:txBody>
          <a:bodyPr/>
          <a:lstStyle/>
          <a:p>
            <a:pPr>
              <a:defRPr/>
            </a:pPr>
            <a:r>
              <a:rPr smtClean="0"/>
              <a:t>Coordinate System Tab</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32</a:t>
            </a:fld>
            <a:endParaRPr lang="en-US"/>
          </a:p>
        </p:txBody>
      </p:sp>
      <p:sp>
        <p:nvSpPr>
          <p:cNvPr id="43012" name="Text Box 46"/>
          <p:cNvSpPr txBox="1">
            <a:spLocks noChangeArrowheads="1"/>
          </p:cNvSpPr>
          <p:nvPr/>
        </p:nvSpPr>
        <p:spPr bwMode="auto">
          <a:xfrm>
            <a:off x="609600" y="6248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endParaRPr lang="en-US"/>
          </a:p>
        </p:txBody>
      </p:sp>
      <p:sp>
        <p:nvSpPr>
          <p:cNvPr id="443456" name="Rectangle 64"/>
          <p:cNvSpPr>
            <a:spLocks noChangeArrowheads="1"/>
          </p:cNvSpPr>
          <p:nvPr/>
        </p:nvSpPr>
        <p:spPr bwMode="auto">
          <a:xfrm>
            <a:off x="274638" y="5600700"/>
            <a:ext cx="8640762" cy="990600"/>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Controls how Pathfinder Office transforms GPS data into the coordinate system of your choosing.</a:t>
            </a:r>
          </a:p>
        </p:txBody>
      </p:sp>
      <p:sp>
        <p:nvSpPr>
          <p:cNvPr id="12" name="AutoShape 6"/>
          <p:cNvSpPr>
            <a:spLocks noChangeArrowheads="1"/>
          </p:cNvSpPr>
          <p:nvPr/>
        </p:nvSpPr>
        <p:spPr bwMode="auto">
          <a:xfrm>
            <a:off x="3581400" y="1409700"/>
            <a:ext cx="2286000" cy="50006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3" name="AutoShape 6"/>
          <p:cNvSpPr>
            <a:spLocks noChangeArrowheads="1"/>
          </p:cNvSpPr>
          <p:nvPr/>
        </p:nvSpPr>
        <p:spPr bwMode="auto">
          <a:xfrm>
            <a:off x="495300" y="1981200"/>
            <a:ext cx="3632200" cy="56356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4" name="AutoShape 6"/>
          <p:cNvSpPr>
            <a:spLocks noChangeArrowheads="1"/>
          </p:cNvSpPr>
          <p:nvPr/>
        </p:nvSpPr>
        <p:spPr bwMode="auto">
          <a:xfrm>
            <a:off x="5219700" y="2057400"/>
            <a:ext cx="1409700" cy="61118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96173" y="5005607"/>
            <a:ext cx="4218388" cy="1676304"/>
          </a:xfrm>
          <a:prstGeom prst="rect">
            <a:avLst/>
          </a:prstGeom>
        </p:spPr>
      </p:pic>
      <p:pic>
        <p:nvPicPr>
          <p:cNvPr id="3" name="Snagit_PPTAB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20" y="1265903"/>
            <a:ext cx="7136518" cy="3062949"/>
          </a:xfrm>
          <a:prstGeom prst="rect">
            <a:avLst/>
          </a:prstGeom>
        </p:spPr>
      </p:pic>
      <p:sp>
        <p:nvSpPr>
          <p:cNvPr id="596996" name="Rectangle 4"/>
          <p:cNvSpPr>
            <a:spLocks noGrp="1" noChangeArrowheads="1"/>
          </p:cNvSpPr>
          <p:nvPr>
            <p:ph type="title"/>
          </p:nvPr>
        </p:nvSpPr>
        <p:spPr>
          <a:xfrm>
            <a:off x="-38100" y="31750"/>
            <a:ext cx="9144000" cy="762000"/>
          </a:xfrm>
          <a:effectLst/>
        </p:spPr>
        <p:txBody>
          <a:bodyPr/>
          <a:lstStyle/>
          <a:p>
            <a:pPr>
              <a:defRPr/>
            </a:pPr>
            <a:r>
              <a:rPr smtClean="0"/>
              <a:t>Coordinate System / Datum</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33</a:t>
            </a:fld>
            <a:endParaRPr lang="en-US"/>
          </a:p>
        </p:txBody>
      </p:sp>
      <p:sp>
        <p:nvSpPr>
          <p:cNvPr id="14" name="Rectangle 4"/>
          <p:cNvSpPr>
            <a:spLocks noChangeArrowheads="1"/>
          </p:cNvSpPr>
          <p:nvPr/>
        </p:nvSpPr>
        <p:spPr bwMode="auto">
          <a:xfrm>
            <a:off x="1684312" y="826211"/>
            <a:ext cx="5699175" cy="536575"/>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UTM 8 North NAD 1983(Alaska)</a:t>
            </a:r>
            <a:endParaRPr lang="en-US" sz="2800" b="1" dirty="0">
              <a:solidFill>
                <a:srgbClr val="0000CC"/>
              </a:solidFill>
              <a:latin typeface="Arial" charset="0"/>
            </a:endParaRPr>
          </a:p>
        </p:txBody>
      </p:sp>
      <p:sp>
        <p:nvSpPr>
          <p:cNvPr id="13" name="AutoShape 6"/>
          <p:cNvSpPr>
            <a:spLocks noChangeArrowheads="1"/>
          </p:cNvSpPr>
          <p:nvPr/>
        </p:nvSpPr>
        <p:spPr bwMode="auto">
          <a:xfrm>
            <a:off x="1496173" y="5217259"/>
            <a:ext cx="4218388" cy="29817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44039" name="Oval 16"/>
          <p:cNvSpPr>
            <a:spLocks noChangeArrowheads="1"/>
          </p:cNvSpPr>
          <p:nvPr/>
        </p:nvSpPr>
        <p:spPr bwMode="auto">
          <a:xfrm>
            <a:off x="6297613" y="3695700"/>
            <a:ext cx="260350" cy="252413"/>
          </a:xfrm>
          <a:prstGeom prst="ellipse">
            <a:avLst/>
          </a:prstGeom>
          <a:solidFill>
            <a:srgbClr val="C00000"/>
          </a:solidFill>
          <a:ln w="12700" cap="sq" algn="ctr">
            <a:solidFill>
              <a:schemeClr val="bg2"/>
            </a:solidFill>
            <a:round/>
            <a:headEnd type="none" w="sm" len="sm"/>
            <a:tailEnd type="none" w="sm" len="sm"/>
          </a:ln>
        </p:spPr>
        <p:txBody>
          <a:bodyPr/>
          <a:lstStyle/>
          <a:p>
            <a:pPr algn="ctr" eaLnBrk="0" hangingPunct="0"/>
            <a:endParaRPr lang="en-US"/>
          </a:p>
        </p:txBody>
      </p:sp>
      <p:sp>
        <p:nvSpPr>
          <p:cNvPr id="44040" name="Oval 17"/>
          <p:cNvSpPr>
            <a:spLocks noChangeArrowheads="1"/>
          </p:cNvSpPr>
          <p:nvPr/>
        </p:nvSpPr>
        <p:spPr bwMode="auto">
          <a:xfrm>
            <a:off x="6047936" y="3454400"/>
            <a:ext cx="180975" cy="171450"/>
          </a:xfrm>
          <a:prstGeom prst="ellipse">
            <a:avLst/>
          </a:prstGeom>
          <a:solidFill>
            <a:srgbClr val="C00000"/>
          </a:solidFill>
          <a:ln w="12700" cap="sq" algn="ctr">
            <a:solidFill>
              <a:schemeClr val="bg2"/>
            </a:solidFill>
            <a:round/>
            <a:headEnd type="none" w="sm" len="sm"/>
            <a:tailEnd type="none" w="sm" len="sm"/>
          </a:ln>
        </p:spPr>
        <p:txBody>
          <a:bodyPr/>
          <a:lstStyle/>
          <a:p>
            <a:pPr algn="ctr" eaLnBrk="0" hangingPunct="0"/>
            <a:endParaRPr lang="en-US"/>
          </a:p>
        </p:txBody>
      </p:sp>
      <p:sp>
        <p:nvSpPr>
          <p:cNvPr id="44041" name="Oval 20"/>
          <p:cNvSpPr>
            <a:spLocks noChangeArrowheads="1"/>
          </p:cNvSpPr>
          <p:nvPr/>
        </p:nvSpPr>
        <p:spPr bwMode="auto">
          <a:xfrm>
            <a:off x="5406586" y="3800475"/>
            <a:ext cx="95250" cy="88900"/>
          </a:xfrm>
          <a:prstGeom prst="ellipse">
            <a:avLst/>
          </a:prstGeom>
          <a:solidFill>
            <a:srgbClr val="C00000"/>
          </a:solidFill>
          <a:ln w="12700" cap="sq" algn="ctr">
            <a:solidFill>
              <a:schemeClr val="bg2"/>
            </a:solidFill>
            <a:round/>
            <a:headEnd type="none" w="sm" len="sm"/>
            <a:tailEnd type="none" w="sm" len="sm"/>
          </a:ln>
        </p:spPr>
        <p:txBody>
          <a:bodyPr/>
          <a:lstStyle/>
          <a:p>
            <a:pPr algn="ctr" eaLnBrk="0" hangingPunct="0"/>
            <a:endParaRPr lang="en-US"/>
          </a:p>
        </p:txBody>
      </p:sp>
      <p:sp>
        <p:nvSpPr>
          <p:cNvPr id="44043" name="AutoShape 9"/>
          <p:cNvSpPr>
            <a:spLocks noChangeArrowheads="1"/>
          </p:cNvSpPr>
          <p:nvPr/>
        </p:nvSpPr>
        <p:spPr bwMode="auto">
          <a:xfrm>
            <a:off x="6865643" y="2329403"/>
            <a:ext cx="1816100" cy="946150"/>
          </a:xfrm>
          <a:prstGeom prst="cloudCallout">
            <a:avLst>
              <a:gd name="adj1" fmla="val -140917"/>
              <a:gd name="adj2" fmla="val 122606"/>
            </a:avLst>
          </a:prstGeom>
          <a:solidFill>
            <a:srgbClr val="FF0000">
              <a:alpha val="76862"/>
            </a:srgbClr>
          </a:solidFill>
          <a:ln w="12700" cap="sq">
            <a:solidFill>
              <a:schemeClr val="bg2"/>
            </a:solidFill>
            <a:round/>
            <a:headEnd type="none" w="sm" len="sm"/>
            <a:tailEnd type="none" w="sm" len="sm"/>
          </a:ln>
        </p:spPr>
        <p:txBody>
          <a:bodyPr/>
          <a:lstStyle/>
          <a:p>
            <a:pPr algn="ctr" eaLnBrk="0" hangingPunct="0"/>
            <a:r>
              <a:rPr lang="en-US" b="1">
                <a:latin typeface="Arial" charset="0"/>
              </a:rPr>
              <a:t>huh?</a:t>
            </a:r>
          </a:p>
        </p:txBody>
      </p:sp>
      <p:sp>
        <p:nvSpPr>
          <p:cNvPr id="44044" name="Oval 15"/>
          <p:cNvSpPr>
            <a:spLocks noChangeArrowheads="1"/>
          </p:cNvSpPr>
          <p:nvPr/>
        </p:nvSpPr>
        <p:spPr bwMode="auto">
          <a:xfrm>
            <a:off x="6335273" y="3275012"/>
            <a:ext cx="215900" cy="203200"/>
          </a:xfrm>
          <a:prstGeom prst="ellipse">
            <a:avLst/>
          </a:prstGeom>
          <a:solidFill>
            <a:srgbClr val="C00000"/>
          </a:solidFill>
          <a:ln w="12700" cap="sq" algn="ctr">
            <a:solidFill>
              <a:schemeClr val="bg2"/>
            </a:solidFill>
            <a:round/>
            <a:headEnd type="none" w="sm" len="sm"/>
            <a:tailEnd type="none" w="sm" len="sm"/>
          </a:ln>
        </p:spPr>
        <p:txBody>
          <a:bodyPr/>
          <a:lstStyle/>
          <a:p>
            <a:pPr algn="ctr" eaLnBrk="0" hangingPunct="0"/>
            <a:endParaRPr lang="en-US"/>
          </a:p>
        </p:txBody>
      </p:sp>
      <p:sp>
        <p:nvSpPr>
          <p:cNvPr id="44045" name="Oval 18"/>
          <p:cNvSpPr>
            <a:spLocks noChangeArrowheads="1"/>
          </p:cNvSpPr>
          <p:nvPr/>
        </p:nvSpPr>
        <p:spPr bwMode="auto">
          <a:xfrm>
            <a:off x="5714561" y="3633787"/>
            <a:ext cx="138112" cy="127000"/>
          </a:xfrm>
          <a:prstGeom prst="ellipse">
            <a:avLst/>
          </a:prstGeom>
          <a:solidFill>
            <a:srgbClr val="C00000"/>
          </a:solidFill>
          <a:ln w="12700" cap="sq" algn="ctr">
            <a:solidFill>
              <a:schemeClr val="bg2"/>
            </a:solidFill>
            <a:round/>
            <a:headEnd type="none" w="sm" len="sm"/>
            <a:tailEnd type="none" w="sm" len="sm"/>
          </a:ln>
        </p:spPr>
        <p:txBody>
          <a:bodyPr/>
          <a:lstStyle/>
          <a:p>
            <a:pPr algn="ctr" eaLnBrk="0" hangingPunct="0"/>
            <a:endParaRPr lang="en-US"/>
          </a:p>
        </p:txBody>
      </p:sp>
      <p:sp>
        <p:nvSpPr>
          <p:cNvPr id="44046" name="Oval 21"/>
          <p:cNvSpPr>
            <a:spLocks noChangeArrowheads="1"/>
          </p:cNvSpPr>
          <p:nvPr/>
        </p:nvSpPr>
        <p:spPr bwMode="auto">
          <a:xfrm>
            <a:off x="5146236" y="3925887"/>
            <a:ext cx="71437" cy="71438"/>
          </a:xfrm>
          <a:prstGeom prst="ellipse">
            <a:avLst/>
          </a:prstGeom>
          <a:solidFill>
            <a:srgbClr val="C00000"/>
          </a:solidFill>
          <a:ln w="12700" cap="sq" algn="ctr">
            <a:solidFill>
              <a:schemeClr val="bg2"/>
            </a:solidFill>
            <a:round/>
            <a:headEnd type="none" w="sm" len="sm"/>
            <a:tailEnd type="none" w="sm" len="sm"/>
          </a:ln>
        </p:spPr>
        <p:txBody>
          <a:bodyPr/>
          <a:lstStyle/>
          <a:p>
            <a:pPr algn="ctr" eaLnBrk="0" hangingPunct="0"/>
            <a:endParaRPr lang="en-US"/>
          </a:p>
        </p:txBody>
      </p:sp>
      <p:sp>
        <p:nvSpPr>
          <p:cNvPr id="23" name="Rectangle 6"/>
          <p:cNvSpPr>
            <a:spLocks noChangeArrowheads="1"/>
          </p:cNvSpPr>
          <p:nvPr/>
        </p:nvSpPr>
        <p:spPr bwMode="auto">
          <a:xfrm>
            <a:off x="6443223" y="5005607"/>
            <a:ext cx="2511425" cy="846137"/>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Why so many NAD 1983’s?</a:t>
            </a:r>
          </a:p>
        </p:txBody>
      </p:sp>
      <p:sp>
        <p:nvSpPr>
          <p:cNvPr id="12" name="AutoShape 6"/>
          <p:cNvSpPr>
            <a:spLocks noChangeArrowheads="1"/>
          </p:cNvSpPr>
          <p:nvPr/>
        </p:nvSpPr>
        <p:spPr bwMode="auto">
          <a:xfrm>
            <a:off x="172453" y="2912068"/>
            <a:ext cx="5848350" cy="1314677"/>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231154739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36" y="5005607"/>
            <a:ext cx="5690089" cy="1694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589087"/>
            <a:ext cx="6297613" cy="3135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6996" name="Rectangle 4"/>
          <p:cNvSpPr>
            <a:spLocks noGrp="1" noChangeArrowheads="1"/>
          </p:cNvSpPr>
          <p:nvPr>
            <p:ph type="title"/>
          </p:nvPr>
        </p:nvSpPr>
        <p:spPr>
          <a:xfrm>
            <a:off x="-38100" y="31750"/>
            <a:ext cx="9144000" cy="762000"/>
          </a:xfrm>
          <a:effectLst/>
        </p:spPr>
        <p:txBody>
          <a:bodyPr/>
          <a:lstStyle/>
          <a:p>
            <a:pPr>
              <a:defRPr/>
            </a:pPr>
            <a:r>
              <a:rPr smtClean="0"/>
              <a:t>Coordinate System / Datum</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34</a:t>
            </a:fld>
            <a:endParaRPr lang="en-US"/>
          </a:p>
        </p:txBody>
      </p:sp>
      <p:sp>
        <p:nvSpPr>
          <p:cNvPr id="14" name="Rectangle 4"/>
          <p:cNvSpPr>
            <a:spLocks noChangeArrowheads="1"/>
          </p:cNvSpPr>
          <p:nvPr/>
        </p:nvSpPr>
        <p:spPr bwMode="auto">
          <a:xfrm>
            <a:off x="529736" y="796470"/>
            <a:ext cx="8026400" cy="536575"/>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US Continental / Alaska Albers 1983 (Alaska)</a:t>
            </a:r>
            <a:endParaRPr lang="en-US" sz="2800" b="1" dirty="0">
              <a:solidFill>
                <a:srgbClr val="0000CC"/>
              </a:solidFill>
              <a:latin typeface="Arial" charset="0"/>
            </a:endParaRPr>
          </a:p>
        </p:txBody>
      </p:sp>
      <p:sp>
        <p:nvSpPr>
          <p:cNvPr id="13" name="AutoShape 6"/>
          <p:cNvSpPr>
            <a:spLocks noChangeArrowheads="1"/>
          </p:cNvSpPr>
          <p:nvPr/>
        </p:nvSpPr>
        <p:spPr bwMode="auto">
          <a:xfrm>
            <a:off x="268480" y="5312229"/>
            <a:ext cx="4814888" cy="426585"/>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44039" name="Oval 16"/>
          <p:cNvSpPr>
            <a:spLocks noChangeArrowheads="1"/>
          </p:cNvSpPr>
          <p:nvPr/>
        </p:nvSpPr>
        <p:spPr bwMode="auto">
          <a:xfrm>
            <a:off x="6297613" y="3695700"/>
            <a:ext cx="260350" cy="252413"/>
          </a:xfrm>
          <a:prstGeom prst="ellipse">
            <a:avLst/>
          </a:prstGeom>
          <a:solidFill>
            <a:srgbClr val="C00000"/>
          </a:solidFill>
          <a:ln w="12700" cap="sq" algn="ctr">
            <a:solidFill>
              <a:schemeClr val="bg2"/>
            </a:solidFill>
            <a:round/>
            <a:headEnd type="none" w="sm" len="sm"/>
            <a:tailEnd type="none" w="sm" len="sm"/>
          </a:ln>
        </p:spPr>
        <p:txBody>
          <a:bodyPr/>
          <a:lstStyle/>
          <a:p>
            <a:pPr algn="ctr" eaLnBrk="0" hangingPunct="0"/>
            <a:endParaRPr lang="en-US"/>
          </a:p>
        </p:txBody>
      </p:sp>
      <p:sp>
        <p:nvSpPr>
          <p:cNvPr id="44040" name="Oval 17"/>
          <p:cNvSpPr>
            <a:spLocks noChangeArrowheads="1"/>
          </p:cNvSpPr>
          <p:nvPr/>
        </p:nvSpPr>
        <p:spPr bwMode="auto">
          <a:xfrm>
            <a:off x="6047936" y="3454400"/>
            <a:ext cx="180975" cy="171450"/>
          </a:xfrm>
          <a:prstGeom prst="ellipse">
            <a:avLst/>
          </a:prstGeom>
          <a:solidFill>
            <a:srgbClr val="C00000"/>
          </a:solidFill>
          <a:ln w="12700" cap="sq" algn="ctr">
            <a:solidFill>
              <a:schemeClr val="bg2"/>
            </a:solidFill>
            <a:round/>
            <a:headEnd type="none" w="sm" len="sm"/>
            <a:tailEnd type="none" w="sm" len="sm"/>
          </a:ln>
        </p:spPr>
        <p:txBody>
          <a:bodyPr/>
          <a:lstStyle/>
          <a:p>
            <a:pPr algn="ctr" eaLnBrk="0" hangingPunct="0"/>
            <a:endParaRPr lang="en-US"/>
          </a:p>
        </p:txBody>
      </p:sp>
      <p:sp>
        <p:nvSpPr>
          <p:cNvPr id="44041" name="Oval 20"/>
          <p:cNvSpPr>
            <a:spLocks noChangeArrowheads="1"/>
          </p:cNvSpPr>
          <p:nvPr/>
        </p:nvSpPr>
        <p:spPr bwMode="auto">
          <a:xfrm>
            <a:off x="5406586" y="3800475"/>
            <a:ext cx="95250" cy="88900"/>
          </a:xfrm>
          <a:prstGeom prst="ellipse">
            <a:avLst/>
          </a:prstGeom>
          <a:solidFill>
            <a:srgbClr val="C00000"/>
          </a:solidFill>
          <a:ln w="12700" cap="sq" algn="ctr">
            <a:solidFill>
              <a:schemeClr val="bg2"/>
            </a:solidFill>
            <a:round/>
            <a:headEnd type="none" w="sm" len="sm"/>
            <a:tailEnd type="none" w="sm" len="sm"/>
          </a:ln>
        </p:spPr>
        <p:txBody>
          <a:bodyPr/>
          <a:lstStyle/>
          <a:p>
            <a:pPr algn="ctr" eaLnBrk="0" hangingPunct="0"/>
            <a:endParaRPr lang="en-US"/>
          </a:p>
        </p:txBody>
      </p:sp>
      <p:sp>
        <p:nvSpPr>
          <p:cNvPr id="44043" name="AutoShape 9"/>
          <p:cNvSpPr>
            <a:spLocks noChangeArrowheads="1"/>
          </p:cNvSpPr>
          <p:nvPr/>
        </p:nvSpPr>
        <p:spPr bwMode="auto">
          <a:xfrm>
            <a:off x="6508750" y="2947988"/>
            <a:ext cx="1816100" cy="946150"/>
          </a:xfrm>
          <a:prstGeom prst="cloudCallout">
            <a:avLst>
              <a:gd name="adj1" fmla="val -140917"/>
              <a:gd name="adj2" fmla="val 122606"/>
            </a:avLst>
          </a:prstGeom>
          <a:solidFill>
            <a:srgbClr val="FF0000">
              <a:alpha val="76862"/>
            </a:srgbClr>
          </a:solidFill>
          <a:ln w="12700" cap="sq">
            <a:solidFill>
              <a:schemeClr val="bg2"/>
            </a:solidFill>
            <a:round/>
            <a:headEnd type="none" w="sm" len="sm"/>
            <a:tailEnd type="none" w="sm" len="sm"/>
          </a:ln>
        </p:spPr>
        <p:txBody>
          <a:bodyPr/>
          <a:lstStyle/>
          <a:p>
            <a:pPr algn="ctr" eaLnBrk="0" hangingPunct="0"/>
            <a:r>
              <a:rPr lang="en-US" b="1">
                <a:latin typeface="Arial" charset="0"/>
              </a:rPr>
              <a:t>huh?</a:t>
            </a:r>
          </a:p>
        </p:txBody>
      </p:sp>
      <p:sp>
        <p:nvSpPr>
          <p:cNvPr id="44044" name="Oval 15"/>
          <p:cNvSpPr>
            <a:spLocks noChangeArrowheads="1"/>
          </p:cNvSpPr>
          <p:nvPr/>
        </p:nvSpPr>
        <p:spPr bwMode="auto">
          <a:xfrm>
            <a:off x="6335273" y="3275012"/>
            <a:ext cx="215900" cy="203200"/>
          </a:xfrm>
          <a:prstGeom prst="ellipse">
            <a:avLst/>
          </a:prstGeom>
          <a:solidFill>
            <a:srgbClr val="C00000"/>
          </a:solidFill>
          <a:ln w="12700" cap="sq" algn="ctr">
            <a:solidFill>
              <a:schemeClr val="bg2"/>
            </a:solidFill>
            <a:round/>
            <a:headEnd type="none" w="sm" len="sm"/>
            <a:tailEnd type="none" w="sm" len="sm"/>
          </a:ln>
        </p:spPr>
        <p:txBody>
          <a:bodyPr/>
          <a:lstStyle/>
          <a:p>
            <a:pPr algn="ctr" eaLnBrk="0" hangingPunct="0"/>
            <a:endParaRPr lang="en-US"/>
          </a:p>
        </p:txBody>
      </p:sp>
      <p:sp>
        <p:nvSpPr>
          <p:cNvPr id="44045" name="Oval 18"/>
          <p:cNvSpPr>
            <a:spLocks noChangeArrowheads="1"/>
          </p:cNvSpPr>
          <p:nvPr/>
        </p:nvSpPr>
        <p:spPr bwMode="auto">
          <a:xfrm>
            <a:off x="5714561" y="3633787"/>
            <a:ext cx="138112" cy="127000"/>
          </a:xfrm>
          <a:prstGeom prst="ellipse">
            <a:avLst/>
          </a:prstGeom>
          <a:solidFill>
            <a:srgbClr val="C00000"/>
          </a:solidFill>
          <a:ln w="12700" cap="sq" algn="ctr">
            <a:solidFill>
              <a:schemeClr val="bg2"/>
            </a:solidFill>
            <a:round/>
            <a:headEnd type="none" w="sm" len="sm"/>
            <a:tailEnd type="none" w="sm" len="sm"/>
          </a:ln>
        </p:spPr>
        <p:txBody>
          <a:bodyPr/>
          <a:lstStyle/>
          <a:p>
            <a:pPr algn="ctr" eaLnBrk="0" hangingPunct="0"/>
            <a:endParaRPr lang="en-US"/>
          </a:p>
        </p:txBody>
      </p:sp>
      <p:sp>
        <p:nvSpPr>
          <p:cNvPr id="44046" name="Oval 21"/>
          <p:cNvSpPr>
            <a:spLocks noChangeArrowheads="1"/>
          </p:cNvSpPr>
          <p:nvPr/>
        </p:nvSpPr>
        <p:spPr bwMode="auto">
          <a:xfrm>
            <a:off x="5146236" y="3925887"/>
            <a:ext cx="71437" cy="71438"/>
          </a:xfrm>
          <a:prstGeom prst="ellipse">
            <a:avLst/>
          </a:prstGeom>
          <a:solidFill>
            <a:srgbClr val="C00000"/>
          </a:solidFill>
          <a:ln w="12700" cap="sq" algn="ctr">
            <a:solidFill>
              <a:schemeClr val="bg2"/>
            </a:solidFill>
            <a:round/>
            <a:headEnd type="none" w="sm" len="sm"/>
            <a:tailEnd type="none" w="sm" len="sm"/>
          </a:ln>
        </p:spPr>
        <p:txBody>
          <a:bodyPr/>
          <a:lstStyle/>
          <a:p>
            <a:pPr algn="ctr" eaLnBrk="0" hangingPunct="0"/>
            <a:endParaRPr lang="en-US"/>
          </a:p>
        </p:txBody>
      </p:sp>
      <p:sp>
        <p:nvSpPr>
          <p:cNvPr id="23" name="Rectangle 6"/>
          <p:cNvSpPr>
            <a:spLocks noChangeArrowheads="1"/>
          </p:cNvSpPr>
          <p:nvPr/>
        </p:nvSpPr>
        <p:spPr bwMode="auto">
          <a:xfrm>
            <a:off x="6443223" y="5005607"/>
            <a:ext cx="2511425" cy="846137"/>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Why so many NAD 1983’s?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227" y="3242129"/>
            <a:ext cx="4741684" cy="141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1" y="3156615"/>
            <a:ext cx="6239132" cy="152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6"/>
          <p:cNvSpPr>
            <a:spLocks noChangeArrowheads="1"/>
          </p:cNvSpPr>
          <p:nvPr/>
        </p:nvSpPr>
        <p:spPr bwMode="auto">
          <a:xfrm>
            <a:off x="58481" y="3170236"/>
            <a:ext cx="5848350" cy="1314677"/>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247650" y="0"/>
            <a:ext cx="9391650" cy="1143000"/>
          </a:xfrm>
          <a:effectLst/>
        </p:spPr>
        <p:txBody>
          <a:bodyPr/>
          <a:lstStyle/>
          <a:p>
            <a:pPr>
              <a:defRPr/>
            </a:pPr>
            <a:r>
              <a:rPr lang="en-US" kern="1200" dirty="0" smtClean="0">
                <a:effectLst>
                  <a:outerShdw dist="101600" dir="3600000" algn="tl" rotWithShape="0">
                    <a:prstClr val="black"/>
                  </a:outerShdw>
                </a:effectLst>
                <a:ea typeface="+mn-ea"/>
                <a:cs typeface="+mn-cs"/>
              </a:rPr>
              <a:t>Datum Shifts</a:t>
            </a:r>
          </a:p>
        </p:txBody>
      </p:sp>
      <p:sp>
        <p:nvSpPr>
          <p:cNvPr id="536579" name="Rectangle 3"/>
          <p:cNvSpPr>
            <a:spLocks noGrp="1" noChangeArrowheads="1"/>
          </p:cNvSpPr>
          <p:nvPr>
            <p:ph idx="1"/>
          </p:nvPr>
        </p:nvSpPr>
        <p:spPr>
          <a:xfrm>
            <a:off x="361950" y="2032000"/>
            <a:ext cx="4092575" cy="1819275"/>
          </a:xfrm>
        </p:spPr>
        <p:txBody>
          <a:bodyPr/>
          <a:lstStyle/>
          <a:p>
            <a:pPr marL="0" indent="0">
              <a:lnSpc>
                <a:spcPct val="110000"/>
              </a:lnSpc>
              <a:spcBef>
                <a:spcPct val="0"/>
              </a:spcBef>
              <a:buFont typeface="Wingdings" pitchFamily="2" charset="2"/>
              <a:buNone/>
            </a:pPr>
            <a:r>
              <a:rPr lang="en-US" sz="2800" smtClean="0"/>
              <a:t>#1 reason for mismatching GPS / GIS data is…</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35</a:t>
            </a:fld>
            <a:endParaRPr lang="en-US"/>
          </a:p>
        </p:txBody>
      </p:sp>
      <p:sp>
        <p:nvSpPr>
          <p:cNvPr id="536581" name="Rectangle 5"/>
          <p:cNvSpPr>
            <a:spLocks noChangeArrowheads="1"/>
          </p:cNvSpPr>
          <p:nvPr/>
        </p:nvSpPr>
        <p:spPr bwMode="auto">
          <a:xfrm>
            <a:off x="0" y="801688"/>
            <a:ext cx="9144000" cy="1143000"/>
          </a:xfrm>
          <a:prstGeom prst="rect">
            <a:avLst/>
          </a:prstGeom>
          <a:noFill/>
          <a:ln w="9525">
            <a:noFill/>
            <a:miter lim="800000"/>
            <a:headEnd/>
            <a:tailEnd/>
          </a:ln>
          <a:effectLst/>
        </p:spPr>
        <p:txBody>
          <a:bodyPr lIns="92075" tIns="46038" rIns="92075" bIns="46038" anchor="ctr"/>
          <a:lstStyle/>
          <a:p>
            <a:pPr algn="ctr" eaLnBrk="0" hangingPunct="0">
              <a:defRPr/>
            </a:pPr>
            <a:r>
              <a:rPr lang="en-US" sz="4400" b="1" dirty="0">
                <a:solidFill>
                  <a:srgbClr val="FFFF00"/>
                </a:solidFill>
                <a:latin typeface="Arial" pitchFamily="34" charset="0"/>
              </a:rPr>
              <a:t>                    </a:t>
            </a:r>
            <a:r>
              <a:rPr lang="en-US" sz="4400" b="1" dirty="0">
                <a:solidFill>
                  <a:srgbClr val="FFFF66"/>
                </a:solidFill>
                <a:effectLst>
                  <a:outerShdw dist="101600" dir="3600000" algn="tl" rotWithShape="0">
                    <a:prstClr val="black"/>
                  </a:outerShdw>
                </a:effectLst>
                <a:latin typeface="Arial" charset="0"/>
              </a:rPr>
              <a:t>Datum Shifts</a:t>
            </a:r>
          </a:p>
        </p:txBody>
      </p:sp>
      <p:pic>
        <p:nvPicPr>
          <p:cNvPr id="45061" name="Picture 9" descr="Untitle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113" y="2506663"/>
            <a:ext cx="4624387"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AutoShape 7"/>
          <p:cNvSpPr>
            <a:spLocks noChangeArrowheads="1"/>
          </p:cNvSpPr>
          <p:nvPr/>
        </p:nvSpPr>
        <p:spPr bwMode="auto">
          <a:xfrm>
            <a:off x="3257550" y="3827463"/>
            <a:ext cx="1419225" cy="1114425"/>
          </a:xfrm>
          <a:prstGeom prst="cloudCallout">
            <a:avLst>
              <a:gd name="adj1" fmla="val 95301"/>
              <a:gd name="adj2" fmla="val 60398"/>
            </a:avLst>
          </a:prstGeom>
          <a:solidFill>
            <a:srgbClr val="FF0000">
              <a:alpha val="78038"/>
            </a:srgbClr>
          </a:solidFill>
          <a:ln w="6350" cap="sq">
            <a:solidFill>
              <a:schemeClr val="bg2"/>
            </a:solidFill>
            <a:round/>
            <a:headEnd type="none" w="sm" len="sm"/>
            <a:tailEnd type="none" w="sm" len="sm"/>
          </a:ln>
        </p:spPr>
        <p:txBody>
          <a:bodyPr/>
          <a:lstStyle/>
          <a:p>
            <a:pPr algn="ctr" eaLnBrk="0" hangingPunct="0"/>
            <a:r>
              <a:rPr lang="en-US" sz="1600" b="1">
                <a:latin typeface="Arial" charset="0"/>
              </a:rPr>
              <a:t>I’m in NAD83</a:t>
            </a:r>
          </a:p>
        </p:txBody>
      </p:sp>
      <p:sp>
        <p:nvSpPr>
          <p:cNvPr id="536586" name="Rectangle 10"/>
          <p:cNvSpPr>
            <a:spLocks noChangeArrowheads="1"/>
          </p:cNvSpPr>
          <p:nvPr/>
        </p:nvSpPr>
        <p:spPr bwMode="auto">
          <a:xfrm>
            <a:off x="657225" y="5229225"/>
            <a:ext cx="2968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ctr" eaLnBrk="0" hangingPunct="0">
              <a:lnSpc>
                <a:spcPct val="110000"/>
              </a:lnSpc>
              <a:buClr>
                <a:schemeClr val="accent2"/>
              </a:buClr>
              <a:buSzPct val="80000"/>
              <a:buFont typeface="Wingdings" pitchFamily="2" charset="2"/>
              <a:buNone/>
            </a:pPr>
            <a:r>
              <a:rPr lang="en-US" sz="3200" b="1">
                <a:latin typeface="Arial" charset="0"/>
              </a:rPr>
              <a:t>Mismatching </a:t>
            </a:r>
          </a:p>
          <a:p>
            <a:pPr marL="342900" indent="-342900" algn="ctr" eaLnBrk="0" hangingPunct="0">
              <a:lnSpc>
                <a:spcPct val="110000"/>
              </a:lnSpc>
              <a:buClr>
                <a:schemeClr val="accent2"/>
              </a:buClr>
              <a:buSzPct val="80000"/>
              <a:buFont typeface="Wingdings" pitchFamily="2" charset="2"/>
              <a:buNone/>
            </a:pPr>
            <a:r>
              <a:rPr lang="en-US" sz="3200" b="1">
                <a:latin typeface="Arial" charset="0"/>
              </a:rPr>
              <a:t>Datums</a:t>
            </a:r>
          </a:p>
        </p:txBody>
      </p:sp>
      <p:sp>
        <p:nvSpPr>
          <p:cNvPr id="45064" name="Text Box 14"/>
          <p:cNvSpPr txBox="1">
            <a:spLocks noChangeArrowheads="1"/>
          </p:cNvSpPr>
          <p:nvPr/>
        </p:nvSpPr>
        <p:spPr bwMode="auto">
          <a:xfrm rot="258961">
            <a:off x="5454650" y="3390900"/>
            <a:ext cx="1039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r>
              <a:rPr lang="en-US" sz="1800" b="1">
                <a:solidFill>
                  <a:srgbClr val="FF0000"/>
                </a:solidFill>
                <a:latin typeface="Arial" charset="0"/>
              </a:rPr>
              <a:t>WGS84</a:t>
            </a:r>
          </a:p>
        </p:txBody>
      </p:sp>
      <p:grpSp>
        <p:nvGrpSpPr>
          <p:cNvPr id="45065" name="Group 15"/>
          <p:cNvGrpSpPr>
            <a:grpSpLocks/>
          </p:cNvGrpSpPr>
          <p:nvPr/>
        </p:nvGrpSpPr>
        <p:grpSpPr bwMode="auto">
          <a:xfrm>
            <a:off x="7051675" y="2527300"/>
            <a:ext cx="527050" cy="985838"/>
            <a:chOff x="2257" y="291"/>
            <a:chExt cx="332" cy="621"/>
          </a:xfrm>
        </p:grpSpPr>
        <p:grpSp>
          <p:nvGrpSpPr>
            <p:cNvPr id="45066" name="Group 16"/>
            <p:cNvGrpSpPr>
              <a:grpSpLocks/>
            </p:cNvGrpSpPr>
            <p:nvPr/>
          </p:nvGrpSpPr>
          <p:grpSpPr bwMode="auto">
            <a:xfrm>
              <a:off x="2257" y="291"/>
              <a:ext cx="332" cy="152"/>
              <a:chOff x="2302" y="393"/>
              <a:chExt cx="233" cy="53"/>
            </a:xfrm>
          </p:grpSpPr>
          <p:sp>
            <p:nvSpPr>
              <p:cNvPr id="45068" name="Freeform 17"/>
              <p:cNvSpPr>
                <a:spLocks/>
              </p:cNvSpPr>
              <p:nvPr/>
            </p:nvSpPr>
            <p:spPr bwMode="auto">
              <a:xfrm>
                <a:off x="2349" y="429"/>
                <a:ext cx="43" cy="11"/>
              </a:xfrm>
              <a:custGeom>
                <a:avLst/>
                <a:gdLst>
                  <a:gd name="T0" fmla="*/ 40136 w 23"/>
                  <a:gd name="T1" fmla="*/ 0 h 14"/>
                  <a:gd name="T2" fmla="*/ 40136 w 23"/>
                  <a:gd name="T3" fmla="*/ 2 h 14"/>
                  <a:gd name="T4" fmla="*/ 37905 w 23"/>
                  <a:gd name="T5" fmla="*/ 2 h 14"/>
                  <a:gd name="T6" fmla="*/ 34882 w 23"/>
                  <a:gd name="T7" fmla="*/ 2 h 14"/>
                  <a:gd name="T8" fmla="*/ 27000 w 23"/>
                  <a:gd name="T9" fmla="*/ 2 h 14"/>
                  <a:gd name="T10" fmla="*/ 25693 w 23"/>
                  <a:gd name="T11" fmla="*/ 2 h 14"/>
                  <a:gd name="T12" fmla="*/ 10845 w 23"/>
                  <a:gd name="T13" fmla="*/ 2 h 14"/>
                  <a:gd name="T14" fmla="*/ 5801 w 23"/>
                  <a:gd name="T15" fmla="*/ 2 h 14"/>
                  <a:gd name="T16" fmla="*/ 1922 w 23"/>
                  <a:gd name="T17" fmla="*/ 2 h 14"/>
                  <a:gd name="T18" fmla="*/ 0 w 23"/>
                  <a:gd name="T19" fmla="*/ 2 h 14"/>
                  <a:gd name="T20" fmla="*/ 0 w 23"/>
                  <a:gd name="T21" fmla="*/ 0 h 14"/>
                  <a:gd name="T22" fmla="*/ 40136 w 23"/>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4"/>
                  <a:gd name="T38" fmla="*/ 23 w 23"/>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4">
                    <a:moveTo>
                      <a:pt x="22" y="0"/>
                    </a:moveTo>
                    <a:lnTo>
                      <a:pt x="22" y="10"/>
                    </a:lnTo>
                    <a:lnTo>
                      <a:pt x="21" y="10"/>
                    </a:lnTo>
                    <a:lnTo>
                      <a:pt x="19" y="11"/>
                    </a:lnTo>
                    <a:lnTo>
                      <a:pt x="15" y="11"/>
                    </a:lnTo>
                    <a:lnTo>
                      <a:pt x="14" y="13"/>
                    </a:lnTo>
                    <a:lnTo>
                      <a:pt x="6" y="13"/>
                    </a:lnTo>
                    <a:lnTo>
                      <a:pt x="3" y="11"/>
                    </a:lnTo>
                    <a:lnTo>
                      <a:pt x="1" y="11"/>
                    </a:lnTo>
                    <a:lnTo>
                      <a:pt x="0" y="10"/>
                    </a:lnTo>
                    <a:lnTo>
                      <a:pt x="0" y="0"/>
                    </a:lnTo>
                    <a:lnTo>
                      <a:pt x="22" y="0"/>
                    </a:lnTo>
                  </a:path>
                </a:pathLst>
              </a:custGeom>
              <a:solidFill>
                <a:srgbClr val="FFFFFF"/>
              </a:solidFill>
              <a:ln w="12700" cap="rnd">
                <a:solidFill>
                  <a:srgbClr val="000000"/>
                </a:solidFill>
                <a:round/>
                <a:headEnd/>
                <a:tailEnd/>
              </a:ln>
            </p:spPr>
            <p:txBody>
              <a:bodyPr/>
              <a:lstStyle/>
              <a:p>
                <a:endParaRPr lang="en-US"/>
              </a:p>
            </p:txBody>
          </p:sp>
          <p:sp>
            <p:nvSpPr>
              <p:cNvPr id="45069" name="Rectangle 18"/>
              <p:cNvSpPr>
                <a:spLocks noChangeArrowheads="1"/>
              </p:cNvSpPr>
              <p:nvPr/>
            </p:nvSpPr>
            <p:spPr bwMode="auto">
              <a:xfrm>
                <a:off x="2315" y="410"/>
                <a:ext cx="211" cy="7"/>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en-US"/>
              </a:p>
            </p:txBody>
          </p:sp>
          <p:sp>
            <p:nvSpPr>
              <p:cNvPr id="45070" name="Freeform 19"/>
              <p:cNvSpPr>
                <a:spLocks/>
              </p:cNvSpPr>
              <p:nvPr/>
            </p:nvSpPr>
            <p:spPr bwMode="auto">
              <a:xfrm>
                <a:off x="2315" y="393"/>
                <a:ext cx="218" cy="15"/>
              </a:xfrm>
              <a:custGeom>
                <a:avLst/>
                <a:gdLst>
                  <a:gd name="T0" fmla="*/ 128068 w 116"/>
                  <a:gd name="T1" fmla="*/ 0 h 19"/>
                  <a:gd name="T2" fmla="*/ 128068 w 116"/>
                  <a:gd name="T3" fmla="*/ 1 h 19"/>
                  <a:gd name="T4" fmla="*/ 141238 w 116"/>
                  <a:gd name="T5" fmla="*/ 1 h 19"/>
                  <a:gd name="T6" fmla="*/ 141238 w 116"/>
                  <a:gd name="T7" fmla="*/ 2 h 19"/>
                  <a:gd name="T8" fmla="*/ 154975 w 116"/>
                  <a:gd name="T9" fmla="*/ 2 h 19"/>
                  <a:gd name="T10" fmla="*/ 154975 w 116"/>
                  <a:gd name="T11" fmla="*/ 2 h 19"/>
                  <a:gd name="T12" fmla="*/ 163181 w 116"/>
                  <a:gd name="T13" fmla="*/ 2 h 19"/>
                  <a:gd name="T14" fmla="*/ 163181 w 116"/>
                  <a:gd name="T15" fmla="*/ 2 h 19"/>
                  <a:gd name="T16" fmla="*/ 170540 w 116"/>
                  <a:gd name="T17" fmla="*/ 2 h 19"/>
                  <a:gd name="T18" fmla="*/ 170540 w 116"/>
                  <a:gd name="T19" fmla="*/ 2 h 19"/>
                  <a:gd name="T20" fmla="*/ 180669 w 116"/>
                  <a:gd name="T21" fmla="*/ 2 h 19"/>
                  <a:gd name="T22" fmla="*/ 180669 w 116"/>
                  <a:gd name="T23" fmla="*/ 2 h 19"/>
                  <a:gd name="T24" fmla="*/ 187931 w 116"/>
                  <a:gd name="T25" fmla="*/ 2 h 19"/>
                  <a:gd name="T26" fmla="*/ 187931 w 116"/>
                  <a:gd name="T27" fmla="*/ 2 h 19"/>
                  <a:gd name="T28" fmla="*/ 193888 w 116"/>
                  <a:gd name="T29" fmla="*/ 2 h 19"/>
                  <a:gd name="T30" fmla="*/ 193888 w 116"/>
                  <a:gd name="T31" fmla="*/ 2 h 19"/>
                  <a:gd name="T32" fmla="*/ 200554 w 116"/>
                  <a:gd name="T33" fmla="*/ 2 h 19"/>
                  <a:gd name="T34" fmla="*/ 200554 w 116"/>
                  <a:gd name="T35" fmla="*/ 2 h 19"/>
                  <a:gd name="T36" fmla="*/ 205565 w 116"/>
                  <a:gd name="T37" fmla="*/ 2 h 19"/>
                  <a:gd name="T38" fmla="*/ 205565 w 116"/>
                  <a:gd name="T39" fmla="*/ 2 h 19"/>
                  <a:gd name="T40" fmla="*/ 209866 w 116"/>
                  <a:gd name="T41" fmla="*/ 2 h 19"/>
                  <a:gd name="T42" fmla="*/ 209866 w 116"/>
                  <a:gd name="T43" fmla="*/ 2 h 19"/>
                  <a:gd name="T44" fmla="*/ 216079 w 116"/>
                  <a:gd name="T45" fmla="*/ 2 h 19"/>
                  <a:gd name="T46" fmla="*/ 216079 w 116"/>
                  <a:gd name="T47" fmla="*/ 2 h 19"/>
                  <a:gd name="T48" fmla="*/ 218742 w 116"/>
                  <a:gd name="T49" fmla="*/ 2 h 19"/>
                  <a:gd name="T50" fmla="*/ 218742 w 116"/>
                  <a:gd name="T51" fmla="*/ 2 h 19"/>
                  <a:gd name="T52" fmla="*/ 223144 w 116"/>
                  <a:gd name="T53" fmla="*/ 2 h 19"/>
                  <a:gd name="T54" fmla="*/ 223144 w 116"/>
                  <a:gd name="T55" fmla="*/ 2 h 19"/>
                  <a:gd name="T56" fmla="*/ 0 w 116"/>
                  <a:gd name="T57" fmla="*/ 2 h 19"/>
                  <a:gd name="T58" fmla="*/ 0 w 116"/>
                  <a:gd name="T59" fmla="*/ 2 h 19"/>
                  <a:gd name="T60" fmla="*/ 2342 w 116"/>
                  <a:gd name="T61" fmla="*/ 2 h 19"/>
                  <a:gd name="T62" fmla="*/ 6025 w 116"/>
                  <a:gd name="T63" fmla="*/ 2 h 19"/>
                  <a:gd name="T64" fmla="*/ 6025 w 116"/>
                  <a:gd name="T65" fmla="*/ 2 h 19"/>
                  <a:gd name="T66" fmla="*/ 9331 w 116"/>
                  <a:gd name="T67" fmla="*/ 2 h 19"/>
                  <a:gd name="T68" fmla="*/ 15544 w 116"/>
                  <a:gd name="T69" fmla="*/ 2 h 19"/>
                  <a:gd name="T70" fmla="*/ 17536 w 116"/>
                  <a:gd name="T71" fmla="*/ 2 h 19"/>
                  <a:gd name="T72" fmla="*/ 23649 w 116"/>
                  <a:gd name="T73" fmla="*/ 2 h 19"/>
                  <a:gd name="T74" fmla="*/ 23649 w 116"/>
                  <a:gd name="T75" fmla="*/ 2 h 19"/>
                  <a:gd name="T76" fmla="*/ 29212 w 116"/>
                  <a:gd name="T77" fmla="*/ 2 h 19"/>
                  <a:gd name="T78" fmla="*/ 29212 w 116"/>
                  <a:gd name="T79" fmla="*/ 2 h 19"/>
                  <a:gd name="T80" fmla="*/ 35213 w 116"/>
                  <a:gd name="T81" fmla="*/ 2 h 19"/>
                  <a:gd name="T82" fmla="*/ 35213 w 116"/>
                  <a:gd name="T83" fmla="*/ 2 h 19"/>
                  <a:gd name="T84" fmla="*/ 42474 w 116"/>
                  <a:gd name="T85" fmla="*/ 2 h 19"/>
                  <a:gd name="T86" fmla="*/ 42474 w 116"/>
                  <a:gd name="T87" fmla="*/ 2 h 19"/>
                  <a:gd name="T88" fmla="*/ 50568 w 116"/>
                  <a:gd name="T89" fmla="*/ 2 h 19"/>
                  <a:gd name="T90" fmla="*/ 50568 w 116"/>
                  <a:gd name="T91" fmla="*/ 2 h 19"/>
                  <a:gd name="T92" fmla="*/ 61935 w 116"/>
                  <a:gd name="T93" fmla="*/ 2 h 19"/>
                  <a:gd name="T94" fmla="*/ 61935 w 116"/>
                  <a:gd name="T95" fmla="*/ 2 h 19"/>
                  <a:gd name="T96" fmla="*/ 70435 w 116"/>
                  <a:gd name="T97" fmla="*/ 2 h 19"/>
                  <a:gd name="T98" fmla="*/ 70435 w 116"/>
                  <a:gd name="T99" fmla="*/ 1 h 19"/>
                  <a:gd name="T100" fmla="*/ 90746 w 116"/>
                  <a:gd name="T101" fmla="*/ 1 h 19"/>
                  <a:gd name="T102" fmla="*/ 90746 w 116"/>
                  <a:gd name="T103" fmla="*/ 0 h 19"/>
                  <a:gd name="T104" fmla="*/ 128068 w 116"/>
                  <a:gd name="T105" fmla="*/ 0 h 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
                  <a:gd name="T160" fmla="*/ 0 h 19"/>
                  <a:gd name="T161" fmla="*/ 116 w 116"/>
                  <a:gd name="T162" fmla="*/ 19 h 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 h="19">
                    <a:moveTo>
                      <a:pt x="66" y="0"/>
                    </a:moveTo>
                    <a:lnTo>
                      <a:pt x="66" y="1"/>
                    </a:lnTo>
                    <a:lnTo>
                      <a:pt x="73" y="1"/>
                    </a:lnTo>
                    <a:lnTo>
                      <a:pt x="73" y="2"/>
                    </a:lnTo>
                    <a:lnTo>
                      <a:pt x="80" y="2"/>
                    </a:lnTo>
                    <a:lnTo>
                      <a:pt x="80" y="4"/>
                    </a:lnTo>
                    <a:lnTo>
                      <a:pt x="84" y="4"/>
                    </a:lnTo>
                    <a:lnTo>
                      <a:pt x="84" y="5"/>
                    </a:lnTo>
                    <a:lnTo>
                      <a:pt x="88" y="5"/>
                    </a:lnTo>
                    <a:lnTo>
                      <a:pt x="88" y="6"/>
                    </a:lnTo>
                    <a:lnTo>
                      <a:pt x="93" y="6"/>
                    </a:lnTo>
                    <a:lnTo>
                      <a:pt x="93" y="7"/>
                    </a:lnTo>
                    <a:lnTo>
                      <a:pt x="97" y="7"/>
                    </a:lnTo>
                    <a:lnTo>
                      <a:pt x="100" y="7"/>
                    </a:lnTo>
                    <a:lnTo>
                      <a:pt x="100" y="9"/>
                    </a:lnTo>
                    <a:lnTo>
                      <a:pt x="103" y="9"/>
                    </a:lnTo>
                    <a:lnTo>
                      <a:pt x="103" y="10"/>
                    </a:lnTo>
                    <a:lnTo>
                      <a:pt x="106" y="10"/>
                    </a:lnTo>
                    <a:lnTo>
                      <a:pt x="106" y="11"/>
                    </a:lnTo>
                    <a:lnTo>
                      <a:pt x="108" y="11"/>
                    </a:lnTo>
                    <a:lnTo>
                      <a:pt x="108" y="12"/>
                    </a:lnTo>
                    <a:lnTo>
                      <a:pt x="111" y="13"/>
                    </a:lnTo>
                    <a:lnTo>
                      <a:pt x="111" y="15"/>
                    </a:lnTo>
                    <a:lnTo>
                      <a:pt x="113" y="16"/>
                    </a:lnTo>
                    <a:lnTo>
                      <a:pt x="113" y="17"/>
                    </a:lnTo>
                    <a:lnTo>
                      <a:pt x="115" y="17"/>
                    </a:lnTo>
                    <a:lnTo>
                      <a:pt x="115" y="18"/>
                    </a:lnTo>
                    <a:lnTo>
                      <a:pt x="0" y="18"/>
                    </a:lnTo>
                    <a:lnTo>
                      <a:pt x="0" y="16"/>
                    </a:lnTo>
                    <a:lnTo>
                      <a:pt x="1" y="16"/>
                    </a:lnTo>
                    <a:lnTo>
                      <a:pt x="3" y="13"/>
                    </a:lnTo>
                    <a:lnTo>
                      <a:pt x="5" y="11"/>
                    </a:lnTo>
                    <a:lnTo>
                      <a:pt x="8" y="11"/>
                    </a:lnTo>
                    <a:lnTo>
                      <a:pt x="9" y="9"/>
                    </a:lnTo>
                    <a:lnTo>
                      <a:pt x="12" y="9"/>
                    </a:lnTo>
                    <a:lnTo>
                      <a:pt x="12" y="7"/>
                    </a:lnTo>
                    <a:lnTo>
                      <a:pt x="15" y="7"/>
                    </a:lnTo>
                    <a:lnTo>
                      <a:pt x="18" y="7"/>
                    </a:lnTo>
                    <a:lnTo>
                      <a:pt x="18" y="6"/>
                    </a:lnTo>
                    <a:lnTo>
                      <a:pt x="22" y="6"/>
                    </a:lnTo>
                    <a:lnTo>
                      <a:pt x="22" y="5"/>
                    </a:lnTo>
                    <a:lnTo>
                      <a:pt x="26" y="5"/>
                    </a:lnTo>
                    <a:lnTo>
                      <a:pt x="26" y="4"/>
                    </a:lnTo>
                    <a:lnTo>
                      <a:pt x="32" y="4"/>
                    </a:lnTo>
                    <a:lnTo>
                      <a:pt x="32" y="2"/>
                    </a:lnTo>
                    <a:lnTo>
                      <a:pt x="36" y="2"/>
                    </a:lnTo>
                    <a:lnTo>
                      <a:pt x="36" y="1"/>
                    </a:lnTo>
                    <a:lnTo>
                      <a:pt x="47" y="1"/>
                    </a:lnTo>
                    <a:lnTo>
                      <a:pt x="47" y="0"/>
                    </a:lnTo>
                    <a:lnTo>
                      <a:pt x="66" y="0"/>
                    </a:lnTo>
                  </a:path>
                </a:pathLst>
              </a:custGeom>
              <a:solidFill>
                <a:srgbClr val="FFFFFF"/>
              </a:solidFill>
              <a:ln w="12700" cap="rnd">
                <a:solidFill>
                  <a:srgbClr val="FFFFFF"/>
                </a:solidFill>
                <a:round/>
                <a:headEnd/>
                <a:tailEnd/>
              </a:ln>
            </p:spPr>
            <p:txBody>
              <a:bodyPr/>
              <a:lstStyle/>
              <a:p>
                <a:endParaRPr lang="en-US"/>
              </a:p>
            </p:txBody>
          </p:sp>
          <p:sp>
            <p:nvSpPr>
              <p:cNvPr id="45071" name="Freeform 20"/>
              <p:cNvSpPr>
                <a:spLocks/>
              </p:cNvSpPr>
              <p:nvPr/>
            </p:nvSpPr>
            <p:spPr bwMode="auto">
              <a:xfrm>
                <a:off x="2304" y="393"/>
                <a:ext cx="229" cy="18"/>
              </a:xfrm>
              <a:custGeom>
                <a:avLst/>
                <a:gdLst>
                  <a:gd name="T0" fmla="*/ 231405 w 122"/>
                  <a:gd name="T1" fmla="*/ 2 h 23"/>
                  <a:gd name="T2" fmla="*/ 231405 w 122"/>
                  <a:gd name="T3" fmla="*/ 2 h 23"/>
                  <a:gd name="T4" fmla="*/ 227343 w 122"/>
                  <a:gd name="T5" fmla="*/ 2 h 23"/>
                  <a:gd name="T6" fmla="*/ 225298 w 122"/>
                  <a:gd name="T7" fmla="*/ 2 h 23"/>
                  <a:gd name="T8" fmla="*/ 225298 w 122"/>
                  <a:gd name="T9" fmla="*/ 2 h 23"/>
                  <a:gd name="T10" fmla="*/ 216075 w 122"/>
                  <a:gd name="T11" fmla="*/ 2 h 23"/>
                  <a:gd name="T12" fmla="*/ 213999 w 122"/>
                  <a:gd name="T13" fmla="*/ 2 h 23"/>
                  <a:gd name="T14" fmla="*/ 211741 w 122"/>
                  <a:gd name="T15" fmla="*/ 2 h 23"/>
                  <a:gd name="T16" fmla="*/ 206800 w 122"/>
                  <a:gd name="T17" fmla="*/ 2 h 23"/>
                  <a:gd name="T18" fmla="*/ 204810 w 122"/>
                  <a:gd name="T19" fmla="*/ 2 h 23"/>
                  <a:gd name="T20" fmla="*/ 201167 w 122"/>
                  <a:gd name="T21" fmla="*/ 2 h 23"/>
                  <a:gd name="T22" fmla="*/ 194900 w 122"/>
                  <a:gd name="T23" fmla="*/ 2 h 23"/>
                  <a:gd name="T24" fmla="*/ 193839 w 122"/>
                  <a:gd name="T25" fmla="*/ 2 h 23"/>
                  <a:gd name="T26" fmla="*/ 187324 w 122"/>
                  <a:gd name="T27" fmla="*/ 2 h 23"/>
                  <a:gd name="T28" fmla="*/ 183378 w 122"/>
                  <a:gd name="T29" fmla="*/ 2 h 23"/>
                  <a:gd name="T30" fmla="*/ 178139 w 122"/>
                  <a:gd name="T31" fmla="*/ 2 h 23"/>
                  <a:gd name="T32" fmla="*/ 178139 w 122"/>
                  <a:gd name="T33" fmla="*/ 2 h 23"/>
                  <a:gd name="T34" fmla="*/ 170091 w 122"/>
                  <a:gd name="T35" fmla="*/ 2 h 23"/>
                  <a:gd name="T36" fmla="*/ 163923 w 122"/>
                  <a:gd name="T37" fmla="*/ 2 h 23"/>
                  <a:gd name="T38" fmla="*/ 162883 w 122"/>
                  <a:gd name="T39" fmla="*/ 2 h 23"/>
                  <a:gd name="T40" fmla="*/ 153036 w 122"/>
                  <a:gd name="T41" fmla="*/ 2 h 23"/>
                  <a:gd name="T42" fmla="*/ 148670 w 122"/>
                  <a:gd name="T43" fmla="*/ 2 h 23"/>
                  <a:gd name="T44" fmla="*/ 141792 w 122"/>
                  <a:gd name="T45" fmla="*/ 2 h 23"/>
                  <a:gd name="T46" fmla="*/ 135634 w 122"/>
                  <a:gd name="T47" fmla="*/ 0 h 23"/>
                  <a:gd name="T48" fmla="*/ 95397 w 122"/>
                  <a:gd name="T49" fmla="*/ 0 h 23"/>
                  <a:gd name="T50" fmla="*/ 89665 w 122"/>
                  <a:gd name="T51" fmla="*/ 2 h 23"/>
                  <a:gd name="T52" fmla="*/ 74311 w 122"/>
                  <a:gd name="T53" fmla="*/ 2 h 23"/>
                  <a:gd name="T54" fmla="*/ 72259 w 122"/>
                  <a:gd name="T55" fmla="*/ 2 h 23"/>
                  <a:gd name="T56" fmla="*/ 67317 w 122"/>
                  <a:gd name="T57" fmla="*/ 2 h 23"/>
                  <a:gd name="T58" fmla="*/ 63071 w 122"/>
                  <a:gd name="T59" fmla="*/ 2 h 23"/>
                  <a:gd name="T60" fmla="*/ 53755 w 122"/>
                  <a:gd name="T61" fmla="*/ 2 h 23"/>
                  <a:gd name="T62" fmla="*/ 47769 w 122"/>
                  <a:gd name="T63" fmla="*/ 2 h 23"/>
                  <a:gd name="T64" fmla="*/ 45747 w 122"/>
                  <a:gd name="T65" fmla="*/ 2 h 23"/>
                  <a:gd name="T66" fmla="*/ 41948 w 122"/>
                  <a:gd name="T67" fmla="*/ 2 h 23"/>
                  <a:gd name="T68" fmla="*/ 38496 w 122"/>
                  <a:gd name="T69" fmla="*/ 2 h 23"/>
                  <a:gd name="T70" fmla="*/ 32672 w 122"/>
                  <a:gd name="T71" fmla="*/ 2 h 23"/>
                  <a:gd name="T72" fmla="*/ 30418 w 122"/>
                  <a:gd name="T73" fmla="*/ 2 h 23"/>
                  <a:gd name="T74" fmla="*/ 26679 w 122"/>
                  <a:gd name="T75" fmla="*/ 2 h 23"/>
                  <a:gd name="T76" fmla="*/ 23397 w 122"/>
                  <a:gd name="T77" fmla="*/ 2 h 23"/>
                  <a:gd name="T78" fmla="*/ 15257 w 122"/>
                  <a:gd name="T79" fmla="*/ 2 h 23"/>
                  <a:gd name="T80" fmla="*/ 12984 w 122"/>
                  <a:gd name="T81" fmla="*/ 2 h 23"/>
                  <a:gd name="T82" fmla="*/ 4330 w 122"/>
                  <a:gd name="T83" fmla="*/ 2 h 23"/>
                  <a:gd name="T84" fmla="*/ 4330 w 122"/>
                  <a:gd name="T85" fmla="*/ 2 h 23"/>
                  <a:gd name="T86" fmla="*/ 0 w 122"/>
                  <a:gd name="T87" fmla="*/ 2 h 23"/>
                  <a:gd name="T88" fmla="*/ 231405 w 122"/>
                  <a:gd name="T89" fmla="*/ 2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23"/>
                  <a:gd name="T137" fmla="*/ 122 w 122"/>
                  <a:gd name="T138" fmla="*/ 23 h 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23">
                    <a:moveTo>
                      <a:pt x="121" y="22"/>
                    </a:moveTo>
                    <a:lnTo>
                      <a:pt x="121" y="21"/>
                    </a:lnTo>
                    <a:lnTo>
                      <a:pt x="119" y="19"/>
                    </a:lnTo>
                    <a:lnTo>
                      <a:pt x="118" y="19"/>
                    </a:lnTo>
                    <a:lnTo>
                      <a:pt x="118" y="18"/>
                    </a:lnTo>
                    <a:lnTo>
                      <a:pt x="113" y="14"/>
                    </a:lnTo>
                    <a:lnTo>
                      <a:pt x="112" y="14"/>
                    </a:lnTo>
                    <a:lnTo>
                      <a:pt x="111" y="12"/>
                    </a:lnTo>
                    <a:lnTo>
                      <a:pt x="108" y="11"/>
                    </a:lnTo>
                    <a:lnTo>
                      <a:pt x="107" y="11"/>
                    </a:lnTo>
                    <a:lnTo>
                      <a:pt x="105" y="9"/>
                    </a:lnTo>
                    <a:lnTo>
                      <a:pt x="102" y="8"/>
                    </a:lnTo>
                    <a:lnTo>
                      <a:pt x="101" y="8"/>
                    </a:lnTo>
                    <a:lnTo>
                      <a:pt x="98" y="7"/>
                    </a:lnTo>
                    <a:lnTo>
                      <a:pt x="96" y="7"/>
                    </a:lnTo>
                    <a:lnTo>
                      <a:pt x="93" y="6"/>
                    </a:lnTo>
                    <a:lnTo>
                      <a:pt x="89" y="5"/>
                    </a:lnTo>
                    <a:lnTo>
                      <a:pt x="86" y="5"/>
                    </a:lnTo>
                    <a:lnTo>
                      <a:pt x="85" y="3"/>
                    </a:lnTo>
                    <a:lnTo>
                      <a:pt x="80" y="3"/>
                    </a:lnTo>
                    <a:lnTo>
                      <a:pt x="78" y="2"/>
                    </a:lnTo>
                    <a:lnTo>
                      <a:pt x="74" y="2"/>
                    </a:lnTo>
                    <a:lnTo>
                      <a:pt x="71" y="0"/>
                    </a:lnTo>
                    <a:lnTo>
                      <a:pt x="50" y="0"/>
                    </a:lnTo>
                    <a:lnTo>
                      <a:pt x="47" y="2"/>
                    </a:lnTo>
                    <a:lnTo>
                      <a:pt x="39" y="2"/>
                    </a:lnTo>
                    <a:lnTo>
                      <a:pt x="38" y="3"/>
                    </a:lnTo>
                    <a:lnTo>
                      <a:pt x="35" y="3"/>
                    </a:lnTo>
                    <a:lnTo>
                      <a:pt x="33" y="5"/>
                    </a:lnTo>
                    <a:lnTo>
                      <a:pt x="28" y="5"/>
                    </a:lnTo>
                    <a:lnTo>
                      <a:pt x="25" y="6"/>
                    </a:lnTo>
                    <a:lnTo>
                      <a:pt x="24" y="6"/>
                    </a:lnTo>
                    <a:lnTo>
                      <a:pt x="22" y="7"/>
                    </a:lnTo>
                    <a:lnTo>
                      <a:pt x="20" y="7"/>
                    </a:lnTo>
                    <a:lnTo>
                      <a:pt x="17" y="8"/>
                    </a:lnTo>
                    <a:lnTo>
                      <a:pt x="16" y="9"/>
                    </a:lnTo>
                    <a:lnTo>
                      <a:pt x="14" y="9"/>
                    </a:lnTo>
                    <a:lnTo>
                      <a:pt x="12" y="11"/>
                    </a:lnTo>
                    <a:lnTo>
                      <a:pt x="8" y="14"/>
                    </a:lnTo>
                    <a:lnTo>
                      <a:pt x="7" y="14"/>
                    </a:lnTo>
                    <a:lnTo>
                      <a:pt x="2" y="19"/>
                    </a:lnTo>
                    <a:lnTo>
                      <a:pt x="2" y="21"/>
                    </a:lnTo>
                    <a:lnTo>
                      <a:pt x="0" y="22"/>
                    </a:lnTo>
                    <a:lnTo>
                      <a:pt x="121" y="2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2" name="Freeform 21"/>
              <p:cNvSpPr>
                <a:spLocks/>
              </p:cNvSpPr>
              <p:nvPr/>
            </p:nvSpPr>
            <p:spPr bwMode="auto">
              <a:xfrm>
                <a:off x="2304" y="409"/>
                <a:ext cx="225" cy="1"/>
              </a:xfrm>
              <a:custGeom>
                <a:avLst/>
                <a:gdLst>
                  <a:gd name="T0" fmla="*/ 224563 w 120"/>
                  <a:gd name="T1" fmla="*/ 0 h 1"/>
                  <a:gd name="T2" fmla="*/ 0 w 120"/>
                  <a:gd name="T3" fmla="*/ 0 h 1"/>
                  <a:gd name="T4" fmla="*/ 0 60000 65536"/>
                  <a:gd name="T5" fmla="*/ 0 60000 65536"/>
                  <a:gd name="T6" fmla="*/ 0 w 120"/>
                  <a:gd name="T7" fmla="*/ 0 h 1"/>
                  <a:gd name="T8" fmla="*/ 120 w 120"/>
                  <a:gd name="T9" fmla="*/ 1 h 1"/>
                </a:gdLst>
                <a:ahLst/>
                <a:cxnLst>
                  <a:cxn ang="T4">
                    <a:pos x="T0" y="T1"/>
                  </a:cxn>
                  <a:cxn ang="T5">
                    <a:pos x="T2" y="T3"/>
                  </a:cxn>
                </a:cxnLst>
                <a:rect l="T6" t="T7" r="T8" b="T9"/>
                <a:pathLst>
                  <a:path w="120" h="1">
                    <a:moveTo>
                      <a:pt x="119" y="0"/>
                    </a:move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3" name="Freeform 22"/>
              <p:cNvSpPr>
                <a:spLocks/>
              </p:cNvSpPr>
              <p:nvPr/>
            </p:nvSpPr>
            <p:spPr bwMode="auto">
              <a:xfrm>
                <a:off x="2302" y="419"/>
                <a:ext cx="233" cy="27"/>
              </a:xfrm>
              <a:custGeom>
                <a:avLst/>
                <a:gdLst>
                  <a:gd name="T0" fmla="*/ 238256 w 124"/>
                  <a:gd name="T1" fmla="*/ 0 h 34"/>
                  <a:gd name="T2" fmla="*/ 141108 w 124"/>
                  <a:gd name="T3" fmla="*/ 2 h 34"/>
                  <a:gd name="T4" fmla="*/ 139265 w 124"/>
                  <a:gd name="T5" fmla="*/ 2 h 34"/>
                  <a:gd name="T6" fmla="*/ 139265 w 124"/>
                  <a:gd name="T7" fmla="*/ 2 h 34"/>
                  <a:gd name="T8" fmla="*/ 94946 w 124"/>
                  <a:gd name="T9" fmla="*/ 2 h 34"/>
                  <a:gd name="T10" fmla="*/ 94946 w 124"/>
                  <a:gd name="T11" fmla="*/ 2 h 34"/>
                  <a:gd name="T12" fmla="*/ 0 w 124"/>
                  <a:gd name="T13" fmla="*/ 0 h 34"/>
                  <a:gd name="T14" fmla="*/ 238256 w 124"/>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34"/>
                  <a:gd name="T26" fmla="*/ 124 w 124"/>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34">
                    <a:moveTo>
                      <a:pt x="123" y="0"/>
                    </a:moveTo>
                    <a:lnTo>
                      <a:pt x="73" y="23"/>
                    </a:lnTo>
                    <a:lnTo>
                      <a:pt x="72" y="23"/>
                    </a:lnTo>
                    <a:lnTo>
                      <a:pt x="72" y="33"/>
                    </a:lnTo>
                    <a:lnTo>
                      <a:pt x="49" y="33"/>
                    </a:lnTo>
                    <a:lnTo>
                      <a:pt x="49" y="23"/>
                    </a:lnTo>
                    <a:lnTo>
                      <a:pt x="0" y="0"/>
                    </a:lnTo>
                    <a:lnTo>
                      <a:pt x="123" y="0"/>
                    </a:lnTo>
                  </a:path>
                </a:pathLst>
              </a:custGeom>
              <a:solidFill>
                <a:srgbClr val="FFFFFF"/>
              </a:solidFill>
              <a:ln w="12700" cap="rnd">
                <a:solidFill>
                  <a:srgbClr val="000000"/>
                </a:solidFill>
                <a:round/>
                <a:headEnd/>
                <a:tailEnd/>
              </a:ln>
            </p:spPr>
            <p:txBody>
              <a:bodyPr/>
              <a:lstStyle/>
              <a:p>
                <a:endParaRPr lang="en-US"/>
              </a:p>
            </p:txBody>
          </p:sp>
          <p:sp>
            <p:nvSpPr>
              <p:cNvPr id="45074" name="Rectangle 23"/>
              <p:cNvSpPr>
                <a:spLocks noChangeArrowheads="1"/>
              </p:cNvSpPr>
              <p:nvPr/>
            </p:nvSpPr>
            <p:spPr bwMode="auto">
              <a:xfrm>
                <a:off x="2398" y="423"/>
                <a:ext cx="47" cy="6"/>
              </a:xfrm>
              <a:prstGeom prst="rect">
                <a:avLst/>
              </a:prstGeom>
              <a:solidFill>
                <a:srgbClr val="FFFFFF"/>
              </a:solidFill>
              <a:ln w="12700">
                <a:solidFill>
                  <a:srgbClr val="000000"/>
                </a:solidFill>
                <a:miter lim="800000"/>
                <a:headEnd/>
                <a:tailEnd/>
              </a:ln>
            </p:spPr>
            <p:txBody>
              <a:bodyPr wrap="none" anchor="ctr"/>
              <a:lstStyle/>
              <a:p>
                <a:pPr algn="ctr" eaLnBrk="0" hangingPunct="0"/>
                <a:endParaRPr lang="en-US"/>
              </a:p>
            </p:txBody>
          </p:sp>
          <p:sp>
            <p:nvSpPr>
              <p:cNvPr id="45075" name="Freeform 24"/>
              <p:cNvSpPr>
                <a:spLocks/>
              </p:cNvSpPr>
              <p:nvPr/>
            </p:nvSpPr>
            <p:spPr bwMode="auto">
              <a:xfrm>
                <a:off x="2392" y="437"/>
                <a:ext cx="51" cy="1"/>
              </a:xfrm>
              <a:custGeom>
                <a:avLst/>
                <a:gdLst>
                  <a:gd name="T0" fmla="*/ 53771 w 27"/>
                  <a:gd name="T1" fmla="*/ 0 h 1"/>
                  <a:gd name="T2" fmla="*/ 0 w 27"/>
                  <a:gd name="T3" fmla="*/ 0 h 1"/>
                  <a:gd name="T4" fmla="*/ 0 60000 65536"/>
                  <a:gd name="T5" fmla="*/ 0 60000 65536"/>
                  <a:gd name="T6" fmla="*/ 0 w 27"/>
                  <a:gd name="T7" fmla="*/ 0 h 1"/>
                  <a:gd name="T8" fmla="*/ 27 w 27"/>
                  <a:gd name="T9" fmla="*/ 1 h 1"/>
                </a:gdLst>
                <a:ahLst/>
                <a:cxnLst>
                  <a:cxn ang="T4">
                    <a:pos x="T0" y="T1"/>
                  </a:cxn>
                  <a:cxn ang="T5">
                    <a:pos x="T2" y="T3"/>
                  </a:cxn>
                </a:cxnLst>
                <a:rect l="T6" t="T7" r="T8" b="T9"/>
                <a:pathLst>
                  <a:path w="27" h="1">
                    <a:moveTo>
                      <a:pt x="26" y="0"/>
                    </a:move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5067" name="Rectangle 25"/>
            <p:cNvSpPr>
              <a:spLocks noChangeArrowheads="1"/>
            </p:cNvSpPr>
            <p:nvPr/>
          </p:nvSpPr>
          <p:spPr bwMode="auto">
            <a:xfrm>
              <a:off x="2398" y="445"/>
              <a:ext cx="48" cy="467"/>
            </a:xfrm>
            <a:prstGeom prst="rect">
              <a:avLst/>
            </a:prstGeom>
            <a:solidFill>
              <a:srgbClr val="000000"/>
            </a:solidFill>
            <a:ln w="12700">
              <a:solidFill>
                <a:srgbClr val="FFFF00"/>
              </a:solidFill>
              <a:miter lim="800000"/>
              <a:headEnd/>
              <a:tailEnd/>
            </a:ln>
          </p:spPr>
          <p:txBody>
            <a:bodyPr wrap="none" anchor="ctr"/>
            <a:lstStyle/>
            <a:p>
              <a:pPr algn="ctr" eaLnBrk="0" hangingPunct="0"/>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2000"/>
                                        <p:tgtEl>
                                          <p:spTgt spid="536578"/>
                                        </p:tgtEl>
                                      </p:cBhvr>
                                    </p:animEffect>
                                    <p:set>
                                      <p:cBhvr>
                                        <p:cTn id="7" dur="1" fill="hold">
                                          <p:stCondLst>
                                            <p:cond delay="1999"/>
                                          </p:stCondLst>
                                        </p:cTn>
                                        <p:tgtEl>
                                          <p:spTgt spid="536578"/>
                                        </p:tgtEl>
                                        <p:attrNameLst>
                                          <p:attrName>style.visibility</p:attrName>
                                        </p:attrNameLst>
                                      </p:cBhvr>
                                      <p:to>
                                        <p:strVal val="hidden"/>
                                      </p:to>
                                    </p:set>
                                  </p:childTnLst>
                                </p:cTn>
                              </p:par>
                              <p:par>
                                <p:cTn id="8" presetID="9" presetClass="entr" presetSubtype="0" fill="hold" grpId="0" nodeType="withEffect">
                                  <p:stCondLst>
                                    <p:cond delay="500"/>
                                  </p:stCondLst>
                                  <p:childTnLst>
                                    <p:set>
                                      <p:cBhvr>
                                        <p:cTn id="9" dur="1" fill="hold">
                                          <p:stCondLst>
                                            <p:cond delay="0"/>
                                          </p:stCondLst>
                                        </p:cTn>
                                        <p:tgtEl>
                                          <p:spTgt spid="536581"/>
                                        </p:tgtEl>
                                        <p:attrNameLst>
                                          <p:attrName>style.visibility</p:attrName>
                                        </p:attrNameLst>
                                      </p:cBhvr>
                                      <p:to>
                                        <p:strVal val="visible"/>
                                      </p:to>
                                    </p:set>
                                    <p:animEffect transition="in" filter="dissolve">
                                      <p:cBhvr>
                                        <p:cTn id="10" dur="1000"/>
                                        <p:tgtEl>
                                          <p:spTgt spid="5365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36579">
                                            <p:txEl>
                                              <p:pRg st="0" end="0"/>
                                            </p:txEl>
                                          </p:spTgt>
                                        </p:tgtEl>
                                        <p:attrNameLst>
                                          <p:attrName>style.visibility</p:attrName>
                                        </p:attrNameLst>
                                      </p:cBhvr>
                                      <p:to>
                                        <p:strVal val="visible"/>
                                      </p:to>
                                    </p:set>
                                    <p:animEffect transition="in" filter="dissolve">
                                      <p:cBhvr>
                                        <p:cTn id="15" dur="500"/>
                                        <p:tgtEl>
                                          <p:spTgt spid="536579">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36586"/>
                                        </p:tgtEl>
                                        <p:attrNameLst>
                                          <p:attrName>style.visibility</p:attrName>
                                        </p:attrNameLst>
                                      </p:cBhvr>
                                      <p:to>
                                        <p:strVal val="visible"/>
                                      </p:to>
                                    </p:set>
                                    <p:animEffect transition="in" filter="dissolve">
                                      <p:cBhvr>
                                        <p:cTn id="18" dur="500"/>
                                        <p:tgtEl>
                                          <p:spTgt spid="536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8" grpId="0"/>
      <p:bldP spid="536579" grpId="0" build="p"/>
      <p:bldP spid="536581" grpId="0"/>
      <p:bldP spid="53658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0" y="447675"/>
            <a:ext cx="9144000" cy="1143000"/>
          </a:xfrm>
          <a:effectLst/>
        </p:spPr>
        <p:txBody>
          <a:bodyPr/>
          <a:lstStyle/>
          <a:p>
            <a:pPr>
              <a:defRPr/>
            </a:pPr>
            <a:r>
              <a:rPr lang="en-US" kern="1200" dirty="0" smtClean="0">
                <a:effectLst>
                  <a:outerShdw dist="101600" dir="3600000" algn="tl" rotWithShape="0">
                    <a:prstClr val="black"/>
                  </a:outerShdw>
                </a:effectLst>
                <a:ea typeface="+mn-ea"/>
                <a:cs typeface="+mn-cs"/>
              </a:rPr>
              <a:t>Common Datums</a:t>
            </a:r>
          </a:p>
        </p:txBody>
      </p:sp>
      <p:sp>
        <p:nvSpPr>
          <p:cNvPr id="46083" name="Rectangle 3"/>
          <p:cNvSpPr>
            <a:spLocks noGrp="1" noChangeArrowheads="1"/>
          </p:cNvSpPr>
          <p:nvPr>
            <p:ph idx="1"/>
          </p:nvPr>
        </p:nvSpPr>
        <p:spPr>
          <a:xfrm>
            <a:off x="1873250" y="1554163"/>
            <a:ext cx="2543175" cy="4143375"/>
          </a:xfrm>
        </p:spPr>
        <p:txBody>
          <a:bodyPr/>
          <a:lstStyle/>
          <a:p>
            <a:pPr>
              <a:lnSpc>
                <a:spcPct val="160000"/>
              </a:lnSpc>
              <a:spcBef>
                <a:spcPct val="0"/>
              </a:spcBef>
              <a:buFont typeface="Wingdings" pitchFamily="2" charset="2"/>
              <a:buNone/>
            </a:pPr>
            <a:endParaRPr lang="en-US" sz="4000" dirty="0" smtClean="0"/>
          </a:p>
          <a:p>
            <a:pPr>
              <a:lnSpc>
                <a:spcPct val="160000"/>
              </a:lnSpc>
              <a:spcBef>
                <a:spcPct val="0"/>
              </a:spcBef>
              <a:buFont typeface="Wingdings" pitchFamily="2" charset="2"/>
              <a:buNone/>
            </a:pPr>
            <a:r>
              <a:rPr lang="en-US" sz="4000" dirty="0" smtClean="0"/>
              <a:t>NAD83</a:t>
            </a:r>
          </a:p>
          <a:p>
            <a:pPr>
              <a:lnSpc>
                <a:spcPct val="160000"/>
              </a:lnSpc>
              <a:spcBef>
                <a:spcPct val="0"/>
              </a:spcBef>
              <a:buFont typeface="Wingdings" pitchFamily="2" charset="2"/>
              <a:buNone/>
            </a:pPr>
            <a:r>
              <a:rPr lang="en-US" sz="4000" dirty="0" smtClean="0"/>
              <a:t>WGS84</a:t>
            </a:r>
          </a:p>
          <a:p>
            <a:pPr>
              <a:lnSpc>
                <a:spcPct val="160000"/>
              </a:lnSpc>
              <a:spcBef>
                <a:spcPct val="0"/>
              </a:spcBef>
              <a:buFont typeface="Wingdings" pitchFamily="2" charset="2"/>
              <a:buNone/>
            </a:pPr>
            <a:r>
              <a:rPr lang="en-US" sz="4000" dirty="0" smtClean="0"/>
              <a:t>ITRF</a:t>
            </a:r>
          </a:p>
          <a:p>
            <a:pPr>
              <a:lnSpc>
                <a:spcPct val="160000"/>
              </a:lnSpc>
              <a:spcBef>
                <a:spcPct val="0"/>
              </a:spcBef>
              <a:buFont typeface="Wingdings" pitchFamily="2" charset="2"/>
              <a:buNone/>
            </a:pPr>
            <a:r>
              <a:rPr lang="en-US" sz="4000" dirty="0" smtClean="0"/>
              <a:t>IGS08</a:t>
            </a:r>
          </a:p>
          <a:p>
            <a:pPr>
              <a:lnSpc>
                <a:spcPct val="160000"/>
              </a:lnSpc>
              <a:spcBef>
                <a:spcPct val="0"/>
              </a:spcBef>
              <a:buFont typeface="Wingdings" pitchFamily="2" charset="2"/>
              <a:buNone/>
            </a:pPr>
            <a:endParaRPr lang="en-US" dirty="0" smtClean="0"/>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36</a:t>
            </a:fld>
            <a:endParaRPr lang="en-US"/>
          </a:p>
        </p:txBody>
      </p:sp>
      <p:sp>
        <p:nvSpPr>
          <p:cNvPr id="46084" name="Rectangle 13"/>
          <p:cNvSpPr>
            <a:spLocks noChangeArrowheads="1"/>
          </p:cNvSpPr>
          <p:nvPr/>
        </p:nvSpPr>
        <p:spPr bwMode="auto">
          <a:xfrm>
            <a:off x="249238" y="3930650"/>
            <a:ext cx="4287837"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285750" indent="-273050" eaLnBrk="0" hangingPunct="0">
              <a:lnSpc>
                <a:spcPct val="150000"/>
              </a:lnSpc>
              <a:buClr>
                <a:srgbClr val="00FFFF"/>
              </a:buClr>
            </a:pPr>
            <a:r>
              <a:rPr lang="en-US" sz="2800">
                <a:solidFill>
                  <a:srgbClr val="00FFFF"/>
                </a:solidFill>
                <a:latin typeface="Arial" charset="0"/>
              </a:rPr>
              <a:t> </a:t>
            </a:r>
          </a:p>
        </p:txBody>
      </p:sp>
      <p:sp>
        <p:nvSpPr>
          <p:cNvPr id="46085" name="Rectangle 13"/>
          <p:cNvSpPr>
            <a:spLocks noChangeArrowheads="1"/>
          </p:cNvSpPr>
          <p:nvPr/>
        </p:nvSpPr>
        <p:spPr bwMode="auto">
          <a:xfrm>
            <a:off x="3749675" y="1552575"/>
            <a:ext cx="507076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285750" indent="-273050" eaLnBrk="0" hangingPunct="0">
              <a:lnSpc>
                <a:spcPts val="7500"/>
              </a:lnSpc>
              <a:buClr>
                <a:srgbClr val="00FFFF"/>
              </a:buClr>
            </a:pPr>
            <a:endParaRPr lang="en-US" sz="2800" b="1" dirty="0" smtClean="0">
              <a:solidFill>
                <a:srgbClr val="00FFFF"/>
              </a:solidFill>
              <a:latin typeface="Arial" charset="0"/>
            </a:endParaRPr>
          </a:p>
          <a:p>
            <a:pPr marL="285750" indent="-273050" eaLnBrk="0" hangingPunct="0">
              <a:lnSpc>
                <a:spcPts val="7500"/>
              </a:lnSpc>
              <a:buClr>
                <a:srgbClr val="00FFFF"/>
              </a:buClr>
            </a:pPr>
            <a:r>
              <a:rPr lang="en-US" sz="2800" b="1" dirty="0" smtClean="0">
                <a:solidFill>
                  <a:srgbClr val="00FFFF"/>
                </a:solidFill>
                <a:latin typeface="Arial" charset="0"/>
              </a:rPr>
              <a:t>-   national </a:t>
            </a:r>
            <a:r>
              <a:rPr lang="en-US" sz="2800" b="1" dirty="0">
                <a:solidFill>
                  <a:srgbClr val="00FFFF"/>
                </a:solidFill>
                <a:latin typeface="Arial" charset="0"/>
              </a:rPr>
              <a:t>standard</a:t>
            </a:r>
          </a:p>
          <a:p>
            <a:pPr marL="285750" indent="-273050" eaLnBrk="0" hangingPunct="0">
              <a:lnSpc>
                <a:spcPts val="7500"/>
              </a:lnSpc>
              <a:buClr>
                <a:srgbClr val="00FFFF"/>
              </a:buClr>
            </a:pPr>
            <a:r>
              <a:rPr lang="en-US" sz="2800" b="1" dirty="0">
                <a:solidFill>
                  <a:srgbClr val="00FFFF"/>
                </a:solidFill>
                <a:latin typeface="Arial" charset="0"/>
              </a:rPr>
              <a:t>- </a:t>
            </a:r>
            <a:r>
              <a:rPr lang="en-US" sz="2800" b="1" dirty="0" smtClean="0">
                <a:solidFill>
                  <a:srgbClr val="00FFFF"/>
                </a:solidFill>
                <a:latin typeface="Arial" charset="0"/>
              </a:rPr>
              <a:t>  used </a:t>
            </a:r>
            <a:r>
              <a:rPr lang="en-US" sz="2800" b="1" dirty="0">
                <a:solidFill>
                  <a:srgbClr val="00FFFF"/>
                </a:solidFill>
                <a:latin typeface="Arial" charset="0"/>
              </a:rPr>
              <a:t>for GPS</a:t>
            </a:r>
          </a:p>
          <a:p>
            <a:pPr marL="469900" indent="-457200" eaLnBrk="0" hangingPunct="0">
              <a:lnSpc>
                <a:spcPts val="7500"/>
              </a:lnSpc>
              <a:buClr>
                <a:srgbClr val="00FFFF"/>
              </a:buClr>
              <a:buFontTx/>
              <a:buChar char="-"/>
            </a:pPr>
            <a:r>
              <a:rPr lang="en-US" sz="2800" b="1" dirty="0" smtClean="0">
                <a:solidFill>
                  <a:srgbClr val="00FFFF"/>
                </a:solidFill>
                <a:latin typeface="Arial" charset="0"/>
              </a:rPr>
              <a:t>world standard</a:t>
            </a:r>
          </a:p>
          <a:p>
            <a:pPr marL="469900" indent="-457200" eaLnBrk="0" hangingPunct="0">
              <a:lnSpc>
                <a:spcPts val="7500"/>
              </a:lnSpc>
              <a:buClr>
                <a:srgbClr val="00FFFF"/>
              </a:buClr>
              <a:buFontTx/>
              <a:buChar char="-"/>
            </a:pPr>
            <a:r>
              <a:rPr lang="en-US" sz="2800" b="1" dirty="0" smtClean="0">
                <a:solidFill>
                  <a:srgbClr val="00FFFF"/>
                </a:solidFill>
                <a:latin typeface="Arial" charset="0"/>
              </a:rPr>
              <a:t>world standard today</a:t>
            </a:r>
            <a:endParaRPr lang="en-US" sz="2800" b="1" dirty="0">
              <a:solidFill>
                <a:srgbClr val="00FFFF"/>
              </a:solidFill>
              <a:latin typeface="Arial" charset="0"/>
            </a:endParaRPr>
          </a:p>
        </p:txBody>
      </p:sp>
      <p:sp>
        <p:nvSpPr>
          <p:cNvPr id="3" name="TextBox 2"/>
          <p:cNvSpPr txBox="1"/>
          <p:nvPr/>
        </p:nvSpPr>
        <p:spPr>
          <a:xfrm>
            <a:off x="1705594" y="6352402"/>
            <a:ext cx="5662961" cy="461665"/>
          </a:xfrm>
          <a:prstGeom prst="rect">
            <a:avLst/>
          </a:prstGeom>
          <a:noFill/>
        </p:spPr>
        <p:txBody>
          <a:bodyPr wrap="none" rtlCol="0">
            <a:spAutoFit/>
          </a:bodyPr>
          <a:lstStyle/>
          <a:p>
            <a:r>
              <a:rPr lang="en-US" dirty="0">
                <a:latin typeface="+mj-lt"/>
                <a:hlinkClick r:id="rId3"/>
              </a:rPr>
              <a:t>ftp://</a:t>
            </a:r>
            <a:r>
              <a:rPr lang="en-US" dirty="0" smtClean="0">
                <a:latin typeface="+mj-lt"/>
                <a:hlinkClick r:id="rId3"/>
              </a:rPr>
              <a:t>itrf.ensg.ign.fr/pub/itrf/WGS84.TXT</a:t>
            </a:r>
            <a:r>
              <a:rPr lang="en-US" dirty="0" smtClean="0">
                <a:latin typeface="+mj-lt"/>
              </a:rPr>
              <a:t>  </a:t>
            </a:r>
            <a:endParaRPr lang="en-US" dirty="0">
              <a:latin typeface="+mj-lt"/>
            </a:endParaRPr>
          </a:p>
        </p:txBody>
      </p:sp>
      <p:grpSp>
        <p:nvGrpSpPr>
          <p:cNvPr id="5" name="Group 4"/>
          <p:cNvGrpSpPr/>
          <p:nvPr/>
        </p:nvGrpSpPr>
        <p:grpSpPr>
          <a:xfrm>
            <a:off x="1873250" y="1552575"/>
            <a:ext cx="6937375" cy="1081902"/>
            <a:chOff x="1873250" y="1552575"/>
            <a:chExt cx="6937375" cy="1081902"/>
          </a:xfrm>
        </p:grpSpPr>
        <p:sp>
          <p:nvSpPr>
            <p:cNvPr id="8" name="Rectangle 3"/>
            <p:cNvSpPr txBox="1">
              <a:spLocks noChangeArrowheads="1"/>
            </p:cNvSpPr>
            <p:nvPr/>
          </p:nvSpPr>
          <p:spPr bwMode="auto">
            <a:xfrm>
              <a:off x="1873250" y="1590675"/>
              <a:ext cx="2543175" cy="104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nSpc>
                  <a:spcPct val="160000"/>
                </a:lnSpc>
                <a:spcBef>
                  <a:spcPct val="0"/>
                </a:spcBef>
                <a:buFont typeface="Wingdings" pitchFamily="2" charset="2"/>
                <a:buNone/>
              </a:pPr>
              <a:r>
                <a:rPr lang="en-US" sz="4000" kern="0" dirty="0" smtClean="0"/>
                <a:t>NAD27</a:t>
              </a:r>
              <a:endParaRPr lang="en-US" kern="0" dirty="0" smtClean="0"/>
            </a:p>
          </p:txBody>
        </p:sp>
        <p:sp>
          <p:nvSpPr>
            <p:cNvPr id="9" name="Rectangle 13"/>
            <p:cNvSpPr>
              <a:spLocks noChangeArrowheads="1"/>
            </p:cNvSpPr>
            <p:nvPr/>
          </p:nvSpPr>
          <p:spPr bwMode="auto">
            <a:xfrm>
              <a:off x="3739857" y="1552575"/>
              <a:ext cx="5070768" cy="103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285750" indent="-273050" eaLnBrk="0" hangingPunct="0">
                <a:lnSpc>
                  <a:spcPts val="7500"/>
                </a:lnSpc>
                <a:buClr>
                  <a:srgbClr val="00FFFF"/>
                </a:buClr>
              </a:pPr>
              <a:r>
                <a:rPr lang="en-US" sz="2800" b="1" dirty="0">
                  <a:solidFill>
                    <a:srgbClr val="00FFFF"/>
                  </a:solidFill>
                  <a:latin typeface="Arial" charset="0"/>
                </a:rPr>
                <a:t>- </a:t>
              </a:r>
              <a:r>
                <a:rPr lang="en-US" sz="2800" b="1" dirty="0" smtClean="0">
                  <a:solidFill>
                    <a:srgbClr val="00FFFF"/>
                  </a:solidFill>
                  <a:latin typeface="Arial" charset="0"/>
                </a:rPr>
                <a:t>  Out dated – pre GPS</a:t>
              </a:r>
              <a:endParaRPr lang="en-US" sz="2800" b="1" dirty="0">
                <a:solidFill>
                  <a:srgbClr val="00FFFF"/>
                </a:solidFill>
                <a:latin typeface="Arial" charset="0"/>
              </a:endParaRPr>
            </a:p>
          </p:txBody>
        </p:sp>
      </p:grpSp>
    </p:spTree>
    <p:extLst>
      <p:ext uri="{BB962C8B-B14F-4D97-AF65-F5344CB8AC3E}">
        <p14:creationId xmlns:p14="http://schemas.microsoft.com/office/powerpoint/2010/main" val="132039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1396" name="Text Box 4"/>
          <p:cNvSpPr txBox="1">
            <a:spLocks noChangeArrowheads="1"/>
          </p:cNvSpPr>
          <p:nvPr/>
        </p:nvSpPr>
        <p:spPr bwMode="auto">
          <a:xfrm>
            <a:off x="6032500" y="1276350"/>
            <a:ext cx="3040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b="1">
                <a:latin typeface="Tahoma" pitchFamily="34" charset="0"/>
                <a:cs typeface="Tahoma" pitchFamily="34" charset="0"/>
              </a:rPr>
              <a:t>NAD 83  </a:t>
            </a:r>
            <a:r>
              <a:rPr kumimoji="0" lang="en-US" b="1">
                <a:solidFill>
                  <a:srgbClr val="FFFF00"/>
                </a:solidFill>
                <a:latin typeface="Tahoma" pitchFamily="34" charset="0"/>
                <a:cs typeface="Tahoma" pitchFamily="34" charset="0"/>
              </a:rPr>
              <a:t>≠</a:t>
            </a:r>
            <a:r>
              <a:rPr kumimoji="0" lang="en-US" b="1">
                <a:latin typeface="Tahoma" pitchFamily="34" charset="0"/>
                <a:cs typeface="Tahoma" pitchFamily="34" charset="0"/>
              </a:rPr>
              <a:t> </a:t>
            </a:r>
            <a:r>
              <a:rPr kumimoji="0" lang="en-US" b="1">
                <a:solidFill>
                  <a:srgbClr val="FF0000"/>
                </a:solidFill>
                <a:latin typeface="Tahoma" pitchFamily="34" charset="0"/>
                <a:cs typeface="Tahoma" pitchFamily="34" charset="0"/>
              </a:rPr>
              <a:t>WGS84</a:t>
            </a:r>
            <a:r>
              <a:rPr kumimoji="0" lang="en-US" b="1">
                <a:solidFill>
                  <a:srgbClr val="FF0000"/>
                </a:solidFill>
                <a:latin typeface="Tahoma" pitchFamily="34" charset="0"/>
              </a:rPr>
              <a:t>        </a:t>
            </a:r>
          </a:p>
        </p:txBody>
      </p:sp>
      <p:grpSp>
        <p:nvGrpSpPr>
          <p:cNvPr id="2" name="Group 14"/>
          <p:cNvGrpSpPr>
            <a:grpSpLocks/>
          </p:cNvGrpSpPr>
          <p:nvPr/>
        </p:nvGrpSpPr>
        <p:grpSpPr bwMode="auto">
          <a:xfrm>
            <a:off x="438150" y="2673350"/>
            <a:ext cx="2452688" cy="2286000"/>
            <a:chOff x="437969" y="2222636"/>
            <a:chExt cx="2452687" cy="2286000"/>
          </a:xfrm>
        </p:grpSpPr>
        <p:sp>
          <p:nvSpPr>
            <p:cNvPr id="30" name="AutoShape 10"/>
            <p:cNvSpPr>
              <a:spLocks noChangeArrowheads="1"/>
            </p:cNvSpPr>
            <p:nvPr/>
          </p:nvSpPr>
          <p:spPr bwMode="auto">
            <a:xfrm>
              <a:off x="437969" y="2222636"/>
              <a:ext cx="2452687" cy="2286000"/>
            </a:xfrm>
            <a:prstGeom prst="plus">
              <a:avLst>
                <a:gd name="adj" fmla="val 25000"/>
              </a:avLst>
            </a:prstGeom>
            <a:solidFill>
              <a:srgbClr val="FFFFFF"/>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sp>
          <p:nvSpPr>
            <p:cNvPr id="31" name="AutoShape 10"/>
            <p:cNvSpPr>
              <a:spLocks noChangeArrowheads="1"/>
            </p:cNvSpPr>
            <p:nvPr/>
          </p:nvSpPr>
          <p:spPr bwMode="auto">
            <a:xfrm>
              <a:off x="533219" y="2271849"/>
              <a:ext cx="2285999" cy="2193925"/>
            </a:xfrm>
            <a:prstGeom prst="plus">
              <a:avLst>
                <a:gd name="adj" fmla="val 27500"/>
              </a:avLst>
            </a:prstGeom>
            <a:solidFill>
              <a:srgbClr val="FF0000"/>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grpSp>
      <p:sp>
        <p:nvSpPr>
          <p:cNvPr id="571394" name="Rectangle 2"/>
          <p:cNvSpPr>
            <a:spLocks noGrp="1" noChangeArrowheads="1"/>
          </p:cNvSpPr>
          <p:nvPr>
            <p:ph type="title"/>
          </p:nvPr>
        </p:nvSpPr>
        <p:spPr>
          <a:xfrm>
            <a:off x="0" y="0"/>
            <a:ext cx="9144000" cy="1143000"/>
          </a:xfrm>
          <a:effectLst/>
        </p:spPr>
        <p:txBody>
          <a:bodyPr/>
          <a:lstStyle/>
          <a:p>
            <a:pPr>
              <a:defRPr/>
            </a:pPr>
            <a:r>
              <a:rPr lang="en-US" kern="1200" dirty="0" smtClean="0">
                <a:effectLst>
                  <a:outerShdw dist="101600" dir="3600000" algn="tl" rotWithShape="0">
                    <a:prstClr val="black"/>
                  </a:outerShdw>
                </a:effectLst>
                <a:ea typeface="+mn-ea"/>
                <a:cs typeface="+mn-cs"/>
              </a:rPr>
              <a:t>Over Time Datums Grew Apart</a:t>
            </a:r>
          </a:p>
        </p:txBody>
      </p:sp>
      <p:sp>
        <p:nvSpPr>
          <p:cNvPr id="7" name="Slide Number Placeholder 6"/>
          <p:cNvSpPr>
            <a:spLocks noGrp="1"/>
          </p:cNvSpPr>
          <p:nvPr>
            <p:ph type="sldNum" sz="quarter" idx="12"/>
          </p:nvPr>
        </p:nvSpPr>
        <p:spPr/>
        <p:txBody>
          <a:bodyPr/>
          <a:lstStyle/>
          <a:p>
            <a:pPr>
              <a:defRPr/>
            </a:pPr>
            <a:fld id="{9ED65A90-9045-4B5D-ABA2-2B7A3146CAC9}" type="slidenum">
              <a:rPr lang="en-US" smtClean="0"/>
              <a:pPr>
                <a:defRPr/>
              </a:pPr>
              <a:t>37</a:t>
            </a:fld>
            <a:endParaRPr lang="en-US"/>
          </a:p>
        </p:txBody>
      </p:sp>
      <p:sp>
        <p:nvSpPr>
          <p:cNvPr id="39" name="Text Box 4"/>
          <p:cNvSpPr txBox="1">
            <a:spLocks noChangeArrowheads="1"/>
          </p:cNvSpPr>
          <p:nvPr/>
        </p:nvSpPr>
        <p:spPr bwMode="auto">
          <a:xfrm>
            <a:off x="101600" y="1274763"/>
            <a:ext cx="298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b="1">
                <a:latin typeface="Tahoma" pitchFamily="34" charset="0"/>
              </a:rPr>
              <a:t>NAD83 </a:t>
            </a:r>
            <a:r>
              <a:rPr kumimoji="0" lang="en-US" b="1">
                <a:solidFill>
                  <a:srgbClr val="FFFF00"/>
                </a:solidFill>
                <a:latin typeface="Tahoma" pitchFamily="34" charset="0"/>
              </a:rPr>
              <a:t>=</a:t>
            </a:r>
            <a:r>
              <a:rPr kumimoji="0" lang="en-US" b="1">
                <a:latin typeface="Tahoma" pitchFamily="34" charset="0"/>
              </a:rPr>
              <a:t> </a:t>
            </a:r>
            <a:r>
              <a:rPr kumimoji="0" lang="en-US" b="1">
                <a:solidFill>
                  <a:srgbClr val="FF0000"/>
                </a:solidFill>
                <a:latin typeface="Tahoma" pitchFamily="34" charset="0"/>
              </a:rPr>
              <a:t>WGS84</a:t>
            </a:r>
          </a:p>
        </p:txBody>
      </p:sp>
      <p:cxnSp>
        <p:nvCxnSpPr>
          <p:cNvPr id="43" name="Straight Arrow Connector 42"/>
          <p:cNvCxnSpPr/>
          <p:nvPr/>
        </p:nvCxnSpPr>
        <p:spPr bwMode="auto">
          <a:xfrm>
            <a:off x="3005138" y="1520825"/>
            <a:ext cx="2849562" cy="1588"/>
          </a:xfrm>
          <a:prstGeom prst="straightConnector1">
            <a:avLst/>
          </a:prstGeom>
          <a:solidFill>
            <a:schemeClr val="accent1"/>
          </a:solidFill>
          <a:ln w="63500" cap="sq" cmpd="sng" algn="ctr">
            <a:solidFill>
              <a:srgbClr val="FFFF00"/>
            </a:solidFill>
            <a:prstDash val="solid"/>
            <a:round/>
            <a:headEnd type="none" w="sm" len="sm"/>
            <a:tailEnd type="arrow"/>
          </a:ln>
          <a:effectLst>
            <a:outerShdw blurRad="50800" dist="38100" dir="2700000" algn="tl" rotWithShape="0">
              <a:prstClr val="black">
                <a:alpha val="40000"/>
              </a:prstClr>
            </a:outerShdw>
          </a:effectLst>
        </p:spPr>
      </p:cxnSp>
      <p:sp>
        <p:nvSpPr>
          <p:cNvPr id="45" name="TextBox 44"/>
          <p:cNvSpPr txBox="1">
            <a:spLocks noChangeArrowheads="1"/>
          </p:cNvSpPr>
          <p:nvPr/>
        </p:nvSpPr>
        <p:spPr bwMode="auto">
          <a:xfrm>
            <a:off x="6139874" y="1746250"/>
            <a:ext cx="2712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r>
              <a:rPr kumimoji="0" lang="en-US" b="1" dirty="0">
                <a:solidFill>
                  <a:srgbClr val="FF0000"/>
                </a:solidFill>
                <a:latin typeface="Tahoma" pitchFamily="34" charset="0"/>
                <a:cs typeface="Tahoma" pitchFamily="34" charset="0"/>
              </a:rPr>
              <a:t>WGS84 </a:t>
            </a:r>
            <a:r>
              <a:rPr kumimoji="0" lang="en-US" b="1" dirty="0">
                <a:solidFill>
                  <a:srgbClr val="FFFF00"/>
                </a:solidFill>
                <a:latin typeface="Tahoma" pitchFamily="34" charset="0"/>
                <a:cs typeface="Tahoma" pitchFamily="34" charset="0"/>
              </a:rPr>
              <a:t>=</a:t>
            </a:r>
            <a:r>
              <a:rPr kumimoji="0" lang="en-US" b="1" dirty="0">
                <a:solidFill>
                  <a:srgbClr val="FF0000"/>
                </a:solidFill>
                <a:latin typeface="Tahoma" pitchFamily="34" charset="0"/>
                <a:cs typeface="Tahoma" pitchFamily="34" charset="0"/>
              </a:rPr>
              <a:t> </a:t>
            </a:r>
            <a:r>
              <a:rPr kumimoji="0" lang="en-US" b="1" dirty="0" smtClean="0">
                <a:solidFill>
                  <a:srgbClr val="FF0000"/>
                </a:solidFill>
                <a:latin typeface="Tahoma" pitchFamily="34" charset="0"/>
                <a:cs typeface="Tahoma" pitchFamily="34" charset="0"/>
              </a:rPr>
              <a:t>IGS08</a:t>
            </a:r>
            <a:endParaRPr lang="en-US" dirty="0"/>
          </a:p>
        </p:txBody>
      </p:sp>
      <p:sp>
        <p:nvSpPr>
          <p:cNvPr id="47" name="Text Box 13"/>
          <p:cNvSpPr txBox="1">
            <a:spLocks noChangeArrowheads="1"/>
          </p:cNvSpPr>
          <p:nvPr/>
        </p:nvSpPr>
        <p:spPr bwMode="auto">
          <a:xfrm>
            <a:off x="3438525" y="1708150"/>
            <a:ext cx="1879600" cy="169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lnSpc>
                <a:spcPts val="2500"/>
              </a:lnSpc>
            </a:pPr>
            <a:r>
              <a:rPr kumimoji="0" lang="en-US" b="1" dirty="0" smtClean="0">
                <a:solidFill>
                  <a:srgbClr val="FFFF00"/>
                </a:solidFill>
                <a:latin typeface="Tahoma" pitchFamily="34" charset="0"/>
              </a:rPr>
              <a:t>Anchorage</a:t>
            </a:r>
          </a:p>
          <a:p>
            <a:pPr algn="ctr" eaLnBrk="1" hangingPunct="1">
              <a:lnSpc>
                <a:spcPts val="2500"/>
              </a:lnSpc>
            </a:pPr>
            <a:r>
              <a:rPr kumimoji="0" lang="en-US" b="1" dirty="0" smtClean="0">
                <a:solidFill>
                  <a:srgbClr val="FFFF00"/>
                </a:solidFill>
                <a:latin typeface="Tahoma" pitchFamily="34" charset="0"/>
              </a:rPr>
              <a:t>&amp;</a:t>
            </a:r>
          </a:p>
          <a:p>
            <a:pPr algn="ctr" eaLnBrk="1" hangingPunct="1">
              <a:lnSpc>
                <a:spcPts val="2500"/>
              </a:lnSpc>
            </a:pPr>
            <a:r>
              <a:rPr kumimoji="0" lang="en-US" b="1" dirty="0" smtClean="0">
                <a:solidFill>
                  <a:srgbClr val="FFFF00"/>
                </a:solidFill>
                <a:latin typeface="Tahoma" pitchFamily="34" charset="0"/>
              </a:rPr>
              <a:t>Skagway</a:t>
            </a:r>
            <a:endParaRPr kumimoji="0" lang="en-US" b="1" dirty="0">
              <a:solidFill>
                <a:srgbClr val="FFFF00"/>
              </a:solidFill>
              <a:latin typeface="Tahoma" pitchFamily="34" charset="0"/>
            </a:endParaRPr>
          </a:p>
          <a:p>
            <a:pPr algn="ctr" eaLnBrk="1" hangingPunct="1">
              <a:lnSpc>
                <a:spcPts val="2500"/>
              </a:lnSpc>
            </a:pPr>
            <a:r>
              <a:rPr kumimoji="0" lang="en-US" b="1" dirty="0">
                <a:solidFill>
                  <a:srgbClr val="FFFF00"/>
                </a:solidFill>
                <a:latin typeface="Tahoma" pitchFamily="34" charset="0"/>
              </a:rPr>
              <a:t>1.3 meters (4.2 feet</a:t>
            </a:r>
            <a:r>
              <a:rPr kumimoji="0" lang="en-US" b="1" dirty="0" smtClean="0">
                <a:solidFill>
                  <a:srgbClr val="FFFF00"/>
                </a:solidFill>
                <a:latin typeface="Tahoma" pitchFamily="34" charset="0"/>
              </a:rPr>
              <a:t>)</a:t>
            </a:r>
            <a:endParaRPr kumimoji="0" lang="en-US" b="1" dirty="0">
              <a:solidFill>
                <a:srgbClr val="FFFF00"/>
              </a:solidFill>
              <a:latin typeface="Tahoma" pitchFamily="34" charset="0"/>
            </a:endParaRPr>
          </a:p>
        </p:txBody>
      </p:sp>
      <p:grpSp>
        <p:nvGrpSpPr>
          <p:cNvPr id="3" name="Group 16"/>
          <p:cNvGrpSpPr>
            <a:grpSpLocks/>
          </p:cNvGrpSpPr>
          <p:nvPr/>
        </p:nvGrpSpPr>
        <p:grpSpPr bwMode="auto">
          <a:xfrm>
            <a:off x="765175" y="2954338"/>
            <a:ext cx="3475038" cy="3543300"/>
            <a:chOff x="765260" y="2503007"/>
            <a:chExt cx="3474276" cy="3544389"/>
          </a:xfrm>
        </p:grpSpPr>
        <p:sp>
          <p:nvSpPr>
            <p:cNvPr id="26" name="AutoShape 10"/>
            <p:cNvSpPr>
              <a:spLocks noChangeAspect="1" noChangeArrowheads="1"/>
            </p:cNvSpPr>
            <p:nvPr/>
          </p:nvSpPr>
          <p:spPr bwMode="auto">
            <a:xfrm>
              <a:off x="2430183" y="4310137"/>
              <a:ext cx="1809353" cy="1737259"/>
            </a:xfrm>
            <a:prstGeom prst="plus">
              <a:avLst>
                <a:gd name="adj" fmla="val 27500"/>
              </a:avLst>
            </a:prstGeom>
            <a:solidFill>
              <a:srgbClr val="FF0000"/>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sp>
          <p:nvSpPr>
            <p:cNvPr id="16" name="AutoShape 10"/>
            <p:cNvSpPr>
              <a:spLocks noChangeAspect="1" noChangeArrowheads="1"/>
            </p:cNvSpPr>
            <p:nvPr/>
          </p:nvSpPr>
          <p:spPr bwMode="auto">
            <a:xfrm>
              <a:off x="765260" y="2503007"/>
              <a:ext cx="1809353" cy="1737259"/>
            </a:xfrm>
            <a:prstGeom prst="plus">
              <a:avLst>
                <a:gd name="adj" fmla="val 27500"/>
              </a:avLst>
            </a:prstGeom>
            <a:solidFill>
              <a:schemeClr val="tx1"/>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grpSp>
      <p:grpSp>
        <p:nvGrpSpPr>
          <p:cNvPr id="4" name="Group 18"/>
          <p:cNvGrpSpPr>
            <a:grpSpLocks/>
          </p:cNvGrpSpPr>
          <p:nvPr/>
        </p:nvGrpSpPr>
        <p:grpSpPr bwMode="auto">
          <a:xfrm>
            <a:off x="908050" y="3114675"/>
            <a:ext cx="5170488" cy="3021013"/>
            <a:chOff x="907378" y="2663957"/>
            <a:chExt cx="5171703" cy="3020686"/>
          </a:xfrm>
        </p:grpSpPr>
        <p:sp>
          <p:nvSpPr>
            <p:cNvPr id="27" name="AutoShape 10"/>
            <p:cNvSpPr>
              <a:spLocks noChangeAspect="1" noChangeArrowheads="1"/>
            </p:cNvSpPr>
            <p:nvPr/>
          </p:nvSpPr>
          <p:spPr bwMode="auto">
            <a:xfrm>
              <a:off x="4554723" y="4221126"/>
              <a:ext cx="1524358" cy="1463517"/>
            </a:xfrm>
            <a:prstGeom prst="plus">
              <a:avLst>
                <a:gd name="adj" fmla="val 27500"/>
              </a:avLst>
            </a:prstGeom>
            <a:solidFill>
              <a:srgbClr val="FF0000"/>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sp>
          <p:nvSpPr>
            <p:cNvPr id="18" name="AutoShape 10"/>
            <p:cNvSpPr>
              <a:spLocks noChangeAspect="1" noChangeArrowheads="1"/>
            </p:cNvSpPr>
            <p:nvPr/>
          </p:nvSpPr>
          <p:spPr bwMode="auto">
            <a:xfrm>
              <a:off x="907378" y="2663957"/>
              <a:ext cx="1524358" cy="1463517"/>
            </a:xfrm>
            <a:prstGeom prst="plus">
              <a:avLst>
                <a:gd name="adj" fmla="val 27500"/>
              </a:avLst>
            </a:prstGeom>
            <a:solidFill>
              <a:schemeClr val="tx1"/>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grpSp>
      <p:grpSp>
        <p:nvGrpSpPr>
          <p:cNvPr id="5" name="Group 20"/>
          <p:cNvGrpSpPr>
            <a:grpSpLocks/>
          </p:cNvGrpSpPr>
          <p:nvPr/>
        </p:nvGrpSpPr>
        <p:grpSpPr bwMode="auto">
          <a:xfrm>
            <a:off x="1077913" y="3311525"/>
            <a:ext cx="6275387" cy="1882775"/>
            <a:chOff x="1077508" y="2859945"/>
            <a:chExt cx="6275119" cy="1883031"/>
          </a:xfrm>
        </p:grpSpPr>
        <p:sp>
          <p:nvSpPr>
            <p:cNvPr id="28" name="AutoShape 10"/>
            <p:cNvSpPr>
              <a:spLocks noChangeAspect="1" noChangeArrowheads="1"/>
            </p:cNvSpPr>
            <p:nvPr/>
          </p:nvSpPr>
          <p:spPr bwMode="auto">
            <a:xfrm>
              <a:off x="6209676" y="3645865"/>
              <a:ext cx="1142951" cy="1097111"/>
            </a:xfrm>
            <a:prstGeom prst="plus">
              <a:avLst>
                <a:gd name="adj" fmla="val 27500"/>
              </a:avLst>
            </a:prstGeom>
            <a:solidFill>
              <a:srgbClr val="FF0000"/>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sp>
          <p:nvSpPr>
            <p:cNvPr id="20" name="AutoShape 10"/>
            <p:cNvSpPr>
              <a:spLocks noChangeAspect="1" noChangeArrowheads="1"/>
            </p:cNvSpPr>
            <p:nvPr/>
          </p:nvSpPr>
          <p:spPr bwMode="auto">
            <a:xfrm>
              <a:off x="1077508" y="2859945"/>
              <a:ext cx="1142951" cy="1097112"/>
            </a:xfrm>
            <a:prstGeom prst="plus">
              <a:avLst>
                <a:gd name="adj" fmla="val 27500"/>
              </a:avLst>
            </a:prstGeom>
            <a:solidFill>
              <a:schemeClr val="tx1"/>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grpSp>
      <p:grpSp>
        <p:nvGrpSpPr>
          <p:cNvPr id="6" name="Group 22"/>
          <p:cNvGrpSpPr>
            <a:grpSpLocks/>
          </p:cNvGrpSpPr>
          <p:nvPr/>
        </p:nvGrpSpPr>
        <p:grpSpPr bwMode="auto">
          <a:xfrm>
            <a:off x="1255713" y="3317875"/>
            <a:ext cx="6689725" cy="942975"/>
            <a:chOff x="1256164" y="2855130"/>
            <a:chExt cx="6689766" cy="943297"/>
          </a:xfrm>
        </p:grpSpPr>
        <p:sp>
          <p:nvSpPr>
            <p:cNvPr id="29" name="AutoShape 10"/>
            <p:cNvSpPr>
              <a:spLocks noChangeAspect="1" noChangeArrowheads="1"/>
            </p:cNvSpPr>
            <p:nvPr/>
          </p:nvSpPr>
          <p:spPr bwMode="auto">
            <a:xfrm>
              <a:off x="7183925" y="2855130"/>
              <a:ext cx="762005" cy="732088"/>
            </a:xfrm>
            <a:prstGeom prst="plus">
              <a:avLst>
                <a:gd name="adj" fmla="val 27500"/>
              </a:avLst>
            </a:prstGeom>
            <a:solidFill>
              <a:srgbClr val="FF0000"/>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sp>
          <p:nvSpPr>
            <p:cNvPr id="22" name="AutoShape 10"/>
            <p:cNvSpPr>
              <a:spLocks noChangeAspect="1" noChangeArrowheads="1"/>
            </p:cNvSpPr>
            <p:nvPr/>
          </p:nvSpPr>
          <p:spPr bwMode="auto">
            <a:xfrm>
              <a:off x="1256164" y="3066340"/>
              <a:ext cx="762005" cy="732087"/>
            </a:xfrm>
            <a:prstGeom prst="plus">
              <a:avLst>
                <a:gd name="adj" fmla="val 27500"/>
              </a:avLst>
            </a:prstGeom>
            <a:solidFill>
              <a:schemeClr val="tx1"/>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grpSp>
      <p:sp>
        <p:nvSpPr>
          <p:cNvPr id="58393" name="Text Box 25"/>
          <p:cNvSpPr txBox="1">
            <a:spLocks noChangeArrowheads="1"/>
          </p:cNvSpPr>
          <p:nvPr/>
        </p:nvSpPr>
        <p:spPr bwMode="auto">
          <a:xfrm>
            <a:off x="788988" y="941388"/>
            <a:ext cx="179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spcBef>
                <a:spcPct val="50000"/>
              </a:spcBef>
            </a:pPr>
            <a:r>
              <a:rPr lang="en-US" b="1">
                <a:latin typeface="Tahoma" pitchFamily="34" charset="0"/>
              </a:rPr>
              <a:t>1986</a:t>
            </a:r>
          </a:p>
        </p:txBody>
      </p:sp>
      <p:sp>
        <p:nvSpPr>
          <p:cNvPr id="58394" name="Text Box 26"/>
          <p:cNvSpPr txBox="1">
            <a:spLocks noChangeArrowheads="1"/>
          </p:cNvSpPr>
          <p:nvPr/>
        </p:nvSpPr>
        <p:spPr bwMode="auto">
          <a:xfrm>
            <a:off x="6429375" y="933450"/>
            <a:ext cx="179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spcBef>
                <a:spcPct val="50000"/>
              </a:spcBef>
            </a:pPr>
            <a:r>
              <a:rPr lang="en-US" b="1">
                <a:latin typeface="Tahoma" pitchFamily="34" charset="0"/>
              </a:rPr>
              <a:t>Today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8393">
                                            <p:txEl>
                                              <p:pRg st="0" end="0"/>
                                            </p:txEl>
                                          </p:spTgt>
                                        </p:tgtEl>
                                        <p:attrNameLst>
                                          <p:attrName>style.visibility</p:attrName>
                                        </p:attrNameLst>
                                      </p:cBhvr>
                                      <p:to>
                                        <p:strVal val="visible"/>
                                      </p:to>
                                    </p:set>
                                    <p:animEffect transition="in" filter="dissolve">
                                      <p:cBhvr>
                                        <p:cTn id="7" dur="500"/>
                                        <p:tgtEl>
                                          <p:spTgt spid="583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24" presetID="10" presetClass="exit" presetSubtype="0" fill="hold" grpId="0" nodeType="withEffect">
                                  <p:stCondLst>
                                    <p:cond delay="0"/>
                                  </p:stCondLst>
                                  <p:childTnLst>
                                    <p:animEffect transition="out" filter="fade">
                                      <p:cBhvr>
                                        <p:cTn id="25" dur="5000"/>
                                        <p:tgtEl>
                                          <p:spTgt spid="58393">
                                            <p:txEl>
                                              <p:pRg st="0" end="0"/>
                                            </p:txEl>
                                          </p:spTgt>
                                        </p:tgtEl>
                                      </p:cBhvr>
                                    </p:animEffect>
                                    <p:set>
                                      <p:cBhvr>
                                        <p:cTn id="26" dur="1" fill="hold">
                                          <p:stCondLst>
                                            <p:cond delay="4999"/>
                                          </p:stCondLst>
                                        </p:cTn>
                                        <p:tgtEl>
                                          <p:spTgt spid="58393">
                                            <p:txEl>
                                              <p:pRg st="0" end="0"/>
                                            </p:txEl>
                                          </p:spTgt>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1396"/>
                                        </p:tgtEl>
                                        <p:attrNameLst>
                                          <p:attrName>style.visibility</p:attrName>
                                        </p:attrNameLst>
                                      </p:cBhvr>
                                      <p:to>
                                        <p:strVal val="visible"/>
                                      </p:to>
                                    </p:set>
                                  </p:childTnLst>
                                </p:cTn>
                              </p:par>
                            </p:childTnLst>
                          </p:cTn>
                        </p:par>
                        <p:par>
                          <p:cTn id="39" fill="hold" nodeType="afterGroup">
                            <p:stCondLst>
                              <p:cond delay="0"/>
                            </p:stCondLst>
                            <p:childTnLst>
                              <p:par>
                                <p:cTn id="40" presetID="9" presetClass="entr" presetSubtype="0" fill="hold" nodeType="afterEffect">
                                  <p:stCondLst>
                                    <p:cond delay="0"/>
                                  </p:stCondLst>
                                  <p:childTnLst>
                                    <p:set>
                                      <p:cBhvr>
                                        <p:cTn id="41" dur="1" fill="hold">
                                          <p:stCondLst>
                                            <p:cond delay="0"/>
                                          </p:stCondLst>
                                        </p:cTn>
                                        <p:tgtEl>
                                          <p:spTgt spid="58394">
                                            <p:txEl>
                                              <p:pRg st="0" end="0"/>
                                            </p:txEl>
                                          </p:spTgt>
                                        </p:tgtEl>
                                        <p:attrNameLst>
                                          <p:attrName>style.visibility</p:attrName>
                                        </p:attrNameLst>
                                      </p:cBhvr>
                                      <p:to>
                                        <p:strVal val="visible"/>
                                      </p:to>
                                    </p:set>
                                    <p:animEffect transition="in" filter="dissolve">
                                      <p:cBhvr>
                                        <p:cTn id="42" dur="500"/>
                                        <p:tgtEl>
                                          <p:spTgt spid="58394">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par>
                                <p:cTn id="48" presetID="1" presetClass="entr" presetSubtype="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6" grpId="0"/>
      <p:bldP spid="39" grpId="0"/>
      <p:bldP spid="45" grpId="0"/>
      <p:bldP spid="58393"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jjcusick\AppData\Local\Temp\1\SNAGHTML1954d0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487" y="1495424"/>
            <a:ext cx="5915025" cy="4676776"/>
          </a:xfrm>
          <a:prstGeom prst="rect">
            <a:avLst/>
          </a:prstGeom>
          <a:noFill/>
          <a:extLst>
            <a:ext uri="{909E8E84-426E-40DD-AFC4-6F175D3DCCD1}">
              <a14:hiddenFill xmlns:a14="http://schemas.microsoft.com/office/drawing/2010/main">
                <a:solidFill>
                  <a:srgbClr val="FFFFFF"/>
                </a:solidFill>
              </a14:hiddenFill>
            </a:ext>
          </a:extLst>
        </p:spPr>
      </p:pic>
      <p:sp>
        <p:nvSpPr>
          <p:cNvPr id="550914" name="Rectangle 2"/>
          <p:cNvSpPr>
            <a:spLocks noGrp="1" noChangeArrowheads="1"/>
          </p:cNvSpPr>
          <p:nvPr>
            <p:ph type="title"/>
          </p:nvPr>
        </p:nvSpPr>
        <p:spPr>
          <a:xfrm>
            <a:off x="0" y="57150"/>
            <a:ext cx="9144000" cy="1566863"/>
          </a:xfrm>
          <a:effectLst/>
        </p:spPr>
        <p:txBody>
          <a:bodyPr/>
          <a:lstStyle/>
          <a:p>
            <a:pPr>
              <a:defRPr/>
            </a:pPr>
            <a:r>
              <a:rPr lang="en-US" kern="1200" dirty="0" smtClean="0">
                <a:effectLst>
                  <a:outerShdw dist="101600" dir="3600000" algn="tl" rotWithShape="0">
                    <a:prstClr val="black"/>
                  </a:outerShdw>
                </a:effectLst>
                <a:ea typeface="+mn-ea"/>
                <a:cs typeface="+mn-cs"/>
              </a:rPr>
              <a:t>Datum of Base Station Becomes  </a:t>
            </a:r>
            <a:br>
              <a:rPr lang="en-US" kern="1200" dirty="0" smtClean="0">
                <a:effectLst>
                  <a:outerShdw dist="101600" dir="3600000" algn="tl" rotWithShape="0">
                    <a:prstClr val="black"/>
                  </a:outerShdw>
                </a:effectLst>
                <a:ea typeface="+mn-ea"/>
                <a:cs typeface="+mn-cs"/>
              </a:rPr>
            </a:br>
            <a:r>
              <a:rPr lang="en-US" kern="1200" dirty="0" smtClean="0">
                <a:effectLst>
                  <a:outerShdw dist="101600" dir="3600000" algn="tl" rotWithShape="0">
                    <a:prstClr val="black"/>
                  </a:outerShdw>
                </a:effectLst>
                <a:ea typeface="+mn-ea"/>
                <a:cs typeface="+mn-cs"/>
              </a:rPr>
              <a:t> Datum of Corrected File</a:t>
            </a:r>
          </a:p>
        </p:txBody>
      </p:sp>
      <p:sp>
        <p:nvSpPr>
          <p:cNvPr id="48132" name="Rectangle 3"/>
          <p:cNvSpPr>
            <a:spLocks noGrp="1" noChangeArrowheads="1"/>
          </p:cNvSpPr>
          <p:nvPr>
            <p:ph idx="1"/>
          </p:nvPr>
        </p:nvSpPr>
        <p:spPr>
          <a:xfrm>
            <a:off x="141287" y="5792788"/>
            <a:ext cx="8861425" cy="1065212"/>
          </a:xfrm>
        </p:spPr>
        <p:txBody>
          <a:bodyPr/>
          <a:lstStyle/>
          <a:p>
            <a:pPr marL="0" indent="0">
              <a:lnSpc>
                <a:spcPct val="110000"/>
              </a:lnSpc>
              <a:spcBef>
                <a:spcPct val="0"/>
              </a:spcBef>
              <a:buFont typeface="Wingdings" pitchFamily="2" charset="2"/>
              <a:buNone/>
            </a:pPr>
            <a:r>
              <a:rPr lang="en-US" sz="2800" dirty="0" smtClean="0"/>
              <a:t>Reference position from </a:t>
            </a:r>
            <a:r>
              <a:rPr lang="en-US" sz="2800" u="sng" dirty="0" smtClean="0"/>
              <a:t>base file </a:t>
            </a:r>
            <a:r>
              <a:rPr lang="en-US" sz="2800" dirty="0" smtClean="0"/>
              <a:t>is NAD83 (2011),</a:t>
            </a:r>
          </a:p>
          <a:p>
            <a:pPr marL="0" indent="0">
              <a:lnSpc>
                <a:spcPct val="110000"/>
              </a:lnSpc>
              <a:spcBef>
                <a:spcPct val="0"/>
              </a:spcBef>
              <a:buFont typeface="Wingdings" pitchFamily="2" charset="2"/>
              <a:buNone/>
            </a:pPr>
            <a:r>
              <a:rPr lang="en-US" sz="2800" dirty="0" smtClean="0"/>
              <a:t>therefore post-processed file is now NAD83 (2011)</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38</a:t>
            </a:fld>
            <a:endParaRPr lang="en-US"/>
          </a:p>
        </p:txBody>
      </p:sp>
      <p:sp>
        <p:nvSpPr>
          <p:cNvPr id="26629" name="Line 5"/>
          <p:cNvSpPr>
            <a:spLocks noChangeShapeType="1"/>
          </p:cNvSpPr>
          <p:nvPr/>
        </p:nvSpPr>
        <p:spPr bwMode="auto">
          <a:xfrm flipV="1">
            <a:off x="2400744" y="2654528"/>
            <a:ext cx="3459162" cy="3175"/>
          </a:xfrm>
          <a:prstGeom prst="line">
            <a:avLst/>
          </a:prstGeom>
          <a:noFill/>
          <a:ln w="50800" cap="sq">
            <a:solidFill>
              <a:srgbClr val="FF0000"/>
            </a:solidFill>
            <a:round/>
            <a:headEnd type="none" w="sm" len="sm"/>
            <a:tailEnd type="none" w="sm" len="sm"/>
          </a:ln>
          <a:effectLst>
            <a:outerShdw blurRad="63500" dist="114300" dir="3000000" algn="tl" rotWithShape="0">
              <a:prstClr val="black">
                <a:alpha val="50000"/>
              </a:prstClr>
            </a:outerShdw>
          </a:effectLst>
        </p:spPr>
        <p:txBody>
          <a:bodyPr/>
          <a:lstStyle/>
          <a:p>
            <a:pPr algn="ctr" eaLnBrk="0" hangingPunct="0">
              <a:defRPr/>
            </a:pPr>
            <a:endParaRPr lang="en-US"/>
          </a:p>
        </p:txBody>
      </p:sp>
      <p:sp>
        <p:nvSpPr>
          <p:cNvPr id="8" name="Line 5"/>
          <p:cNvSpPr>
            <a:spLocks noChangeShapeType="1"/>
          </p:cNvSpPr>
          <p:nvPr/>
        </p:nvSpPr>
        <p:spPr bwMode="auto">
          <a:xfrm flipV="1">
            <a:off x="1725934" y="5256213"/>
            <a:ext cx="3459162" cy="3175"/>
          </a:xfrm>
          <a:prstGeom prst="line">
            <a:avLst/>
          </a:prstGeom>
          <a:noFill/>
          <a:ln w="50800" cap="sq">
            <a:solidFill>
              <a:srgbClr val="FF0000"/>
            </a:solidFill>
            <a:round/>
            <a:headEnd type="none" w="sm" len="sm"/>
            <a:tailEnd type="none" w="sm" len="sm"/>
          </a:ln>
          <a:effectLst>
            <a:outerShdw blurRad="63500" dist="114300" dir="3000000" algn="tl" rotWithShape="0">
              <a:prstClr val="black">
                <a:alpha val="50000"/>
              </a:prstClr>
            </a:outerShdw>
          </a:effectLst>
        </p:spPr>
        <p:txBody>
          <a:bodyPr/>
          <a:lstStyle/>
          <a:p>
            <a:pPr algn="ctr" eaLnBrk="0" hangingPunct="0">
              <a:defRPr/>
            </a:pP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0" y="269875"/>
            <a:ext cx="9144000" cy="1143000"/>
          </a:xfrm>
          <a:effectLst/>
        </p:spPr>
        <p:txBody>
          <a:bodyPr/>
          <a:lstStyle/>
          <a:p>
            <a:pPr>
              <a:defRPr/>
            </a:pPr>
            <a:r>
              <a:rPr lang="en-US" kern="1200" dirty="0" smtClean="0">
                <a:effectLst>
                  <a:outerShdw dist="101600" dir="3600000" algn="tl" rotWithShape="0">
                    <a:prstClr val="black"/>
                  </a:outerShdw>
                </a:effectLst>
                <a:ea typeface="+mn-ea"/>
                <a:cs typeface="+mn-cs"/>
              </a:rPr>
              <a:t>Today, You Have to Go Back</a:t>
            </a:r>
          </a:p>
        </p:txBody>
      </p:sp>
      <p:sp>
        <p:nvSpPr>
          <p:cNvPr id="5" name="Slide Number Placeholder 4"/>
          <p:cNvSpPr>
            <a:spLocks noGrp="1"/>
          </p:cNvSpPr>
          <p:nvPr>
            <p:ph type="sldNum" sz="quarter" idx="12"/>
          </p:nvPr>
        </p:nvSpPr>
        <p:spPr/>
        <p:txBody>
          <a:bodyPr/>
          <a:lstStyle/>
          <a:p>
            <a:pPr>
              <a:defRPr/>
            </a:pPr>
            <a:fld id="{9ED65A90-9045-4B5D-ABA2-2B7A3146CAC9}" type="slidenum">
              <a:rPr lang="en-US" smtClean="0"/>
              <a:pPr>
                <a:defRPr/>
              </a:pPr>
              <a:t>39</a:t>
            </a:fld>
            <a:endParaRPr lang="en-US"/>
          </a:p>
        </p:txBody>
      </p:sp>
      <p:sp>
        <p:nvSpPr>
          <p:cNvPr id="573446" name="Text Box 6"/>
          <p:cNvSpPr txBox="1">
            <a:spLocks noChangeArrowheads="1"/>
          </p:cNvSpPr>
          <p:nvPr/>
        </p:nvSpPr>
        <p:spPr bwMode="auto">
          <a:xfrm>
            <a:off x="0" y="1690688"/>
            <a:ext cx="4240213"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lnSpc>
                <a:spcPts val="2500"/>
              </a:lnSpc>
            </a:pPr>
            <a:r>
              <a:rPr kumimoji="0" lang="en-US" b="1" dirty="0">
                <a:latin typeface="Tahoma" pitchFamily="34" charset="0"/>
              </a:rPr>
              <a:t>NAD83</a:t>
            </a:r>
          </a:p>
          <a:p>
            <a:pPr algn="ctr" eaLnBrk="1" hangingPunct="1">
              <a:lnSpc>
                <a:spcPts val="2500"/>
              </a:lnSpc>
            </a:pPr>
            <a:r>
              <a:rPr kumimoji="0" lang="en-US" b="1" dirty="0">
                <a:latin typeface="Tahoma" pitchFamily="34" charset="0"/>
              </a:rPr>
              <a:t>NAD 83 </a:t>
            </a:r>
            <a:r>
              <a:rPr kumimoji="0" lang="en-US" b="1" dirty="0" smtClean="0">
                <a:latin typeface="Tahoma" pitchFamily="34" charset="0"/>
              </a:rPr>
              <a:t>(2011) EPOCH 2010.0</a:t>
            </a:r>
            <a:endParaRPr kumimoji="0" lang="en-US" b="1" dirty="0">
              <a:solidFill>
                <a:srgbClr val="FF6600"/>
              </a:solidFill>
              <a:latin typeface="Tahoma" pitchFamily="34" charset="0"/>
            </a:endParaRPr>
          </a:p>
        </p:txBody>
      </p:sp>
      <p:sp>
        <p:nvSpPr>
          <p:cNvPr id="15" name="TextBox 14"/>
          <p:cNvSpPr txBox="1">
            <a:spLocks noChangeArrowheads="1"/>
          </p:cNvSpPr>
          <p:nvPr/>
        </p:nvSpPr>
        <p:spPr bwMode="auto">
          <a:xfrm>
            <a:off x="6565757" y="1889125"/>
            <a:ext cx="2459328" cy="4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lnSpc>
                <a:spcPts val="2500"/>
              </a:lnSpc>
            </a:pPr>
            <a:r>
              <a:rPr kumimoji="0" lang="en-US" b="1" dirty="0" smtClean="0">
                <a:solidFill>
                  <a:srgbClr val="FF0000"/>
                </a:solidFill>
                <a:latin typeface="Tahoma" pitchFamily="34" charset="0"/>
                <a:cs typeface="Tahoma" pitchFamily="34" charset="0"/>
              </a:rPr>
              <a:t>WGS84/IGS08</a:t>
            </a:r>
            <a:endParaRPr kumimoji="0" lang="en-US" b="1" dirty="0">
              <a:solidFill>
                <a:srgbClr val="FF0000"/>
              </a:solidFill>
              <a:latin typeface="Tahoma" pitchFamily="34" charset="0"/>
              <a:cs typeface="Tahoma" pitchFamily="34" charset="0"/>
            </a:endParaRPr>
          </a:p>
        </p:txBody>
      </p:sp>
      <p:sp>
        <p:nvSpPr>
          <p:cNvPr id="16" name="Text Box 13"/>
          <p:cNvSpPr txBox="1">
            <a:spLocks noChangeArrowheads="1"/>
          </p:cNvSpPr>
          <p:nvPr/>
        </p:nvSpPr>
        <p:spPr bwMode="auto">
          <a:xfrm>
            <a:off x="4625975" y="2308225"/>
            <a:ext cx="1879600" cy="169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lnSpc>
                <a:spcPts val="2500"/>
              </a:lnSpc>
            </a:pPr>
            <a:r>
              <a:rPr kumimoji="0" lang="en-US" b="1" dirty="0" smtClean="0">
                <a:solidFill>
                  <a:srgbClr val="FFFF00"/>
                </a:solidFill>
                <a:latin typeface="Tahoma" pitchFamily="34" charset="0"/>
              </a:rPr>
              <a:t>Anchorage</a:t>
            </a:r>
          </a:p>
          <a:p>
            <a:pPr algn="ctr" eaLnBrk="1" hangingPunct="1">
              <a:lnSpc>
                <a:spcPts val="2500"/>
              </a:lnSpc>
            </a:pPr>
            <a:r>
              <a:rPr kumimoji="0" lang="en-US" b="1" dirty="0" smtClean="0">
                <a:solidFill>
                  <a:srgbClr val="FFFF00"/>
                </a:solidFill>
                <a:latin typeface="Tahoma" pitchFamily="34" charset="0"/>
              </a:rPr>
              <a:t>&amp;</a:t>
            </a:r>
          </a:p>
          <a:p>
            <a:pPr algn="ctr" eaLnBrk="1" hangingPunct="1">
              <a:lnSpc>
                <a:spcPts val="2500"/>
              </a:lnSpc>
            </a:pPr>
            <a:r>
              <a:rPr kumimoji="0" lang="en-US" b="1" dirty="0" smtClean="0">
                <a:solidFill>
                  <a:srgbClr val="FFFF00"/>
                </a:solidFill>
                <a:latin typeface="Tahoma" pitchFamily="34" charset="0"/>
              </a:rPr>
              <a:t>Skagway</a:t>
            </a:r>
            <a:endParaRPr kumimoji="0" lang="en-US" b="1" dirty="0">
              <a:solidFill>
                <a:srgbClr val="FFFF00"/>
              </a:solidFill>
              <a:latin typeface="Tahoma" pitchFamily="34" charset="0"/>
            </a:endParaRPr>
          </a:p>
          <a:p>
            <a:pPr algn="ctr" eaLnBrk="1" hangingPunct="1">
              <a:lnSpc>
                <a:spcPts val="2500"/>
              </a:lnSpc>
            </a:pPr>
            <a:r>
              <a:rPr kumimoji="0" lang="en-US" b="1" dirty="0">
                <a:solidFill>
                  <a:srgbClr val="FFFF00"/>
                </a:solidFill>
                <a:latin typeface="Tahoma" pitchFamily="34" charset="0"/>
              </a:rPr>
              <a:t>1.3 meters (4.2 feet)</a:t>
            </a:r>
          </a:p>
        </p:txBody>
      </p:sp>
      <p:cxnSp>
        <p:nvCxnSpPr>
          <p:cNvPr id="17" name="Straight Arrow Connector 16"/>
          <p:cNvCxnSpPr/>
          <p:nvPr/>
        </p:nvCxnSpPr>
        <p:spPr bwMode="auto">
          <a:xfrm flipV="1">
            <a:off x="4383088" y="2235200"/>
            <a:ext cx="2457450" cy="3175"/>
          </a:xfrm>
          <a:prstGeom prst="straightConnector1">
            <a:avLst/>
          </a:prstGeom>
          <a:solidFill>
            <a:schemeClr val="accent1"/>
          </a:solidFill>
          <a:ln w="63500" cap="sq" cmpd="sng" algn="ctr">
            <a:solidFill>
              <a:srgbClr val="FFFF00"/>
            </a:solidFill>
            <a:prstDash val="solid"/>
            <a:round/>
            <a:headEnd type="triangle" w="sm" len="sm"/>
            <a:tailEnd type="none"/>
          </a:ln>
          <a:effectLst>
            <a:outerShdw blurRad="50800" dist="38100" dir="2700000" algn="tl" rotWithShape="0">
              <a:prstClr val="black">
                <a:alpha val="40000"/>
              </a:prstClr>
            </a:outerShdw>
          </a:effectLst>
        </p:spPr>
      </p:cxnSp>
      <p:sp>
        <p:nvSpPr>
          <p:cNvPr id="18" name="AutoShape 10"/>
          <p:cNvSpPr>
            <a:spLocks noChangeAspect="1" noChangeArrowheads="1"/>
          </p:cNvSpPr>
          <p:nvPr/>
        </p:nvSpPr>
        <p:spPr bwMode="auto">
          <a:xfrm>
            <a:off x="1298575" y="3036888"/>
            <a:ext cx="784225" cy="762000"/>
          </a:xfrm>
          <a:prstGeom prst="plus">
            <a:avLst>
              <a:gd name="adj" fmla="val 25000"/>
            </a:avLst>
          </a:prstGeom>
          <a:solidFill>
            <a:srgbClr val="FFFFFF"/>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sp>
        <p:nvSpPr>
          <p:cNvPr id="23" name="AutoShape 10"/>
          <p:cNvSpPr>
            <a:spLocks noChangeAspect="1" noChangeArrowheads="1"/>
          </p:cNvSpPr>
          <p:nvPr/>
        </p:nvSpPr>
        <p:spPr bwMode="auto">
          <a:xfrm>
            <a:off x="7516813" y="2701925"/>
            <a:ext cx="762000" cy="779463"/>
          </a:xfrm>
          <a:prstGeom prst="plus">
            <a:avLst>
              <a:gd name="adj" fmla="val 27500"/>
            </a:avLst>
          </a:prstGeom>
          <a:solidFill>
            <a:srgbClr val="FF0000"/>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sp>
        <p:nvSpPr>
          <p:cNvPr id="2" name="AutoShape 10"/>
          <p:cNvSpPr>
            <a:spLocks noChangeAspect="1" noChangeArrowheads="1"/>
          </p:cNvSpPr>
          <p:nvPr/>
        </p:nvSpPr>
        <p:spPr bwMode="auto">
          <a:xfrm>
            <a:off x="6249988" y="3692525"/>
            <a:ext cx="762000" cy="779463"/>
          </a:xfrm>
          <a:prstGeom prst="plus">
            <a:avLst>
              <a:gd name="adj" fmla="val 27500"/>
            </a:avLst>
          </a:prstGeom>
          <a:solidFill>
            <a:srgbClr val="FF0000"/>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sp>
        <p:nvSpPr>
          <p:cNvPr id="3" name="AutoShape 10"/>
          <p:cNvSpPr>
            <a:spLocks noChangeAspect="1" noChangeArrowheads="1"/>
          </p:cNvSpPr>
          <p:nvPr/>
        </p:nvSpPr>
        <p:spPr bwMode="auto">
          <a:xfrm>
            <a:off x="4719638" y="4303713"/>
            <a:ext cx="762000" cy="779462"/>
          </a:xfrm>
          <a:prstGeom prst="plus">
            <a:avLst>
              <a:gd name="adj" fmla="val 27500"/>
            </a:avLst>
          </a:prstGeom>
          <a:solidFill>
            <a:srgbClr val="FF0000"/>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sp>
        <p:nvSpPr>
          <p:cNvPr id="4" name="AutoShape 10"/>
          <p:cNvSpPr>
            <a:spLocks noChangeAspect="1" noChangeArrowheads="1"/>
          </p:cNvSpPr>
          <p:nvPr/>
        </p:nvSpPr>
        <p:spPr bwMode="auto">
          <a:xfrm>
            <a:off x="2725738" y="4529138"/>
            <a:ext cx="762000" cy="779462"/>
          </a:xfrm>
          <a:prstGeom prst="plus">
            <a:avLst>
              <a:gd name="adj" fmla="val 27500"/>
            </a:avLst>
          </a:prstGeom>
          <a:solidFill>
            <a:srgbClr val="FF0000"/>
          </a:solidFill>
          <a:ln w="9525" algn="ctr">
            <a:solidFill>
              <a:srgbClr val="000000"/>
            </a:solidFill>
            <a:miter lim="800000"/>
            <a:headEnd/>
            <a:tailEnd/>
          </a:ln>
          <a:effectLst>
            <a:outerShdw blurRad="50800" dist="38100" dir="2700000" algn="tl" rotWithShape="0">
              <a:prstClr val="black">
                <a:alpha val="40000"/>
              </a:prstClr>
            </a:outerShdw>
          </a:effectLst>
        </p:spPr>
        <p:txBody>
          <a:bodyPr anchor="ctr">
            <a:spAutoFit/>
          </a:bodyPr>
          <a:lstStyle/>
          <a:p>
            <a:pPr algn="ctr" eaLnBrk="0" hangingPunct="0">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73446"/>
                                        </p:tgtEl>
                                        <p:attrNameLst>
                                          <p:attrName>style.visibility</p:attrName>
                                        </p:attrNameLst>
                                      </p:cBhvr>
                                      <p:to>
                                        <p:strVal val="visible"/>
                                      </p:to>
                                    </p:set>
                                    <p:animEffect transition="in" filter="dissolve">
                                      <p:cBhvr>
                                        <p:cTn id="13" dur="500"/>
                                        <p:tgtEl>
                                          <p:spTgt spid="57344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6" grpId="0"/>
      <p:bldP spid="15" grpId="0"/>
      <p:bldP spid="18" grpId="0" animBg="1"/>
      <p:bldP spid="23" grpId="0" animBg="1"/>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To GIS </a:t>
            </a:r>
            <a:endParaRPr lang="en-US" dirty="0"/>
          </a:p>
        </p:txBody>
      </p:sp>
      <p:sp>
        <p:nvSpPr>
          <p:cNvPr id="7" name="Slide Number Placeholder 6"/>
          <p:cNvSpPr>
            <a:spLocks noGrp="1"/>
          </p:cNvSpPr>
          <p:nvPr>
            <p:ph type="sldNum" sz="quarter" idx="12"/>
          </p:nvPr>
        </p:nvSpPr>
        <p:spPr/>
        <p:txBody>
          <a:bodyPr/>
          <a:lstStyle/>
          <a:p>
            <a:pPr>
              <a:defRPr/>
            </a:pPr>
            <a:fld id="{880B181F-1748-4B91-B4F2-E630AB9FABC1}" type="slidenum">
              <a:rPr lang="en-US" smtClean="0"/>
              <a:pPr>
                <a:defRPr/>
              </a:pPr>
              <a:t>4</a:t>
            </a:fld>
            <a:endParaRPr lang="en-US"/>
          </a:p>
        </p:txBody>
      </p:sp>
      <p:sp>
        <p:nvSpPr>
          <p:cNvPr id="3" name="Rectangle 17"/>
          <p:cNvSpPr>
            <a:spLocks noChangeArrowheads="1"/>
          </p:cNvSpPr>
          <p:nvPr/>
        </p:nvSpPr>
        <p:spPr bwMode="auto">
          <a:xfrm>
            <a:off x="445965" y="2545666"/>
            <a:ext cx="3917950" cy="1524000"/>
          </a:xfrm>
          <a:prstGeom prst="rect">
            <a:avLst/>
          </a:prstGeom>
          <a:solidFill>
            <a:srgbClr val="FF9933"/>
          </a:solidFill>
          <a:ln w="28575">
            <a:solidFill>
              <a:srgbClr val="FF3300"/>
            </a:solidFill>
            <a:miter lim="800000"/>
            <a:headEnd/>
            <a:tailEnd/>
          </a:ln>
          <a:effectLst>
            <a:outerShdw dist="117088" dir="2436078" algn="ctr" rotWithShape="0">
              <a:schemeClr val="bg2">
                <a:alpha val="90000"/>
              </a:schemeClr>
            </a:outerShdw>
          </a:effectLst>
        </p:spPr>
        <p:txBody>
          <a:bodyPr lIns="92075" tIns="46038" rIns="92075" bIns="46038" anchor="ctr"/>
          <a:lstStyle/>
          <a:p>
            <a:pPr algn="ctr" eaLnBrk="0" hangingPunct="0">
              <a:lnSpc>
                <a:spcPts val="5000"/>
              </a:lnSpc>
              <a:defRPr/>
            </a:pPr>
            <a:r>
              <a:rPr lang="en-US" sz="4400" b="1" dirty="0">
                <a:solidFill>
                  <a:srgbClr val="0000CC"/>
                </a:solidFill>
                <a:effectLst>
                  <a:outerShdw blurRad="38100" dist="38100" dir="2700000" algn="tl">
                    <a:srgbClr val="000000"/>
                  </a:outerShdw>
                </a:effectLst>
                <a:latin typeface="Arial" pitchFamily="34" charset="0"/>
              </a:rPr>
              <a:t>ESRI Shapefile</a:t>
            </a:r>
          </a:p>
        </p:txBody>
      </p:sp>
      <p:sp>
        <p:nvSpPr>
          <p:cNvPr id="4" name="Rectangle 17"/>
          <p:cNvSpPr>
            <a:spLocks noChangeArrowheads="1"/>
          </p:cNvSpPr>
          <p:nvPr/>
        </p:nvSpPr>
        <p:spPr bwMode="auto">
          <a:xfrm>
            <a:off x="4804605" y="2545666"/>
            <a:ext cx="3917950" cy="1524000"/>
          </a:xfrm>
          <a:prstGeom prst="rect">
            <a:avLst/>
          </a:prstGeom>
          <a:solidFill>
            <a:srgbClr val="FF9933"/>
          </a:solidFill>
          <a:ln w="28575">
            <a:solidFill>
              <a:srgbClr val="FF3300"/>
            </a:solidFill>
            <a:miter lim="800000"/>
            <a:headEnd/>
            <a:tailEnd/>
          </a:ln>
          <a:effectLst>
            <a:outerShdw dist="117088" dir="2436078" algn="ctr" rotWithShape="0">
              <a:schemeClr val="bg2">
                <a:alpha val="90000"/>
              </a:schemeClr>
            </a:outerShdw>
          </a:effectLst>
        </p:spPr>
        <p:txBody>
          <a:bodyPr lIns="92075" tIns="46038" rIns="92075" bIns="46038" anchor="ctr"/>
          <a:lstStyle/>
          <a:p>
            <a:pPr algn="ctr" eaLnBrk="0" hangingPunct="0">
              <a:lnSpc>
                <a:spcPts val="5000"/>
              </a:lnSpc>
              <a:defRPr/>
            </a:pPr>
            <a:r>
              <a:rPr lang="en-US" sz="4400" b="1" dirty="0">
                <a:solidFill>
                  <a:srgbClr val="0000CC"/>
                </a:solidFill>
                <a:effectLst>
                  <a:outerShdw blurRad="38100" dist="38100" dir="2700000" algn="tl">
                    <a:srgbClr val="000000"/>
                  </a:outerShdw>
                </a:effectLst>
                <a:latin typeface="Arial" pitchFamily="34" charset="0"/>
              </a:rPr>
              <a:t>ESRI </a:t>
            </a:r>
            <a:r>
              <a:rPr lang="en-US" sz="4400" b="1" dirty="0" smtClean="0">
                <a:solidFill>
                  <a:srgbClr val="0000CC"/>
                </a:solidFill>
                <a:effectLst>
                  <a:outerShdw blurRad="38100" dist="38100" dir="2700000" algn="tl">
                    <a:srgbClr val="000000"/>
                  </a:outerShdw>
                </a:effectLst>
                <a:latin typeface="Arial" pitchFamily="34" charset="0"/>
              </a:rPr>
              <a:t>File Geodatabase</a:t>
            </a:r>
            <a:endParaRPr lang="en-US" sz="4400" b="1" dirty="0">
              <a:solidFill>
                <a:srgbClr val="0000CC"/>
              </a:solidFill>
              <a:effectLst>
                <a:outerShdw blurRad="38100" dist="38100" dir="2700000" algn="tl">
                  <a:srgbClr val="000000"/>
                </a:outerShdw>
              </a:effectLst>
              <a:latin typeface="Arial" pitchFamily="34" charset="0"/>
            </a:endParaRPr>
          </a:p>
        </p:txBody>
      </p:sp>
      <p:sp>
        <p:nvSpPr>
          <p:cNvPr id="5" name="TextBox 4"/>
          <p:cNvSpPr txBox="1"/>
          <p:nvPr/>
        </p:nvSpPr>
        <p:spPr>
          <a:xfrm>
            <a:off x="4979963" y="4473526"/>
            <a:ext cx="3742592" cy="2062103"/>
          </a:xfrm>
          <a:prstGeom prst="rect">
            <a:avLst/>
          </a:prstGeom>
          <a:noFill/>
        </p:spPr>
        <p:txBody>
          <a:bodyPr wrap="square" rtlCol="0">
            <a:spAutoFit/>
          </a:bodyPr>
          <a:lstStyle/>
          <a:p>
            <a:pPr algn="ctr"/>
            <a:r>
              <a:rPr lang="en-US" sz="3200" dirty="0" smtClean="0">
                <a:latin typeface="+mj-lt"/>
                <a:hlinkClick r:id="rId2" action="ppaction://hlinksldjump"/>
              </a:rPr>
              <a:t>Click Here to proceed to File Geodatabase Export</a:t>
            </a:r>
            <a:endParaRPr lang="en-US" sz="3200" dirty="0">
              <a:latin typeface="+mj-lt"/>
            </a:endParaRPr>
          </a:p>
        </p:txBody>
      </p:sp>
      <p:sp>
        <p:nvSpPr>
          <p:cNvPr id="6" name="AutoShape 6"/>
          <p:cNvSpPr>
            <a:spLocks noChangeArrowheads="1"/>
          </p:cNvSpPr>
          <p:nvPr/>
        </p:nvSpPr>
        <p:spPr bwMode="auto">
          <a:xfrm>
            <a:off x="611859" y="2166425"/>
            <a:ext cx="3586162" cy="206426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fontAlgn="auto">
              <a:spcBef>
                <a:spcPts val="0"/>
              </a:spcBef>
              <a:spcAft>
                <a:spcPts val="0"/>
              </a:spcAft>
              <a:defRPr/>
            </a:pPr>
            <a:endParaRPr kumimoji="0" lang="en-US" sz="1800" kern="0">
              <a:solidFill>
                <a:sysClr val="windowText" lastClr="000000"/>
              </a:solidFill>
              <a:latin typeface="Calibri"/>
            </a:endParaRPr>
          </a:p>
        </p:txBody>
      </p:sp>
    </p:spTree>
    <p:extLst>
      <p:ext uri="{BB962C8B-B14F-4D97-AF65-F5344CB8AC3E}">
        <p14:creationId xmlns:p14="http://schemas.microsoft.com/office/powerpoint/2010/main" val="18524828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0803" y="203200"/>
            <a:ext cx="7772400" cy="1143000"/>
          </a:xfrm>
        </p:spPr>
        <p:txBody>
          <a:bodyPr/>
          <a:lstStyle/>
          <a:p>
            <a:r>
              <a:rPr lang="en-US" dirty="0" smtClean="0"/>
              <a:t>Say it Another Way	</a:t>
            </a:r>
            <a:endParaRPr lang="en-US" dirty="0"/>
          </a:p>
        </p:txBody>
      </p:sp>
      <p:sp>
        <p:nvSpPr>
          <p:cNvPr id="3" name="Content Placeholder 2"/>
          <p:cNvSpPr>
            <a:spLocks noGrp="1"/>
          </p:cNvSpPr>
          <p:nvPr>
            <p:ph idx="1"/>
          </p:nvPr>
        </p:nvSpPr>
        <p:spPr>
          <a:xfrm>
            <a:off x="95003" y="1153581"/>
            <a:ext cx="9144000" cy="4926037"/>
          </a:xfrm>
        </p:spPr>
        <p:txBody>
          <a:bodyPr/>
          <a:lstStyle/>
          <a:p>
            <a:r>
              <a:rPr lang="en-US" dirty="0" smtClean="0"/>
              <a:t>We are Exporting using a new Datum</a:t>
            </a:r>
          </a:p>
          <a:p>
            <a:endParaRPr lang="en-US" dirty="0" smtClean="0"/>
          </a:p>
          <a:p>
            <a:r>
              <a:rPr lang="en-US" dirty="0" smtClean="0"/>
              <a:t>This is because CORS has switched to a new form of NAD83.  Its called NAD83 (2011) and they embed the published form of NAD83 in the </a:t>
            </a:r>
            <a:r>
              <a:rPr lang="en-US" dirty="0" err="1" smtClean="0"/>
              <a:t>Rinex</a:t>
            </a:r>
            <a:r>
              <a:rPr lang="en-US" dirty="0" smtClean="0"/>
              <a:t> header of the BASE file</a:t>
            </a:r>
          </a:p>
          <a:p>
            <a:endParaRPr lang="en-US" dirty="0"/>
          </a:p>
          <a:p>
            <a:r>
              <a:rPr lang="en-US" dirty="0" smtClean="0"/>
              <a:t>During Export we want to do “nothing” to our COR file already in NAD83 (2011).</a:t>
            </a:r>
          </a:p>
        </p:txBody>
      </p:sp>
      <p:sp>
        <p:nvSpPr>
          <p:cNvPr id="4" name="Slide Number Placeholder 3"/>
          <p:cNvSpPr>
            <a:spLocks noGrp="1"/>
          </p:cNvSpPr>
          <p:nvPr>
            <p:ph type="sldNum" sz="quarter" idx="12"/>
          </p:nvPr>
        </p:nvSpPr>
        <p:spPr/>
        <p:txBody>
          <a:bodyPr/>
          <a:lstStyle/>
          <a:p>
            <a:pPr>
              <a:defRPr/>
            </a:pPr>
            <a:fld id="{9ED65A90-9045-4B5D-ABA2-2B7A3146CAC9}" type="slidenum">
              <a:rPr lang="en-US" smtClean="0"/>
              <a:pPr>
                <a:defRPr/>
              </a:pPr>
              <a:t>40</a:t>
            </a:fld>
            <a:endParaRPr lang="en-US"/>
          </a:p>
        </p:txBody>
      </p:sp>
    </p:spTree>
    <p:extLst>
      <p:ext uri="{BB962C8B-B14F-4D97-AF65-F5344CB8AC3E}">
        <p14:creationId xmlns:p14="http://schemas.microsoft.com/office/powerpoint/2010/main" val="382443754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4811713" y="381000"/>
            <a:ext cx="4076700" cy="1579563"/>
          </a:xfrm>
          <a:effectLst/>
        </p:spPr>
        <p:txBody>
          <a:bodyPr/>
          <a:lstStyle/>
          <a:p>
            <a:pPr>
              <a:defRPr/>
            </a:pPr>
            <a:r>
              <a:rPr lang="en-US" kern="1200" dirty="0" smtClean="0">
                <a:effectLst>
                  <a:outerShdw dist="101600" dir="3600000" algn="tl" rotWithShape="0">
                    <a:prstClr val="black"/>
                  </a:outerShdw>
                </a:effectLst>
                <a:ea typeface="+mn-ea"/>
                <a:cs typeface="+mn-cs"/>
              </a:rPr>
              <a:t>Datums Change</a:t>
            </a:r>
          </a:p>
        </p:txBody>
      </p:sp>
      <p:graphicFrame>
        <p:nvGraphicFramePr>
          <p:cNvPr id="657635" name="Object 227"/>
          <p:cNvGraphicFramePr>
            <a:graphicFrameLocks noGrp="1" noChangeAspect="1"/>
          </p:cNvGraphicFramePr>
          <p:nvPr>
            <p:ph idx="1"/>
          </p:nvPr>
        </p:nvGraphicFramePr>
        <p:xfrm>
          <a:off x="2705100" y="5060950"/>
          <a:ext cx="1258888" cy="1136650"/>
        </p:xfrm>
        <a:graphic>
          <a:graphicData uri="http://schemas.openxmlformats.org/presentationml/2006/ole">
            <mc:AlternateContent xmlns:mc="http://schemas.openxmlformats.org/markup-compatibility/2006">
              <mc:Choice xmlns:v="urn:schemas-microsoft-com:vml" Requires="v">
                <p:oleObj spid="_x0000_s1385" name="Clip" r:id="rId4" imgW="1259640" imgH="1137240" progId="">
                  <p:embed/>
                </p:oleObj>
              </mc:Choice>
              <mc:Fallback>
                <p:oleObj name="Clip" r:id="rId4" imgW="1259640" imgH="1137240" progId="">
                  <p:embed/>
                  <p:pic>
                    <p:nvPicPr>
                      <p:cNvPr id="0" name="Object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100" y="5060950"/>
                        <a:ext cx="1258888" cy="1136650"/>
                      </a:xfrm>
                      <a:prstGeom prst="rect">
                        <a:avLst/>
                      </a:prstGeom>
                      <a:effectLst>
                        <a:outerShdw dist="107763" dir="18900000" algn="ctr" rotWithShape="0">
                          <a:schemeClr val="bg2"/>
                        </a:outerShdw>
                      </a:effec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41</a:t>
            </a:fld>
            <a:endParaRPr lang="en-US"/>
          </a:p>
        </p:txBody>
      </p:sp>
      <p:sp>
        <p:nvSpPr>
          <p:cNvPr id="1029" name="Freeform 4"/>
          <p:cNvSpPr>
            <a:spLocks/>
          </p:cNvSpPr>
          <p:nvPr/>
        </p:nvSpPr>
        <p:spPr bwMode="auto">
          <a:xfrm>
            <a:off x="6610350" y="4057650"/>
            <a:ext cx="1588" cy="6350"/>
          </a:xfrm>
          <a:custGeom>
            <a:avLst/>
            <a:gdLst>
              <a:gd name="T0" fmla="*/ 0 w 1"/>
              <a:gd name="T1" fmla="*/ 0 h 3"/>
              <a:gd name="T2" fmla="*/ 0 w 1"/>
              <a:gd name="T3" fmla="*/ 2147483647 h 3"/>
              <a:gd name="T4" fmla="*/ 0 w 1"/>
              <a:gd name="T5" fmla="*/ 2147483647 h 3"/>
              <a:gd name="T6" fmla="*/ 0 w 1"/>
              <a:gd name="T7" fmla="*/ 2147483647 h 3"/>
              <a:gd name="T8" fmla="*/ 0 w 1"/>
              <a:gd name="T9" fmla="*/ 2147483647 h 3"/>
              <a:gd name="T10" fmla="*/ 0 w 1"/>
              <a:gd name="T11" fmla="*/ 2147483647 h 3"/>
              <a:gd name="T12" fmla="*/ 0 w 1"/>
              <a:gd name="T13" fmla="*/ 2147483647 h 3"/>
              <a:gd name="T14" fmla="*/ 0 w 1"/>
              <a:gd name="T15" fmla="*/ 2147483647 h 3"/>
              <a:gd name="T16" fmla="*/ 0 w 1"/>
              <a:gd name="T17" fmla="*/ 2147483647 h 3"/>
              <a:gd name="T18" fmla="*/ 0 w 1"/>
              <a:gd name="T19" fmla="*/ 2147483647 h 3"/>
              <a:gd name="T20" fmla="*/ 0 w 1"/>
              <a:gd name="T21" fmla="*/ 0 h 3"/>
              <a:gd name="T22" fmla="*/ 0 w 1"/>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3"/>
              <a:gd name="T38" fmla="*/ 1 w 1"/>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3">
                <a:moveTo>
                  <a:pt x="0" y="0"/>
                </a:moveTo>
                <a:lnTo>
                  <a:pt x="0" y="1"/>
                </a:lnTo>
                <a:lnTo>
                  <a:pt x="0" y="2"/>
                </a:lnTo>
                <a:lnTo>
                  <a:pt x="0" y="1"/>
                </a:lnTo>
                <a:lnTo>
                  <a:pt x="0" y="0"/>
                </a:lnTo>
              </a:path>
            </a:pathLst>
          </a:custGeom>
          <a:solidFill>
            <a:srgbClr val="F078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nvGrpSpPr>
          <p:cNvPr id="1030" name="Group 14"/>
          <p:cNvGrpSpPr>
            <a:grpSpLocks/>
          </p:cNvGrpSpPr>
          <p:nvPr/>
        </p:nvGrpSpPr>
        <p:grpSpPr bwMode="auto">
          <a:xfrm>
            <a:off x="263525" y="3236913"/>
            <a:ext cx="1300163" cy="3049587"/>
            <a:chOff x="3504" y="1827"/>
            <a:chExt cx="960" cy="1921"/>
          </a:xfrm>
        </p:grpSpPr>
        <p:sp>
          <p:nvSpPr>
            <p:cNvPr id="1095" name="Freeform 15"/>
            <p:cNvSpPr>
              <a:spLocks/>
            </p:cNvSpPr>
            <p:nvPr/>
          </p:nvSpPr>
          <p:spPr bwMode="auto">
            <a:xfrm>
              <a:off x="3850" y="3682"/>
              <a:ext cx="462" cy="50"/>
            </a:xfrm>
            <a:custGeom>
              <a:avLst/>
              <a:gdLst>
                <a:gd name="T0" fmla="*/ 7231265 w 246"/>
                <a:gd name="T1" fmla="*/ 1 h 35"/>
                <a:gd name="T2" fmla="*/ 7639008 w 246"/>
                <a:gd name="T3" fmla="*/ 971 h 35"/>
                <a:gd name="T4" fmla="*/ 7997147 w 246"/>
                <a:gd name="T5" fmla="*/ 1387 h 35"/>
                <a:gd name="T6" fmla="*/ 8544733 w 246"/>
                <a:gd name="T7" fmla="*/ 1981 h 35"/>
                <a:gd name="T8" fmla="*/ 9031388 w 246"/>
                <a:gd name="T9" fmla="*/ 2080 h 35"/>
                <a:gd name="T10" fmla="*/ 9772383 w 246"/>
                <a:gd name="T11" fmla="*/ 2830 h 35"/>
                <a:gd name="T12" fmla="*/ 11020031 w 246"/>
                <a:gd name="T13" fmla="*/ 9319 h 35"/>
                <a:gd name="T14" fmla="*/ 10919427 w 246"/>
                <a:gd name="T15" fmla="*/ 11981 h 35"/>
                <a:gd name="T16" fmla="*/ 10879695 w 246"/>
                <a:gd name="T17" fmla="*/ 13313 h 35"/>
                <a:gd name="T18" fmla="*/ 10748255 w 246"/>
                <a:gd name="T19" fmla="*/ 13801 h 35"/>
                <a:gd name="T20" fmla="*/ 10509660 w 246"/>
                <a:gd name="T21" fmla="*/ 14733 h 35"/>
                <a:gd name="T22" fmla="*/ 10124885 w 246"/>
                <a:gd name="T23" fmla="*/ 14733 h 35"/>
                <a:gd name="T24" fmla="*/ 7231265 w 246"/>
                <a:gd name="T25" fmla="*/ 14733 h 35"/>
                <a:gd name="T26" fmla="*/ 7062117 w 246"/>
                <a:gd name="T27" fmla="*/ 13801 h 35"/>
                <a:gd name="T28" fmla="*/ 6926706 w 246"/>
                <a:gd name="T29" fmla="*/ 13313 h 35"/>
                <a:gd name="T30" fmla="*/ 6797369 w 246"/>
                <a:gd name="T31" fmla="*/ 12787 h 35"/>
                <a:gd name="T32" fmla="*/ 6653705 w 246"/>
                <a:gd name="T33" fmla="*/ 11981 h 35"/>
                <a:gd name="T34" fmla="*/ 6605748 w 246"/>
                <a:gd name="T35" fmla="*/ 11787 h 35"/>
                <a:gd name="T36" fmla="*/ 54627 w 246"/>
                <a:gd name="T37" fmla="*/ 10761 h 35"/>
                <a:gd name="T38" fmla="*/ 0 w 246"/>
                <a:gd name="T39" fmla="*/ 7219 h 35"/>
                <a:gd name="T40" fmla="*/ 54627 w 246"/>
                <a:gd name="T41" fmla="*/ 6063 h 35"/>
                <a:gd name="T42" fmla="*/ 217140 w 246"/>
                <a:gd name="T43" fmla="*/ 4857 h 35"/>
                <a:gd name="T44" fmla="*/ 263535 w 246"/>
                <a:gd name="T45" fmla="*/ 4244 h 35"/>
                <a:gd name="T46" fmla="*/ 361849 w 246"/>
                <a:gd name="T47" fmla="*/ 4043 h 35"/>
                <a:gd name="T48" fmla="*/ 494932 w 246"/>
                <a:gd name="T49" fmla="*/ 3400 h 35"/>
                <a:gd name="T50" fmla="*/ 625505 w 246"/>
                <a:gd name="T51" fmla="*/ 2830 h 35"/>
                <a:gd name="T52" fmla="*/ 813884 w 246"/>
                <a:gd name="T53" fmla="*/ 2080 h 35"/>
                <a:gd name="T54" fmla="*/ 1030059 w 246"/>
                <a:gd name="T55" fmla="*/ 1981 h 35"/>
                <a:gd name="T56" fmla="*/ 1174729 w 246"/>
                <a:gd name="T57" fmla="*/ 1387 h 35"/>
                <a:gd name="T58" fmla="*/ 1391869 w 246"/>
                <a:gd name="T59" fmla="*/ 971 h 35"/>
                <a:gd name="T60" fmla="*/ 1655404 w 246"/>
                <a:gd name="T61" fmla="*/ 1 h 35"/>
                <a:gd name="T62" fmla="*/ 1848342 w 246"/>
                <a:gd name="T63" fmla="*/ 971 h 35"/>
                <a:gd name="T64" fmla="*/ 2034836 w 246"/>
                <a:gd name="T65" fmla="*/ 1387 h 35"/>
                <a:gd name="T66" fmla="*/ 2256515 w 246"/>
                <a:gd name="T67" fmla="*/ 1981 h 35"/>
                <a:gd name="T68" fmla="*/ 2458546 w 246"/>
                <a:gd name="T69" fmla="*/ 2080 h 35"/>
                <a:gd name="T70" fmla="*/ 2776166 w 246"/>
                <a:gd name="T71" fmla="*/ 2830 h 35"/>
                <a:gd name="T72" fmla="*/ 3240609 w 246"/>
                <a:gd name="T73" fmla="*/ 3400 h 35"/>
                <a:gd name="T74" fmla="*/ 4863167 w 246"/>
                <a:gd name="T75" fmla="*/ 2830 h 35"/>
                <a:gd name="T76" fmla="*/ 5391172 w 246"/>
                <a:gd name="T77" fmla="*/ 2080 h 35"/>
                <a:gd name="T78" fmla="*/ 5793086 w 246"/>
                <a:gd name="T79" fmla="*/ 1981 h 35"/>
                <a:gd name="T80" fmla="*/ 6157052 w 246"/>
                <a:gd name="T81" fmla="*/ 1387 h 35"/>
                <a:gd name="T82" fmla="*/ 6519226 w 246"/>
                <a:gd name="T83" fmla="*/ 971 h 35"/>
                <a:gd name="T84" fmla="*/ 6757505 w 246"/>
                <a:gd name="T85" fmla="*/ 1 h 35"/>
                <a:gd name="T86" fmla="*/ 6926706 w 246"/>
                <a:gd name="T87" fmla="*/ 0 h 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35"/>
                <a:gd name="T134" fmla="*/ 246 w 246"/>
                <a:gd name="T135" fmla="*/ 35 h 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35">
                  <a:moveTo>
                    <a:pt x="161" y="0"/>
                  </a:moveTo>
                  <a:lnTo>
                    <a:pt x="161" y="1"/>
                  </a:lnTo>
                  <a:lnTo>
                    <a:pt x="170" y="1"/>
                  </a:lnTo>
                  <a:lnTo>
                    <a:pt x="170" y="2"/>
                  </a:lnTo>
                  <a:lnTo>
                    <a:pt x="178" y="2"/>
                  </a:lnTo>
                  <a:lnTo>
                    <a:pt x="178" y="3"/>
                  </a:lnTo>
                  <a:lnTo>
                    <a:pt x="190" y="3"/>
                  </a:lnTo>
                  <a:lnTo>
                    <a:pt x="190" y="4"/>
                  </a:lnTo>
                  <a:lnTo>
                    <a:pt x="201" y="4"/>
                  </a:lnTo>
                  <a:lnTo>
                    <a:pt x="201" y="5"/>
                  </a:lnTo>
                  <a:lnTo>
                    <a:pt x="217" y="5"/>
                  </a:lnTo>
                  <a:lnTo>
                    <a:pt x="217" y="6"/>
                  </a:lnTo>
                  <a:lnTo>
                    <a:pt x="245" y="6"/>
                  </a:lnTo>
                  <a:lnTo>
                    <a:pt x="245" y="22"/>
                  </a:lnTo>
                  <a:lnTo>
                    <a:pt x="243" y="22"/>
                  </a:lnTo>
                  <a:lnTo>
                    <a:pt x="243" y="28"/>
                  </a:lnTo>
                  <a:lnTo>
                    <a:pt x="242" y="28"/>
                  </a:lnTo>
                  <a:lnTo>
                    <a:pt x="242" y="31"/>
                  </a:lnTo>
                  <a:lnTo>
                    <a:pt x="239" y="31"/>
                  </a:lnTo>
                  <a:lnTo>
                    <a:pt x="239" y="32"/>
                  </a:lnTo>
                  <a:lnTo>
                    <a:pt x="234" y="32"/>
                  </a:lnTo>
                  <a:lnTo>
                    <a:pt x="234" y="34"/>
                  </a:lnTo>
                  <a:lnTo>
                    <a:pt x="225" y="34"/>
                  </a:lnTo>
                  <a:lnTo>
                    <a:pt x="161" y="34"/>
                  </a:lnTo>
                  <a:lnTo>
                    <a:pt x="157" y="34"/>
                  </a:lnTo>
                  <a:lnTo>
                    <a:pt x="157" y="32"/>
                  </a:lnTo>
                  <a:lnTo>
                    <a:pt x="154" y="32"/>
                  </a:lnTo>
                  <a:lnTo>
                    <a:pt x="154" y="31"/>
                  </a:lnTo>
                  <a:lnTo>
                    <a:pt x="151" y="31"/>
                  </a:lnTo>
                  <a:lnTo>
                    <a:pt x="151" y="30"/>
                  </a:lnTo>
                  <a:lnTo>
                    <a:pt x="148" y="30"/>
                  </a:lnTo>
                  <a:lnTo>
                    <a:pt x="148" y="28"/>
                  </a:lnTo>
                  <a:lnTo>
                    <a:pt x="147" y="28"/>
                  </a:lnTo>
                  <a:lnTo>
                    <a:pt x="147" y="27"/>
                  </a:lnTo>
                  <a:lnTo>
                    <a:pt x="1" y="27"/>
                  </a:lnTo>
                  <a:lnTo>
                    <a:pt x="1" y="25"/>
                  </a:lnTo>
                  <a:lnTo>
                    <a:pt x="0" y="25"/>
                  </a:lnTo>
                  <a:lnTo>
                    <a:pt x="0" y="17"/>
                  </a:lnTo>
                  <a:lnTo>
                    <a:pt x="1" y="17"/>
                  </a:lnTo>
                  <a:lnTo>
                    <a:pt x="1" y="14"/>
                  </a:lnTo>
                  <a:lnTo>
                    <a:pt x="3" y="14"/>
                  </a:lnTo>
                  <a:lnTo>
                    <a:pt x="5" y="11"/>
                  </a:lnTo>
                  <a:lnTo>
                    <a:pt x="6" y="11"/>
                  </a:lnTo>
                  <a:lnTo>
                    <a:pt x="6" y="10"/>
                  </a:lnTo>
                  <a:lnTo>
                    <a:pt x="8" y="10"/>
                  </a:lnTo>
                  <a:lnTo>
                    <a:pt x="8" y="9"/>
                  </a:lnTo>
                  <a:lnTo>
                    <a:pt x="11" y="9"/>
                  </a:lnTo>
                  <a:lnTo>
                    <a:pt x="11" y="8"/>
                  </a:lnTo>
                  <a:lnTo>
                    <a:pt x="14" y="8"/>
                  </a:lnTo>
                  <a:lnTo>
                    <a:pt x="14" y="6"/>
                  </a:lnTo>
                  <a:lnTo>
                    <a:pt x="18" y="6"/>
                  </a:lnTo>
                  <a:lnTo>
                    <a:pt x="18" y="5"/>
                  </a:lnTo>
                  <a:lnTo>
                    <a:pt x="23" y="5"/>
                  </a:lnTo>
                  <a:lnTo>
                    <a:pt x="23" y="4"/>
                  </a:lnTo>
                  <a:lnTo>
                    <a:pt x="26" y="4"/>
                  </a:lnTo>
                  <a:lnTo>
                    <a:pt x="26" y="3"/>
                  </a:lnTo>
                  <a:lnTo>
                    <a:pt x="31" y="3"/>
                  </a:lnTo>
                  <a:lnTo>
                    <a:pt x="31" y="2"/>
                  </a:lnTo>
                  <a:lnTo>
                    <a:pt x="37" y="2"/>
                  </a:lnTo>
                  <a:lnTo>
                    <a:pt x="37" y="1"/>
                  </a:lnTo>
                  <a:lnTo>
                    <a:pt x="41" y="1"/>
                  </a:lnTo>
                  <a:lnTo>
                    <a:pt x="41" y="2"/>
                  </a:lnTo>
                  <a:lnTo>
                    <a:pt x="45" y="2"/>
                  </a:lnTo>
                  <a:lnTo>
                    <a:pt x="45" y="3"/>
                  </a:lnTo>
                  <a:lnTo>
                    <a:pt x="50" y="3"/>
                  </a:lnTo>
                  <a:lnTo>
                    <a:pt x="50" y="4"/>
                  </a:lnTo>
                  <a:lnTo>
                    <a:pt x="55" y="4"/>
                  </a:lnTo>
                  <a:lnTo>
                    <a:pt x="55" y="5"/>
                  </a:lnTo>
                  <a:lnTo>
                    <a:pt x="62" y="5"/>
                  </a:lnTo>
                  <a:lnTo>
                    <a:pt x="62" y="6"/>
                  </a:lnTo>
                  <a:lnTo>
                    <a:pt x="72" y="6"/>
                  </a:lnTo>
                  <a:lnTo>
                    <a:pt x="72" y="8"/>
                  </a:lnTo>
                  <a:lnTo>
                    <a:pt x="108" y="8"/>
                  </a:lnTo>
                  <a:lnTo>
                    <a:pt x="108" y="6"/>
                  </a:lnTo>
                  <a:lnTo>
                    <a:pt x="120" y="6"/>
                  </a:lnTo>
                  <a:lnTo>
                    <a:pt x="120" y="5"/>
                  </a:lnTo>
                  <a:lnTo>
                    <a:pt x="129" y="5"/>
                  </a:lnTo>
                  <a:lnTo>
                    <a:pt x="129" y="4"/>
                  </a:lnTo>
                  <a:lnTo>
                    <a:pt x="137" y="4"/>
                  </a:lnTo>
                  <a:lnTo>
                    <a:pt x="137" y="3"/>
                  </a:lnTo>
                  <a:lnTo>
                    <a:pt x="145" y="3"/>
                  </a:lnTo>
                  <a:lnTo>
                    <a:pt x="145" y="2"/>
                  </a:lnTo>
                  <a:lnTo>
                    <a:pt x="150" y="2"/>
                  </a:lnTo>
                  <a:lnTo>
                    <a:pt x="150" y="1"/>
                  </a:lnTo>
                  <a:lnTo>
                    <a:pt x="154" y="1"/>
                  </a:lnTo>
                  <a:lnTo>
                    <a:pt x="154" y="0"/>
                  </a:lnTo>
                  <a:lnTo>
                    <a:pt x="161" y="0"/>
                  </a:lnTo>
                </a:path>
              </a:pathLst>
            </a:custGeom>
            <a:solidFill>
              <a:schemeClr val="accent1"/>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en-US"/>
            </a:p>
          </p:txBody>
        </p:sp>
        <p:sp>
          <p:nvSpPr>
            <p:cNvPr id="1096" name="Freeform 16"/>
            <p:cNvSpPr>
              <a:spLocks/>
            </p:cNvSpPr>
            <p:nvPr/>
          </p:nvSpPr>
          <p:spPr bwMode="auto">
            <a:xfrm>
              <a:off x="3855" y="3726"/>
              <a:ext cx="261" cy="4"/>
            </a:xfrm>
            <a:custGeom>
              <a:avLst/>
              <a:gdLst>
                <a:gd name="T0" fmla="*/ 6180919 w 139"/>
                <a:gd name="T1" fmla="*/ 0 h 3"/>
                <a:gd name="T2" fmla="*/ 6088833 w 139"/>
                <a:gd name="T3" fmla="*/ 1 h 3"/>
                <a:gd name="T4" fmla="*/ 6041094 w 139"/>
                <a:gd name="T5" fmla="*/ 276 h 3"/>
                <a:gd name="T6" fmla="*/ 6012042 w 139"/>
                <a:gd name="T7" fmla="*/ 276 h 3"/>
                <a:gd name="T8" fmla="*/ 6012042 w 139"/>
                <a:gd name="T9" fmla="*/ 276 h 3"/>
                <a:gd name="T10" fmla="*/ 5609043 w 139"/>
                <a:gd name="T11" fmla="*/ 276 h 3"/>
                <a:gd name="T12" fmla="*/ 5609043 w 139"/>
                <a:gd name="T13" fmla="*/ 276 h 3"/>
                <a:gd name="T14" fmla="*/ 461408 w 139"/>
                <a:gd name="T15" fmla="*/ 276 h 3"/>
                <a:gd name="T16" fmla="*/ 461408 w 139"/>
                <a:gd name="T17" fmla="*/ 1 h 3"/>
                <a:gd name="T18" fmla="*/ 192408 w 139"/>
                <a:gd name="T19" fmla="*/ 1 h 3"/>
                <a:gd name="T20" fmla="*/ 192408 w 139"/>
                <a:gd name="T21" fmla="*/ 1 h 3"/>
                <a:gd name="T22" fmla="*/ 102470 w 139"/>
                <a:gd name="T23" fmla="*/ 1 h 3"/>
                <a:gd name="T24" fmla="*/ 102470 w 139"/>
                <a:gd name="T25" fmla="*/ 0 h 3"/>
                <a:gd name="T26" fmla="*/ 0 w 139"/>
                <a:gd name="T27" fmla="*/ 0 h 3"/>
                <a:gd name="T28" fmla="*/ 0 w 139"/>
                <a:gd name="T29" fmla="*/ 0 h 3"/>
                <a:gd name="T30" fmla="*/ 6180919 w 139"/>
                <a:gd name="T31" fmla="*/ 0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3"/>
                <a:gd name="T50" fmla="*/ 139 w 139"/>
                <a:gd name="T51" fmla="*/ 3 h 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3">
                  <a:moveTo>
                    <a:pt x="138" y="0"/>
                  </a:moveTo>
                  <a:lnTo>
                    <a:pt x="136" y="1"/>
                  </a:lnTo>
                  <a:lnTo>
                    <a:pt x="135" y="2"/>
                  </a:lnTo>
                  <a:lnTo>
                    <a:pt x="134" y="2"/>
                  </a:lnTo>
                  <a:lnTo>
                    <a:pt x="125" y="2"/>
                  </a:lnTo>
                  <a:lnTo>
                    <a:pt x="10" y="2"/>
                  </a:lnTo>
                  <a:lnTo>
                    <a:pt x="10" y="1"/>
                  </a:lnTo>
                  <a:lnTo>
                    <a:pt x="4" y="1"/>
                  </a:lnTo>
                  <a:lnTo>
                    <a:pt x="2" y="1"/>
                  </a:lnTo>
                  <a:lnTo>
                    <a:pt x="2" y="0"/>
                  </a:lnTo>
                  <a:lnTo>
                    <a:pt x="0" y="0"/>
                  </a:lnTo>
                  <a:lnTo>
                    <a:pt x="138" y="0"/>
                  </a:lnTo>
                </a:path>
              </a:pathLst>
            </a:custGeom>
            <a:solidFill>
              <a:schemeClr val="accent1"/>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en-US"/>
            </a:p>
          </p:txBody>
        </p:sp>
        <p:sp>
          <p:nvSpPr>
            <p:cNvPr id="1097" name="Freeform 17"/>
            <p:cNvSpPr>
              <a:spLocks/>
            </p:cNvSpPr>
            <p:nvPr/>
          </p:nvSpPr>
          <p:spPr bwMode="auto">
            <a:xfrm>
              <a:off x="3885" y="3730"/>
              <a:ext cx="107" cy="6"/>
            </a:xfrm>
            <a:custGeom>
              <a:avLst/>
              <a:gdLst>
                <a:gd name="T0" fmla="*/ 2498916 w 57"/>
                <a:gd name="T1" fmla="*/ 0 h 4"/>
                <a:gd name="T2" fmla="*/ 2498916 w 57"/>
                <a:gd name="T3" fmla="*/ 1599 h 4"/>
                <a:gd name="T4" fmla="*/ 1732707 w 57"/>
                <a:gd name="T5" fmla="*/ 1599 h 4"/>
                <a:gd name="T6" fmla="*/ 1732707 w 57"/>
                <a:gd name="T7" fmla="*/ 2398 h 4"/>
                <a:gd name="T8" fmla="*/ 356012 w 57"/>
                <a:gd name="T9" fmla="*/ 2398 h 4"/>
                <a:gd name="T10" fmla="*/ 356012 w 57"/>
                <a:gd name="T11" fmla="*/ 1599 h 4"/>
                <a:gd name="T12" fmla="*/ 0 w 57"/>
                <a:gd name="T13" fmla="*/ 1599 h 4"/>
                <a:gd name="T14" fmla="*/ 0 w 57"/>
                <a:gd name="T15" fmla="*/ 0 h 4"/>
                <a:gd name="T16" fmla="*/ 2498916 w 5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4"/>
                <a:gd name="T29" fmla="*/ 57 w 5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4">
                  <a:moveTo>
                    <a:pt x="56" y="0"/>
                  </a:moveTo>
                  <a:lnTo>
                    <a:pt x="56" y="2"/>
                  </a:lnTo>
                  <a:lnTo>
                    <a:pt x="39" y="2"/>
                  </a:lnTo>
                  <a:lnTo>
                    <a:pt x="39" y="3"/>
                  </a:lnTo>
                  <a:lnTo>
                    <a:pt x="8" y="3"/>
                  </a:lnTo>
                  <a:lnTo>
                    <a:pt x="8" y="2"/>
                  </a:lnTo>
                  <a:lnTo>
                    <a:pt x="0" y="2"/>
                  </a:lnTo>
                  <a:lnTo>
                    <a:pt x="0" y="0"/>
                  </a:lnTo>
                  <a:lnTo>
                    <a:pt x="56" y="0"/>
                  </a:lnTo>
                </a:path>
              </a:pathLst>
            </a:custGeom>
            <a:solidFill>
              <a:schemeClr val="accent1"/>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en-US"/>
            </a:p>
          </p:txBody>
        </p:sp>
        <p:sp>
          <p:nvSpPr>
            <p:cNvPr id="1098" name="Freeform 18"/>
            <p:cNvSpPr>
              <a:spLocks/>
            </p:cNvSpPr>
            <p:nvPr/>
          </p:nvSpPr>
          <p:spPr bwMode="auto">
            <a:xfrm>
              <a:off x="3842" y="3682"/>
              <a:ext cx="470" cy="57"/>
            </a:xfrm>
            <a:custGeom>
              <a:avLst/>
              <a:gdLst>
                <a:gd name="T0" fmla="*/ 11397524 w 250"/>
                <a:gd name="T1" fmla="*/ 3805 h 40"/>
                <a:gd name="T2" fmla="*/ 11290491 w 250"/>
                <a:gd name="T3" fmla="*/ 12751 h 40"/>
                <a:gd name="T4" fmla="*/ 11173826 w 250"/>
                <a:gd name="T5" fmla="*/ 13808 h 40"/>
                <a:gd name="T6" fmla="*/ 10852166 w 250"/>
                <a:gd name="T7" fmla="*/ 15356 h 40"/>
                <a:gd name="T8" fmla="*/ 10099391 w 250"/>
                <a:gd name="T9" fmla="*/ 15689 h 40"/>
                <a:gd name="T10" fmla="*/ 7917005 w 250"/>
                <a:gd name="T11" fmla="*/ 15689 h 40"/>
                <a:gd name="T12" fmla="*/ 7501008 w 250"/>
                <a:gd name="T13" fmla="*/ 15356 h 40"/>
                <a:gd name="T14" fmla="*/ 7187676 w 250"/>
                <a:gd name="T15" fmla="*/ 14803 h 40"/>
                <a:gd name="T16" fmla="*/ 7008381 w 250"/>
                <a:gd name="T17" fmla="*/ 13398 h 40"/>
                <a:gd name="T18" fmla="*/ 6813308 w 250"/>
                <a:gd name="T19" fmla="*/ 12751 h 40"/>
                <a:gd name="T20" fmla="*/ 6725599 w 250"/>
                <a:gd name="T21" fmla="*/ 11514 h 40"/>
                <a:gd name="T22" fmla="*/ 6641160 w 250"/>
                <a:gd name="T23" fmla="*/ 12751 h 40"/>
                <a:gd name="T24" fmla="*/ 6505541 w 250"/>
                <a:gd name="T25" fmla="*/ 13808 h 40"/>
                <a:gd name="T26" fmla="*/ 6450510 w 250"/>
                <a:gd name="T27" fmla="*/ 15356 h 40"/>
                <a:gd name="T28" fmla="*/ 5988071 w 250"/>
                <a:gd name="T29" fmla="*/ 14803 h 40"/>
                <a:gd name="T30" fmla="*/ 3015353 w 250"/>
                <a:gd name="T31" fmla="*/ 15356 h 40"/>
                <a:gd name="T32" fmla="*/ 1238266 w 250"/>
                <a:gd name="T33" fmla="*/ 15689 h 40"/>
                <a:gd name="T34" fmla="*/ 883649 w 250"/>
                <a:gd name="T35" fmla="*/ 14803 h 40"/>
                <a:gd name="T36" fmla="*/ 366068 w 250"/>
                <a:gd name="T37" fmla="*/ 13808 h 40"/>
                <a:gd name="T38" fmla="*/ 142348 w 250"/>
                <a:gd name="T39" fmla="*/ 12751 h 40"/>
                <a:gd name="T40" fmla="*/ 55092 w 250"/>
                <a:gd name="T41" fmla="*/ 11010 h 40"/>
                <a:gd name="T42" fmla="*/ 55092 w 250"/>
                <a:gd name="T43" fmla="*/ 7726 h 40"/>
                <a:gd name="T44" fmla="*/ 142348 w 250"/>
                <a:gd name="T45" fmla="*/ 6112 h 40"/>
                <a:gd name="T46" fmla="*/ 267614 w 250"/>
                <a:gd name="T47" fmla="*/ 4772 h 40"/>
                <a:gd name="T48" fmla="*/ 503114 w 250"/>
                <a:gd name="T49" fmla="*/ 4074 h 40"/>
                <a:gd name="T50" fmla="*/ 633767 w 250"/>
                <a:gd name="T51" fmla="*/ 2859 h 40"/>
                <a:gd name="T52" fmla="*/ 945854 w 250"/>
                <a:gd name="T53" fmla="*/ 2670 h 40"/>
                <a:gd name="T54" fmla="*/ 1238266 w 250"/>
                <a:gd name="T55" fmla="*/ 1874 h 40"/>
                <a:gd name="T56" fmla="*/ 1723582 w 250"/>
                <a:gd name="T57" fmla="*/ 1315 h 40"/>
                <a:gd name="T58" fmla="*/ 1927713 w 250"/>
                <a:gd name="T59" fmla="*/ 1 h 40"/>
                <a:gd name="T60" fmla="*/ 2135977 w 250"/>
                <a:gd name="T61" fmla="*/ 1874 h 40"/>
                <a:gd name="T62" fmla="*/ 2549668 w 250"/>
                <a:gd name="T63" fmla="*/ 2006 h 40"/>
                <a:gd name="T64" fmla="*/ 2928095 w 250"/>
                <a:gd name="T65" fmla="*/ 2859 h 40"/>
                <a:gd name="T66" fmla="*/ 4900634 w 250"/>
                <a:gd name="T67" fmla="*/ 3805 h 40"/>
                <a:gd name="T68" fmla="*/ 5580506 w 250"/>
                <a:gd name="T69" fmla="*/ 2670 h 40"/>
                <a:gd name="T70" fmla="*/ 6310822 w 250"/>
                <a:gd name="T71" fmla="*/ 2006 h 40"/>
                <a:gd name="T72" fmla="*/ 6725599 w 250"/>
                <a:gd name="T73" fmla="*/ 1315 h 40"/>
                <a:gd name="T74" fmla="*/ 7083994 w 250"/>
                <a:gd name="T75" fmla="*/ 1 h 40"/>
                <a:gd name="T76" fmla="*/ 7501008 w 250"/>
                <a:gd name="T77" fmla="*/ 0 h 40"/>
                <a:gd name="T78" fmla="*/ 7963103 w 250"/>
                <a:gd name="T79" fmla="*/ 1315 h 40"/>
                <a:gd name="T80" fmla="*/ 8832234 w 250"/>
                <a:gd name="T81" fmla="*/ 1874 h 40"/>
                <a:gd name="T82" fmla="*/ 9432510 w 250"/>
                <a:gd name="T83" fmla="*/ 2670 h 40"/>
                <a:gd name="T84" fmla="*/ 11397524 w 250"/>
                <a:gd name="T85" fmla="*/ 2859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0"/>
                <a:gd name="T130" fmla="*/ 0 h 40"/>
                <a:gd name="T131" fmla="*/ 250 w 250"/>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0" h="40">
                  <a:moveTo>
                    <a:pt x="247" y="6"/>
                  </a:moveTo>
                  <a:lnTo>
                    <a:pt x="247" y="9"/>
                  </a:lnTo>
                  <a:lnTo>
                    <a:pt x="249" y="9"/>
                  </a:lnTo>
                  <a:lnTo>
                    <a:pt x="249" y="24"/>
                  </a:lnTo>
                  <a:lnTo>
                    <a:pt x="247" y="25"/>
                  </a:lnTo>
                  <a:lnTo>
                    <a:pt x="247" y="31"/>
                  </a:lnTo>
                  <a:lnTo>
                    <a:pt x="246" y="32"/>
                  </a:lnTo>
                  <a:lnTo>
                    <a:pt x="246" y="34"/>
                  </a:lnTo>
                  <a:lnTo>
                    <a:pt x="244" y="34"/>
                  </a:lnTo>
                  <a:lnTo>
                    <a:pt x="243" y="36"/>
                  </a:lnTo>
                  <a:lnTo>
                    <a:pt x="237" y="36"/>
                  </a:lnTo>
                  <a:lnTo>
                    <a:pt x="237" y="37"/>
                  </a:lnTo>
                  <a:lnTo>
                    <a:pt x="230" y="37"/>
                  </a:lnTo>
                  <a:lnTo>
                    <a:pt x="229" y="38"/>
                  </a:lnTo>
                  <a:lnTo>
                    <a:pt x="221" y="38"/>
                  </a:lnTo>
                  <a:lnTo>
                    <a:pt x="219" y="39"/>
                  </a:lnTo>
                  <a:lnTo>
                    <a:pt x="174" y="39"/>
                  </a:lnTo>
                  <a:lnTo>
                    <a:pt x="173" y="38"/>
                  </a:lnTo>
                  <a:lnTo>
                    <a:pt x="166" y="38"/>
                  </a:lnTo>
                  <a:lnTo>
                    <a:pt x="164" y="38"/>
                  </a:lnTo>
                  <a:lnTo>
                    <a:pt x="164" y="37"/>
                  </a:lnTo>
                  <a:lnTo>
                    <a:pt x="160" y="37"/>
                  </a:lnTo>
                  <a:lnTo>
                    <a:pt x="160" y="36"/>
                  </a:lnTo>
                  <a:lnTo>
                    <a:pt x="157" y="36"/>
                  </a:lnTo>
                  <a:lnTo>
                    <a:pt x="157" y="34"/>
                  </a:lnTo>
                  <a:lnTo>
                    <a:pt x="153" y="34"/>
                  </a:lnTo>
                  <a:lnTo>
                    <a:pt x="153" y="32"/>
                  </a:lnTo>
                  <a:lnTo>
                    <a:pt x="151" y="32"/>
                  </a:lnTo>
                  <a:lnTo>
                    <a:pt x="151" y="31"/>
                  </a:lnTo>
                  <a:lnTo>
                    <a:pt x="149" y="31"/>
                  </a:lnTo>
                  <a:lnTo>
                    <a:pt x="149" y="29"/>
                  </a:lnTo>
                  <a:lnTo>
                    <a:pt x="147" y="29"/>
                  </a:lnTo>
                  <a:lnTo>
                    <a:pt x="147" y="28"/>
                  </a:lnTo>
                  <a:lnTo>
                    <a:pt x="147" y="29"/>
                  </a:lnTo>
                  <a:lnTo>
                    <a:pt x="145" y="29"/>
                  </a:lnTo>
                  <a:lnTo>
                    <a:pt x="145" y="31"/>
                  </a:lnTo>
                  <a:lnTo>
                    <a:pt x="144" y="31"/>
                  </a:lnTo>
                  <a:lnTo>
                    <a:pt x="144" y="34"/>
                  </a:lnTo>
                  <a:lnTo>
                    <a:pt x="142" y="34"/>
                  </a:lnTo>
                  <a:lnTo>
                    <a:pt x="142" y="36"/>
                  </a:lnTo>
                  <a:lnTo>
                    <a:pt x="141" y="36"/>
                  </a:lnTo>
                  <a:lnTo>
                    <a:pt x="141" y="37"/>
                  </a:lnTo>
                  <a:lnTo>
                    <a:pt x="140" y="37"/>
                  </a:lnTo>
                  <a:lnTo>
                    <a:pt x="132" y="37"/>
                  </a:lnTo>
                  <a:lnTo>
                    <a:pt x="131" y="36"/>
                  </a:lnTo>
                  <a:lnTo>
                    <a:pt x="80" y="36"/>
                  </a:lnTo>
                  <a:lnTo>
                    <a:pt x="79" y="37"/>
                  </a:lnTo>
                  <a:lnTo>
                    <a:pt x="66" y="37"/>
                  </a:lnTo>
                  <a:lnTo>
                    <a:pt x="61" y="37"/>
                  </a:lnTo>
                  <a:lnTo>
                    <a:pt x="61" y="38"/>
                  </a:lnTo>
                  <a:lnTo>
                    <a:pt x="27" y="38"/>
                  </a:lnTo>
                  <a:lnTo>
                    <a:pt x="27" y="37"/>
                  </a:lnTo>
                  <a:lnTo>
                    <a:pt x="19" y="37"/>
                  </a:lnTo>
                  <a:lnTo>
                    <a:pt x="19" y="36"/>
                  </a:lnTo>
                  <a:lnTo>
                    <a:pt x="13" y="36"/>
                  </a:lnTo>
                  <a:lnTo>
                    <a:pt x="11" y="34"/>
                  </a:lnTo>
                  <a:lnTo>
                    <a:pt x="8" y="34"/>
                  </a:lnTo>
                  <a:lnTo>
                    <a:pt x="6" y="32"/>
                  </a:lnTo>
                  <a:lnTo>
                    <a:pt x="5" y="32"/>
                  </a:lnTo>
                  <a:lnTo>
                    <a:pt x="3" y="31"/>
                  </a:lnTo>
                  <a:lnTo>
                    <a:pt x="3" y="29"/>
                  </a:lnTo>
                  <a:lnTo>
                    <a:pt x="1" y="29"/>
                  </a:lnTo>
                  <a:lnTo>
                    <a:pt x="1" y="27"/>
                  </a:lnTo>
                  <a:lnTo>
                    <a:pt x="0" y="27"/>
                  </a:lnTo>
                  <a:lnTo>
                    <a:pt x="0" y="19"/>
                  </a:lnTo>
                  <a:lnTo>
                    <a:pt x="1" y="19"/>
                  </a:lnTo>
                  <a:lnTo>
                    <a:pt x="1" y="16"/>
                  </a:lnTo>
                  <a:lnTo>
                    <a:pt x="3" y="16"/>
                  </a:lnTo>
                  <a:lnTo>
                    <a:pt x="3" y="15"/>
                  </a:lnTo>
                  <a:lnTo>
                    <a:pt x="5" y="13"/>
                  </a:lnTo>
                  <a:lnTo>
                    <a:pt x="6" y="13"/>
                  </a:lnTo>
                  <a:lnTo>
                    <a:pt x="6" y="12"/>
                  </a:lnTo>
                  <a:lnTo>
                    <a:pt x="8" y="12"/>
                  </a:lnTo>
                  <a:lnTo>
                    <a:pt x="8" y="10"/>
                  </a:lnTo>
                  <a:lnTo>
                    <a:pt x="11" y="10"/>
                  </a:lnTo>
                  <a:lnTo>
                    <a:pt x="11" y="9"/>
                  </a:lnTo>
                  <a:lnTo>
                    <a:pt x="14" y="9"/>
                  </a:lnTo>
                  <a:lnTo>
                    <a:pt x="14" y="7"/>
                  </a:lnTo>
                  <a:lnTo>
                    <a:pt x="17" y="7"/>
                  </a:lnTo>
                  <a:lnTo>
                    <a:pt x="19" y="6"/>
                  </a:lnTo>
                  <a:lnTo>
                    <a:pt x="21" y="6"/>
                  </a:lnTo>
                  <a:lnTo>
                    <a:pt x="23" y="5"/>
                  </a:lnTo>
                  <a:lnTo>
                    <a:pt x="25" y="5"/>
                  </a:lnTo>
                  <a:lnTo>
                    <a:pt x="27" y="4"/>
                  </a:lnTo>
                  <a:lnTo>
                    <a:pt x="31" y="4"/>
                  </a:lnTo>
                  <a:lnTo>
                    <a:pt x="31" y="3"/>
                  </a:lnTo>
                  <a:lnTo>
                    <a:pt x="38" y="3"/>
                  </a:lnTo>
                  <a:lnTo>
                    <a:pt x="38" y="1"/>
                  </a:lnTo>
                  <a:lnTo>
                    <a:pt x="41" y="1"/>
                  </a:lnTo>
                  <a:lnTo>
                    <a:pt x="42" y="1"/>
                  </a:lnTo>
                  <a:lnTo>
                    <a:pt x="43" y="3"/>
                  </a:lnTo>
                  <a:lnTo>
                    <a:pt x="46" y="3"/>
                  </a:lnTo>
                  <a:lnTo>
                    <a:pt x="47" y="4"/>
                  </a:lnTo>
                  <a:lnTo>
                    <a:pt x="50" y="4"/>
                  </a:lnTo>
                  <a:lnTo>
                    <a:pt x="52" y="5"/>
                  </a:lnTo>
                  <a:lnTo>
                    <a:pt x="56" y="5"/>
                  </a:lnTo>
                  <a:lnTo>
                    <a:pt x="58" y="6"/>
                  </a:lnTo>
                  <a:lnTo>
                    <a:pt x="63" y="6"/>
                  </a:lnTo>
                  <a:lnTo>
                    <a:pt x="64" y="7"/>
                  </a:lnTo>
                  <a:lnTo>
                    <a:pt x="74" y="7"/>
                  </a:lnTo>
                  <a:lnTo>
                    <a:pt x="75" y="9"/>
                  </a:lnTo>
                  <a:lnTo>
                    <a:pt x="107" y="9"/>
                  </a:lnTo>
                  <a:lnTo>
                    <a:pt x="109" y="7"/>
                  </a:lnTo>
                  <a:lnTo>
                    <a:pt x="120" y="7"/>
                  </a:lnTo>
                  <a:lnTo>
                    <a:pt x="122" y="6"/>
                  </a:lnTo>
                  <a:lnTo>
                    <a:pt x="130" y="6"/>
                  </a:lnTo>
                  <a:lnTo>
                    <a:pt x="131" y="5"/>
                  </a:lnTo>
                  <a:lnTo>
                    <a:pt x="138" y="5"/>
                  </a:lnTo>
                  <a:lnTo>
                    <a:pt x="140" y="4"/>
                  </a:lnTo>
                  <a:lnTo>
                    <a:pt x="144" y="4"/>
                  </a:lnTo>
                  <a:lnTo>
                    <a:pt x="147" y="3"/>
                  </a:lnTo>
                  <a:lnTo>
                    <a:pt x="151" y="3"/>
                  </a:lnTo>
                  <a:lnTo>
                    <a:pt x="152" y="1"/>
                  </a:lnTo>
                  <a:lnTo>
                    <a:pt x="155" y="1"/>
                  </a:lnTo>
                  <a:lnTo>
                    <a:pt x="157" y="0"/>
                  </a:lnTo>
                  <a:lnTo>
                    <a:pt x="160" y="0"/>
                  </a:lnTo>
                  <a:lnTo>
                    <a:pt x="164" y="0"/>
                  </a:lnTo>
                  <a:lnTo>
                    <a:pt x="166" y="1"/>
                  </a:lnTo>
                  <a:lnTo>
                    <a:pt x="173" y="1"/>
                  </a:lnTo>
                  <a:lnTo>
                    <a:pt x="174" y="3"/>
                  </a:lnTo>
                  <a:lnTo>
                    <a:pt x="181" y="3"/>
                  </a:lnTo>
                  <a:lnTo>
                    <a:pt x="183" y="4"/>
                  </a:lnTo>
                  <a:lnTo>
                    <a:pt x="193" y="4"/>
                  </a:lnTo>
                  <a:lnTo>
                    <a:pt x="194" y="5"/>
                  </a:lnTo>
                  <a:lnTo>
                    <a:pt x="204" y="5"/>
                  </a:lnTo>
                  <a:lnTo>
                    <a:pt x="206" y="6"/>
                  </a:lnTo>
                  <a:lnTo>
                    <a:pt x="221" y="6"/>
                  </a:lnTo>
                  <a:lnTo>
                    <a:pt x="221" y="7"/>
                  </a:lnTo>
                  <a:lnTo>
                    <a:pt x="249" y="7"/>
                  </a:lnTo>
                  <a:lnTo>
                    <a:pt x="247" y="6"/>
                  </a:lnTo>
                </a:path>
              </a:pathLst>
            </a:custGeom>
            <a:solidFill>
              <a:srgbClr val="AD6900"/>
            </a:solidFill>
            <a:ln w="12700" cap="rnd">
              <a:solidFill>
                <a:srgbClr val="000000"/>
              </a:solidFill>
              <a:round/>
              <a:headEnd/>
              <a:tailEnd/>
            </a:ln>
          </p:spPr>
          <p:txBody>
            <a:bodyPr/>
            <a:lstStyle/>
            <a:p>
              <a:endParaRPr lang="en-US"/>
            </a:p>
          </p:txBody>
        </p:sp>
        <p:sp>
          <p:nvSpPr>
            <p:cNvPr id="1099" name="Freeform 19"/>
            <p:cNvSpPr>
              <a:spLocks/>
            </p:cNvSpPr>
            <p:nvPr/>
          </p:nvSpPr>
          <p:spPr bwMode="auto">
            <a:xfrm>
              <a:off x="4289" y="3732"/>
              <a:ext cx="17" cy="10"/>
            </a:xfrm>
            <a:custGeom>
              <a:avLst/>
              <a:gdLst>
                <a:gd name="T0" fmla="*/ 389750 w 9"/>
                <a:gd name="T1" fmla="*/ 0 h 7"/>
                <a:gd name="T2" fmla="*/ 389750 w 9"/>
                <a:gd name="T3" fmla="*/ 1981 h 7"/>
                <a:gd name="T4" fmla="*/ 297177 w 9"/>
                <a:gd name="T5" fmla="*/ 2080 h 7"/>
                <a:gd name="T6" fmla="*/ 206338 w 9"/>
                <a:gd name="T7" fmla="*/ 2080 h 7"/>
                <a:gd name="T8" fmla="*/ 206338 w 9"/>
                <a:gd name="T9" fmla="*/ 2830 h 7"/>
                <a:gd name="T10" fmla="*/ 0 w 9"/>
                <a:gd name="T11" fmla="*/ 283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8" y="0"/>
                  </a:moveTo>
                  <a:lnTo>
                    <a:pt x="8" y="4"/>
                  </a:lnTo>
                  <a:lnTo>
                    <a:pt x="6" y="5"/>
                  </a:lnTo>
                  <a:lnTo>
                    <a:pt x="4" y="5"/>
                  </a:lnTo>
                  <a:lnTo>
                    <a:pt x="4" y="6"/>
                  </a:lnTo>
                  <a:lnTo>
                    <a:pt x="0" y="6"/>
                  </a:lnTo>
                </a:path>
              </a:pathLst>
            </a:custGeom>
            <a:solidFill>
              <a:schemeClr val="accent1"/>
            </a:solidFill>
            <a:ln w="12700" cap="rnd">
              <a:solidFill>
                <a:srgbClr val="000000"/>
              </a:solidFill>
              <a:round/>
              <a:headEnd/>
              <a:tailEnd/>
            </a:ln>
          </p:spPr>
          <p:txBody>
            <a:bodyPr/>
            <a:lstStyle/>
            <a:p>
              <a:endParaRPr lang="en-US"/>
            </a:p>
          </p:txBody>
        </p:sp>
        <p:sp>
          <p:nvSpPr>
            <p:cNvPr id="1100" name="Freeform 20"/>
            <p:cNvSpPr>
              <a:spLocks/>
            </p:cNvSpPr>
            <p:nvPr/>
          </p:nvSpPr>
          <p:spPr bwMode="auto">
            <a:xfrm>
              <a:off x="4152" y="3740"/>
              <a:ext cx="139" cy="8"/>
            </a:xfrm>
            <a:custGeom>
              <a:avLst/>
              <a:gdLst>
                <a:gd name="T0" fmla="*/ 3288000 w 74"/>
                <a:gd name="T1" fmla="*/ 0 h 5"/>
                <a:gd name="T2" fmla="*/ 3246908 w 74"/>
                <a:gd name="T3" fmla="*/ 0 h 5"/>
                <a:gd name="T4" fmla="*/ 3200362 w 74"/>
                <a:gd name="T5" fmla="*/ 5939 h 5"/>
                <a:gd name="T6" fmla="*/ 2879950 w 74"/>
                <a:gd name="T7" fmla="*/ 5939 h 5"/>
                <a:gd name="T8" fmla="*/ 2837946 w 74"/>
                <a:gd name="T9" fmla="*/ 9502 h 5"/>
                <a:gd name="T10" fmla="*/ 2470967 w 74"/>
                <a:gd name="T11" fmla="*/ 9502 h 5"/>
                <a:gd name="T12" fmla="*/ 2402705 w 74"/>
                <a:gd name="T13" fmla="*/ 11763 h 5"/>
                <a:gd name="T14" fmla="*/ 1036320 w 74"/>
                <a:gd name="T15" fmla="*/ 11763 h 5"/>
                <a:gd name="T16" fmla="*/ 1036320 w 74"/>
                <a:gd name="T17" fmla="*/ 9502 h 5"/>
                <a:gd name="T18" fmla="*/ 580269 w 74"/>
                <a:gd name="T19" fmla="*/ 9502 h 5"/>
                <a:gd name="T20" fmla="*/ 496115 w 74"/>
                <a:gd name="T21" fmla="*/ 5939 h 5"/>
                <a:gd name="T22" fmla="*/ 193005 w 74"/>
                <a:gd name="T23" fmla="*/ 5939 h 5"/>
                <a:gd name="T24" fmla="*/ 102751 w 74"/>
                <a:gd name="T25" fmla="*/ 0 h 5"/>
                <a:gd name="T26" fmla="*/ 0 w 74"/>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5"/>
                <a:gd name="T44" fmla="*/ 74 w 74"/>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5">
                  <a:moveTo>
                    <a:pt x="73" y="0"/>
                  </a:moveTo>
                  <a:lnTo>
                    <a:pt x="72" y="0"/>
                  </a:lnTo>
                  <a:lnTo>
                    <a:pt x="71" y="2"/>
                  </a:lnTo>
                  <a:lnTo>
                    <a:pt x="64" y="2"/>
                  </a:lnTo>
                  <a:lnTo>
                    <a:pt x="63" y="3"/>
                  </a:lnTo>
                  <a:lnTo>
                    <a:pt x="55" y="3"/>
                  </a:lnTo>
                  <a:lnTo>
                    <a:pt x="53" y="4"/>
                  </a:lnTo>
                  <a:lnTo>
                    <a:pt x="23" y="4"/>
                  </a:lnTo>
                  <a:lnTo>
                    <a:pt x="23" y="3"/>
                  </a:lnTo>
                  <a:lnTo>
                    <a:pt x="13" y="3"/>
                  </a:lnTo>
                  <a:lnTo>
                    <a:pt x="11" y="2"/>
                  </a:lnTo>
                  <a:lnTo>
                    <a:pt x="4" y="2"/>
                  </a:lnTo>
                  <a:lnTo>
                    <a:pt x="2" y="0"/>
                  </a:lnTo>
                  <a:lnTo>
                    <a:pt x="0" y="0"/>
                  </a:lnTo>
                </a:path>
              </a:pathLst>
            </a:custGeom>
            <a:solidFill>
              <a:schemeClr val="accent1"/>
            </a:solidFill>
            <a:ln w="12700" cap="rnd">
              <a:solidFill>
                <a:srgbClr val="000000"/>
              </a:solidFill>
              <a:round/>
              <a:headEnd/>
              <a:tailEnd/>
            </a:ln>
          </p:spPr>
          <p:txBody>
            <a:bodyPr/>
            <a:lstStyle/>
            <a:p>
              <a:endParaRPr lang="en-US"/>
            </a:p>
          </p:txBody>
        </p:sp>
        <p:sp>
          <p:nvSpPr>
            <p:cNvPr id="1101" name="Freeform 21"/>
            <p:cNvSpPr>
              <a:spLocks/>
            </p:cNvSpPr>
            <p:nvPr/>
          </p:nvSpPr>
          <p:spPr bwMode="auto">
            <a:xfrm>
              <a:off x="4152" y="3738"/>
              <a:ext cx="2" cy="4"/>
            </a:xfrm>
            <a:custGeom>
              <a:avLst/>
              <a:gdLst>
                <a:gd name="T0" fmla="*/ 0 w 1"/>
                <a:gd name="T1" fmla="*/ 276 h 3"/>
                <a:gd name="T2" fmla="*/ 0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2"/>
                  </a:moveTo>
                  <a:lnTo>
                    <a:pt x="0" y="0"/>
                  </a:lnTo>
                </a:path>
              </a:pathLst>
            </a:custGeom>
            <a:solidFill>
              <a:schemeClr val="accent1"/>
            </a:solidFill>
            <a:ln w="12700" cap="rnd">
              <a:solidFill>
                <a:srgbClr val="000000"/>
              </a:solidFill>
              <a:round/>
              <a:headEnd/>
              <a:tailEnd/>
            </a:ln>
          </p:spPr>
          <p:txBody>
            <a:bodyPr/>
            <a:lstStyle/>
            <a:p>
              <a:endParaRPr lang="en-US"/>
            </a:p>
          </p:txBody>
        </p:sp>
        <p:sp>
          <p:nvSpPr>
            <p:cNvPr id="1102" name="Freeform 22"/>
            <p:cNvSpPr>
              <a:spLocks/>
            </p:cNvSpPr>
            <p:nvPr/>
          </p:nvSpPr>
          <p:spPr bwMode="auto">
            <a:xfrm>
              <a:off x="4092" y="3729"/>
              <a:ext cx="19" cy="14"/>
            </a:xfrm>
            <a:custGeom>
              <a:avLst/>
              <a:gdLst>
                <a:gd name="T0" fmla="*/ 486881 w 10"/>
                <a:gd name="T1" fmla="*/ 0 h 10"/>
                <a:gd name="T2" fmla="*/ 486881 w 10"/>
                <a:gd name="T3" fmla="*/ 1655 h 10"/>
                <a:gd name="T4" fmla="*/ 374007 w 10"/>
                <a:gd name="T5" fmla="*/ 1655 h 10"/>
                <a:gd name="T6" fmla="*/ 374007 w 10"/>
                <a:gd name="T7" fmla="*/ 2220 h 10"/>
                <a:gd name="T8" fmla="*/ 319493 w 10"/>
                <a:gd name="T9" fmla="*/ 2220 h 10"/>
                <a:gd name="T10" fmla="*/ 319493 w 10"/>
                <a:gd name="T11" fmla="*/ 2801 h 10"/>
                <a:gd name="T12" fmla="*/ 0 w 10"/>
                <a:gd name="T13" fmla="*/ 2801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9" y="0"/>
                  </a:moveTo>
                  <a:lnTo>
                    <a:pt x="9" y="6"/>
                  </a:lnTo>
                  <a:lnTo>
                    <a:pt x="7" y="6"/>
                  </a:lnTo>
                  <a:lnTo>
                    <a:pt x="7" y="7"/>
                  </a:lnTo>
                  <a:lnTo>
                    <a:pt x="6" y="7"/>
                  </a:lnTo>
                  <a:lnTo>
                    <a:pt x="6" y="9"/>
                  </a:lnTo>
                  <a:lnTo>
                    <a:pt x="0" y="9"/>
                  </a:lnTo>
                </a:path>
              </a:pathLst>
            </a:custGeom>
            <a:solidFill>
              <a:schemeClr val="accent1"/>
            </a:solidFill>
            <a:ln w="12700" cap="rnd">
              <a:solidFill>
                <a:srgbClr val="000000"/>
              </a:solidFill>
              <a:round/>
              <a:headEnd/>
              <a:tailEnd/>
            </a:ln>
          </p:spPr>
          <p:txBody>
            <a:bodyPr/>
            <a:lstStyle/>
            <a:p>
              <a:endParaRPr lang="en-US"/>
            </a:p>
          </p:txBody>
        </p:sp>
        <p:sp>
          <p:nvSpPr>
            <p:cNvPr id="1103" name="Freeform 23"/>
            <p:cNvSpPr>
              <a:spLocks/>
            </p:cNvSpPr>
            <p:nvPr/>
          </p:nvSpPr>
          <p:spPr bwMode="auto">
            <a:xfrm>
              <a:off x="3991" y="3735"/>
              <a:ext cx="103" cy="8"/>
            </a:xfrm>
            <a:custGeom>
              <a:avLst/>
              <a:gdLst>
                <a:gd name="T0" fmla="*/ 2311343 w 55"/>
                <a:gd name="T1" fmla="*/ 655 h 6"/>
                <a:gd name="T2" fmla="*/ 1174556 w 55"/>
                <a:gd name="T3" fmla="*/ 655 h 6"/>
                <a:gd name="T4" fmla="*/ 1077170 w 55"/>
                <a:gd name="T5" fmla="*/ 368 h 6"/>
                <a:gd name="T6" fmla="*/ 477911 w 55"/>
                <a:gd name="T7" fmla="*/ 368 h 6"/>
                <a:gd name="T8" fmla="*/ 477911 w 55"/>
                <a:gd name="T9" fmla="*/ 276 h 6"/>
                <a:gd name="T10" fmla="*/ 208528 w 55"/>
                <a:gd name="T11" fmla="*/ 276 h 6"/>
                <a:gd name="T12" fmla="*/ 208528 w 55"/>
                <a:gd name="T13" fmla="*/ 276 h 6"/>
                <a:gd name="T14" fmla="*/ 83378 w 55"/>
                <a:gd name="T15" fmla="*/ 276 h 6"/>
                <a:gd name="T16" fmla="*/ 83378 w 55"/>
                <a:gd name="T17" fmla="*/ 0 h 6"/>
                <a:gd name="T18" fmla="*/ 0 w 55"/>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6"/>
                <a:gd name="T32" fmla="*/ 55 w 5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6">
                  <a:moveTo>
                    <a:pt x="54" y="5"/>
                  </a:moveTo>
                  <a:lnTo>
                    <a:pt x="27" y="5"/>
                  </a:lnTo>
                  <a:lnTo>
                    <a:pt x="25" y="3"/>
                  </a:lnTo>
                  <a:lnTo>
                    <a:pt x="11" y="3"/>
                  </a:lnTo>
                  <a:lnTo>
                    <a:pt x="11" y="2"/>
                  </a:lnTo>
                  <a:lnTo>
                    <a:pt x="5" y="2"/>
                  </a:lnTo>
                  <a:lnTo>
                    <a:pt x="2" y="2"/>
                  </a:lnTo>
                  <a:lnTo>
                    <a:pt x="2" y="0"/>
                  </a:lnTo>
                  <a:lnTo>
                    <a:pt x="0" y="0"/>
                  </a:lnTo>
                </a:path>
              </a:pathLst>
            </a:custGeom>
            <a:solidFill>
              <a:schemeClr val="accent1"/>
            </a:solidFill>
            <a:ln w="12700" cap="rnd">
              <a:solidFill>
                <a:srgbClr val="000000"/>
              </a:solidFill>
              <a:round/>
              <a:headEnd/>
              <a:tailEnd/>
            </a:ln>
          </p:spPr>
          <p:txBody>
            <a:bodyPr/>
            <a:lstStyle/>
            <a:p>
              <a:endParaRPr lang="en-US"/>
            </a:p>
          </p:txBody>
        </p:sp>
        <p:sp>
          <p:nvSpPr>
            <p:cNvPr id="1104" name="Freeform 24"/>
            <p:cNvSpPr>
              <a:spLocks/>
            </p:cNvSpPr>
            <p:nvPr/>
          </p:nvSpPr>
          <p:spPr bwMode="auto">
            <a:xfrm>
              <a:off x="4115" y="3682"/>
              <a:ext cx="15" cy="46"/>
            </a:xfrm>
            <a:custGeom>
              <a:avLst/>
              <a:gdLst>
                <a:gd name="T0" fmla="*/ 295914 w 8"/>
                <a:gd name="T1" fmla="*/ 0 h 32"/>
                <a:gd name="T2" fmla="*/ 295914 w 8"/>
                <a:gd name="T3" fmla="*/ 2257 h 32"/>
                <a:gd name="T4" fmla="*/ 211742 w 8"/>
                <a:gd name="T5" fmla="*/ 2257 h 32"/>
                <a:gd name="T6" fmla="*/ 211742 w 8"/>
                <a:gd name="T7" fmla="*/ 6703 h 32"/>
                <a:gd name="T8" fmla="*/ 182981 w 8"/>
                <a:gd name="T9" fmla="*/ 7660 h 32"/>
                <a:gd name="T10" fmla="*/ 182981 w 8"/>
                <a:gd name="T11" fmla="*/ 10666 h 32"/>
                <a:gd name="T12" fmla="*/ 138090 w 8"/>
                <a:gd name="T13" fmla="*/ 10666 h 32"/>
                <a:gd name="T14" fmla="*/ 138090 w 8"/>
                <a:gd name="T15" fmla="*/ 12084 h 32"/>
                <a:gd name="T16" fmla="*/ 97590 w 8"/>
                <a:gd name="T17" fmla="*/ 12237 h 32"/>
                <a:gd name="T18" fmla="*/ 97590 w 8"/>
                <a:gd name="T19" fmla="*/ 13852 h 32"/>
                <a:gd name="T20" fmla="*/ 0 w 8"/>
                <a:gd name="T21" fmla="*/ 13852 h 32"/>
                <a:gd name="T22" fmla="*/ 0 w 8"/>
                <a:gd name="T23" fmla="*/ 1499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32"/>
                <a:gd name="T38" fmla="*/ 8 w 8"/>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32">
                  <a:moveTo>
                    <a:pt x="7" y="0"/>
                  </a:moveTo>
                  <a:lnTo>
                    <a:pt x="7" y="5"/>
                  </a:lnTo>
                  <a:lnTo>
                    <a:pt x="5" y="5"/>
                  </a:lnTo>
                  <a:lnTo>
                    <a:pt x="5" y="14"/>
                  </a:lnTo>
                  <a:lnTo>
                    <a:pt x="4" y="16"/>
                  </a:lnTo>
                  <a:lnTo>
                    <a:pt x="4" y="22"/>
                  </a:lnTo>
                  <a:lnTo>
                    <a:pt x="3" y="22"/>
                  </a:lnTo>
                  <a:lnTo>
                    <a:pt x="3" y="25"/>
                  </a:lnTo>
                  <a:lnTo>
                    <a:pt x="2" y="26"/>
                  </a:lnTo>
                  <a:lnTo>
                    <a:pt x="2" y="29"/>
                  </a:lnTo>
                  <a:lnTo>
                    <a:pt x="0" y="29"/>
                  </a:lnTo>
                  <a:lnTo>
                    <a:pt x="0" y="31"/>
                  </a:lnTo>
                </a:path>
              </a:pathLst>
            </a:custGeom>
            <a:solidFill>
              <a:schemeClr val="accent1"/>
            </a:solidFill>
            <a:ln w="12700" cap="rnd">
              <a:solidFill>
                <a:srgbClr val="000000"/>
              </a:solidFill>
              <a:round/>
              <a:headEnd/>
              <a:tailEnd/>
            </a:ln>
          </p:spPr>
          <p:txBody>
            <a:bodyPr/>
            <a:lstStyle/>
            <a:p>
              <a:endParaRPr lang="en-US"/>
            </a:p>
          </p:txBody>
        </p:sp>
        <p:sp>
          <p:nvSpPr>
            <p:cNvPr id="1105" name="Freeform 25"/>
            <p:cNvSpPr>
              <a:spLocks/>
            </p:cNvSpPr>
            <p:nvPr/>
          </p:nvSpPr>
          <p:spPr bwMode="auto">
            <a:xfrm>
              <a:off x="3681" y="2448"/>
              <a:ext cx="278" cy="293"/>
            </a:xfrm>
            <a:custGeom>
              <a:avLst/>
              <a:gdLst>
                <a:gd name="T0" fmla="*/ 193005 w 148"/>
                <a:gd name="T1" fmla="*/ 1389 h 205"/>
                <a:gd name="T2" fmla="*/ 496115 w 148"/>
                <a:gd name="T3" fmla="*/ 0 h 205"/>
                <a:gd name="T4" fmla="*/ 551710 w 148"/>
                <a:gd name="T5" fmla="*/ 1985 h 205"/>
                <a:gd name="T6" fmla="*/ 626700 w 148"/>
                <a:gd name="T7" fmla="*/ 12522 h 205"/>
                <a:gd name="T8" fmla="*/ 551710 w 148"/>
                <a:gd name="T9" fmla="*/ 29096 h 205"/>
                <a:gd name="T10" fmla="*/ 496115 w 148"/>
                <a:gd name="T11" fmla="*/ 38143 h 205"/>
                <a:gd name="T12" fmla="*/ 463090 w 148"/>
                <a:gd name="T13" fmla="*/ 45992 h 205"/>
                <a:gd name="T14" fmla="*/ 463090 w 148"/>
                <a:gd name="T15" fmla="*/ 48474 h 205"/>
                <a:gd name="T16" fmla="*/ 496115 w 148"/>
                <a:gd name="T17" fmla="*/ 53513 h 205"/>
                <a:gd name="T18" fmla="*/ 768225 w 148"/>
                <a:gd name="T19" fmla="*/ 56373 h 205"/>
                <a:gd name="T20" fmla="*/ 1122470 w 148"/>
                <a:gd name="T21" fmla="*/ 59828 h 205"/>
                <a:gd name="T22" fmla="*/ 1533211 w 148"/>
                <a:gd name="T23" fmla="*/ 62869 h 205"/>
                <a:gd name="T24" fmla="*/ 2260493 w 148"/>
                <a:gd name="T25" fmla="*/ 69282 h 205"/>
                <a:gd name="T26" fmla="*/ 2517386 w 148"/>
                <a:gd name="T27" fmla="*/ 71929 h 205"/>
                <a:gd name="T28" fmla="*/ 2982974 w 148"/>
                <a:gd name="T29" fmla="*/ 74029 h 205"/>
                <a:gd name="T30" fmla="*/ 3439966 w 148"/>
                <a:gd name="T31" fmla="*/ 76484 h 205"/>
                <a:gd name="T32" fmla="*/ 3696488 w 148"/>
                <a:gd name="T33" fmla="*/ 77919 h 205"/>
                <a:gd name="T34" fmla="*/ 4015094 w 148"/>
                <a:gd name="T35" fmla="*/ 80572 h 205"/>
                <a:gd name="T36" fmla="*/ 4246059 w 148"/>
                <a:gd name="T37" fmla="*/ 81574 h 205"/>
                <a:gd name="T38" fmla="*/ 4423581 w 148"/>
                <a:gd name="T39" fmla="*/ 82560 h 205"/>
                <a:gd name="T40" fmla="*/ 4616596 w 148"/>
                <a:gd name="T41" fmla="*/ 82709 h 205"/>
                <a:gd name="T42" fmla="*/ 5091404 w 148"/>
                <a:gd name="T43" fmla="*/ 83621 h 205"/>
                <a:gd name="T44" fmla="*/ 5957449 w 148"/>
                <a:gd name="T45" fmla="*/ 84008 h 205"/>
                <a:gd name="T46" fmla="*/ 5957449 w 148"/>
                <a:gd name="T47" fmla="*/ 86115 h 205"/>
                <a:gd name="T48" fmla="*/ 6098921 w 148"/>
                <a:gd name="T49" fmla="*/ 84008 h 205"/>
                <a:gd name="T50" fmla="*/ 6534446 w 148"/>
                <a:gd name="T51" fmla="*/ 84953 h 205"/>
                <a:gd name="T52" fmla="*/ 6624908 w 148"/>
                <a:gd name="T53" fmla="*/ 86115 h 205"/>
                <a:gd name="T54" fmla="*/ 6461557 w 148"/>
                <a:gd name="T55" fmla="*/ 87538 h 205"/>
                <a:gd name="T56" fmla="*/ 6363130 w 148"/>
                <a:gd name="T57" fmla="*/ 85686 h 205"/>
                <a:gd name="T58" fmla="*/ 6229157 w 148"/>
                <a:gd name="T59" fmla="*/ 88505 h 205"/>
                <a:gd name="T60" fmla="*/ 5957449 w 148"/>
                <a:gd name="T61" fmla="*/ 87538 h 205"/>
                <a:gd name="T62" fmla="*/ 5091404 w 148"/>
                <a:gd name="T63" fmla="*/ 87025 h 205"/>
                <a:gd name="T64" fmla="*/ 4464721 w 148"/>
                <a:gd name="T65" fmla="*/ 86115 h 205"/>
                <a:gd name="T66" fmla="*/ 4246059 w 148"/>
                <a:gd name="T67" fmla="*/ 85510 h 205"/>
                <a:gd name="T68" fmla="*/ 4015094 w 148"/>
                <a:gd name="T69" fmla="*/ 84953 h 205"/>
                <a:gd name="T70" fmla="*/ 3845729 w 148"/>
                <a:gd name="T71" fmla="*/ 83621 h 205"/>
                <a:gd name="T72" fmla="*/ 3555787 w 148"/>
                <a:gd name="T73" fmla="*/ 81574 h 205"/>
                <a:gd name="T74" fmla="*/ 3200362 w 148"/>
                <a:gd name="T75" fmla="*/ 79440 h 205"/>
                <a:gd name="T76" fmla="*/ 2765256 w 148"/>
                <a:gd name="T77" fmla="*/ 76722 h 205"/>
                <a:gd name="T78" fmla="*/ 2355000 w 148"/>
                <a:gd name="T79" fmla="*/ 74686 h 205"/>
                <a:gd name="T80" fmla="*/ 1992516 w 148"/>
                <a:gd name="T81" fmla="*/ 71929 h 205"/>
                <a:gd name="T82" fmla="*/ 1533211 w 148"/>
                <a:gd name="T83" fmla="*/ 67207 h 205"/>
                <a:gd name="T84" fmla="*/ 408983 w 148"/>
                <a:gd name="T85" fmla="*/ 57764 h 205"/>
                <a:gd name="T86" fmla="*/ 193005 w 148"/>
                <a:gd name="T87" fmla="*/ 55207 h 205"/>
                <a:gd name="T88" fmla="*/ 102751 w 148"/>
                <a:gd name="T89" fmla="*/ 51522 h 205"/>
                <a:gd name="T90" fmla="*/ 0 w 148"/>
                <a:gd name="T91" fmla="*/ 47380 h 205"/>
                <a:gd name="T92" fmla="*/ 102751 w 148"/>
                <a:gd name="T93" fmla="*/ 40415 h 205"/>
                <a:gd name="T94" fmla="*/ 140610 w 148"/>
                <a:gd name="T95" fmla="*/ 31510 h 205"/>
                <a:gd name="T96" fmla="*/ 193005 w 148"/>
                <a:gd name="T97" fmla="*/ 17237 h 205"/>
                <a:gd name="T98" fmla="*/ 264119 w 148"/>
                <a:gd name="T99" fmla="*/ 6972 h 2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8"/>
                <a:gd name="T151" fmla="*/ 0 h 205"/>
                <a:gd name="T152" fmla="*/ 148 w 148"/>
                <a:gd name="T153" fmla="*/ 205 h 2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8" h="205">
                  <a:moveTo>
                    <a:pt x="4" y="4"/>
                  </a:moveTo>
                  <a:lnTo>
                    <a:pt x="4" y="3"/>
                  </a:lnTo>
                  <a:lnTo>
                    <a:pt x="7" y="0"/>
                  </a:lnTo>
                  <a:lnTo>
                    <a:pt x="11" y="0"/>
                  </a:lnTo>
                  <a:lnTo>
                    <a:pt x="12" y="2"/>
                  </a:lnTo>
                  <a:lnTo>
                    <a:pt x="12" y="4"/>
                  </a:lnTo>
                  <a:lnTo>
                    <a:pt x="14" y="16"/>
                  </a:lnTo>
                  <a:lnTo>
                    <a:pt x="14" y="29"/>
                  </a:lnTo>
                  <a:lnTo>
                    <a:pt x="12" y="40"/>
                  </a:lnTo>
                  <a:lnTo>
                    <a:pt x="12" y="67"/>
                  </a:lnTo>
                  <a:lnTo>
                    <a:pt x="11" y="75"/>
                  </a:lnTo>
                  <a:lnTo>
                    <a:pt x="11" y="88"/>
                  </a:lnTo>
                  <a:lnTo>
                    <a:pt x="10" y="93"/>
                  </a:lnTo>
                  <a:lnTo>
                    <a:pt x="10" y="106"/>
                  </a:lnTo>
                  <a:lnTo>
                    <a:pt x="9" y="109"/>
                  </a:lnTo>
                  <a:lnTo>
                    <a:pt x="10" y="112"/>
                  </a:lnTo>
                  <a:lnTo>
                    <a:pt x="10" y="119"/>
                  </a:lnTo>
                  <a:lnTo>
                    <a:pt x="11" y="123"/>
                  </a:lnTo>
                  <a:lnTo>
                    <a:pt x="15" y="127"/>
                  </a:lnTo>
                  <a:lnTo>
                    <a:pt x="17" y="130"/>
                  </a:lnTo>
                  <a:lnTo>
                    <a:pt x="22" y="134"/>
                  </a:lnTo>
                  <a:lnTo>
                    <a:pt x="25" y="138"/>
                  </a:lnTo>
                  <a:lnTo>
                    <a:pt x="29" y="141"/>
                  </a:lnTo>
                  <a:lnTo>
                    <a:pt x="34" y="145"/>
                  </a:lnTo>
                  <a:lnTo>
                    <a:pt x="39" y="149"/>
                  </a:lnTo>
                  <a:lnTo>
                    <a:pt x="50" y="160"/>
                  </a:lnTo>
                  <a:lnTo>
                    <a:pt x="56" y="167"/>
                  </a:lnTo>
                  <a:lnTo>
                    <a:pt x="56" y="166"/>
                  </a:lnTo>
                  <a:lnTo>
                    <a:pt x="61" y="168"/>
                  </a:lnTo>
                  <a:lnTo>
                    <a:pt x="66" y="171"/>
                  </a:lnTo>
                  <a:lnTo>
                    <a:pt x="71" y="173"/>
                  </a:lnTo>
                  <a:lnTo>
                    <a:pt x="76" y="176"/>
                  </a:lnTo>
                  <a:lnTo>
                    <a:pt x="79" y="179"/>
                  </a:lnTo>
                  <a:lnTo>
                    <a:pt x="82" y="180"/>
                  </a:lnTo>
                  <a:lnTo>
                    <a:pt x="85" y="182"/>
                  </a:lnTo>
                  <a:lnTo>
                    <a:pt x="89" y="186"/>
                  </a:lnTo>
                  <a:lnTo>
                    <a:pt x="93" y="188"/>
                  </a:lnTo>
                  <a:lnTo>
                    <a:pt x="94" y="188"/>
                  </a:lnTo>
                  <a:lnTo>
                    <a:pt x="96" y="189"/>
                  </a:lnTo>
                  <a:lnTo>
                    <a:pt x="98" y="190"/>
                  </a:lnTo>
                  <a:lnTo>
                    <a:pt x="100" y="191"/>
                  </a:lnTo>
                  <a:lnTo>
                    <a:pt x="102" y="191"/>
                  </a:lnTo>
                  <a:lnTo>
                    <a:pt x="106" y="193"/>
                  </a:lnTo>
                  <a:lnTo>
                    <a:pt x="113" y="193"/>
                  </a:lnTo>
                  <a:lnTo>
                    <a:pt x="116" y="194"/>
                  </a:lnTo>
                  <a:lnTo>
                    <a:pt x="132" y="194"/>
                  </a:lnTo>
                  <a:lnTo>
                    <a:pt x="138" y="196"/>
                  </a:lnTo>
                  <a:lnTo>
                    <a:pt x="132" y="199"/>
                  </a:lnTo>
                  <a:lnTo>
                    <a:pt x="132" y="197"/>
                  </a:lnTo>
                  <a:lnTo>
                    <a:pt x="135" y="194"/>
                  </a:lnTo>
                  <a:lnTo>
                    <a:pt x="145" y="194"/>
                  </a:lnTo>
                  <a:lnTo>
                    <a:pt x="145" y="196"/>
                  </a:lnTo>
                  <a:lnTo>
                    <a:pt x="147" y="196"/>
                  </a:lnTo>
                  <a:lnTo>
                    <a:pt x="147" y="199"/>
                  </a:lnTo>
                  <a:lnTo>
                    <a:pt x="144" y="202"/>
                  </a:lnTo>
                  <a:lnTo>
                    <a:pt x="143" y="202"/>
                  </a:lnTo>
                  <a:lnTo>
                    <a:pt x="137" y="202"/>
                  </a:lnTo>
                  <a:lnTo>
                    <a:pt x="141" y="198"/>
                  </a:lnTo>
                  <a:lnTo>
                    <a:pt x="141" y="201"/>
                  </a:lnTo>
                  <a:lnTo>
                    <a:pt x="138" y="204"/>
                  </a:lnTo>
                  <a:lnTo>
                    <a:pt x="137" y="204"/>
                  </a:lnTo>
                  <a:lnTo>
                    <a:pt x="132" y="202"/>
                  </a:lnTo>
                  <a:lnTo>
                    <a:pt x="116" y="202"/>
                  </a:lnTo>
                  <a:lnTo>
                    <a:pt x="113" y="201"/>
                  </a:lnTo>
                  <a:lnTo>
                    <a:pt x="106" y="201"/>
                  </a:lnTo>
                  <a:lnTo>
                    <a:pt x="99" y="199"/>
                  </a:lnTo>
                  <a:lnTo>
                    <a:pt x="98" y="199"/>
                  </a:lnTo>
                  <a:lnTo>
                    <a:pt x="94" y="197"/>
                  </a:lnTo>
                  <a:lnTo>
                    <a:pt x="91" y="196"/>
                  </a:lnTo>
                  <a:lnTo>
                    <a:pt x="89" y="196"/>
                  </a:lnTo>
                  <a:lnTo>
                    <a:pt x="88" y="194"/>
                  </a:lnTo>
                  <a:lnTo>
                    <a:pt x="85" y="193"/>
                  </a:lnTo>
                  <a:lnTo>
                    <a:pt x="81" y="189"/>
                  </a:lnTo>
                  <a:lnTo>
                    <a:pt x="79" y="188"/>
                  </a:lnTo>
                  <a:lnTo>
                    <a:pt x="74" y="186"/>
                  </a:lnTo>
                  <a:lnTo>
                    <a:pt x="71" y="183"/>
                  </a:lnTo>
                  <a:lnTo>
                    <a:pt x="67" y="180"/>
                  </a:lnTo>
                  <a:lnTo>
                    <a:pt x="61" y="177"/>
                  </a:lnTo>
                  <a:lnTo>
                    <a:pt x="57" y="175"/>
                  </a:lnTo>
                  <a:lnTo>
                    <a:pt x="52" y="172"/>
                  </a:lnTo>
                  <a:lnTo>
                    <a:pt x="50" y="172"/>
                  </a:lnTo>
                  <a:lnTo>
                    <a:pt x="44" y="166"/>
                  </a:lnTo>
                  <a:lnTo>
                    <a:pt x="39" y="160"/>
                  </a:lnTo>
                  <a:lnTo>
                    <a:pt x="34" y="155"/>
                  </a:lnTo>
                  <a:lnTo>
                    <a:pt x="27" y="152"/>
                  </a:lnTo>
                  <a:lnTo>
                    <a:pt x="9" y="133"/>
                  </a:lnTo>
                  <a:lnTo>
                    <a:pt x="7" y="130"/>
                  </a:lnTo>
                  <a:lnTo>
                    <a:pt x="4" y="127"/>
                  </a:lnTo>
                  <a:lnTo>
                    <a:pt x="3" y="122"/>
                  </a:lnTo>
                  <a:lnTo>
                    <a:pt x="2" y="119"/>
                  </a:lnTo>
                  <a:lnTo>
                    <a:pt x="2" y="114"/>
                  </a:lnTo>
                  <a:lnTo>
                    <a:pt x="0" y="109"/>
                  </a:lnTo>
                  <a:lnTo>
                    <a:pt x="2" y="105"/>
                  </a:lnTo>
                  <a:lnTo>
                    <a:pt x="2" y="93"/>
                  </a:lnTo>
                  <a:lnTo>
                    <a:pt x="3" y="88"/>
                  </a:lnTo>
                  <a:lnTo>
                    <a:pt x="3" y="73"/>
                  </a:lnTo>
                  <a:lnTo>
                    <a:pt x="4" y="67"/>
                  </a:lnTo>
                  <a:lnTo>
                    <a:pt x="4" y="40"/>
                  </a:lnTo>
                  <a:lnTo>
                    <a:pt x="6" y="29"/>
                  </a:lnTo>
                  <a:lnTo>
                    <a:pt x="6" y="16"/>
                  </a:lnTo>
                  <a:lnTo>
                    <a:pt x="4" y="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06" name="Freeform 26"/>
            <p:cNvSpPr>
              <a:spLocks/>
            </p:cNvSpPr>
            <p:nvPr/>
          </p:nvSpPr>
          <p:spPr bwMode="auto">
            <a:xfrm>
              <a:off x="3971" y="1891"/>
              <a:ext cx="43" cy="20"/>
            </a:xfrm>
            <a:custGeom>
              <a:avLst/>
              <a:gdLst>
                <a:gd name="T0" fmla="*/ 916726 w 23"/>
                <a:gd name="T1" fmla="*/ 0 h 14"/>
                <a:gd name="T2" fmla="*/ 916726 w 23"/>
                <a:gd name="T3" fmla="*/ 4244 h 14"/>
                <a:gd name="T4" fmla="*/ 865769 w 23"/>
                <a:gd name="T5" fmla="*/ 4244 h 14"/>
                <a:gd name="T6" fmla="*/ 796717 w 23"/>
                <a:gd name="T7" fmla="*/ 4857 h 14"/>
                <a:gd name="T8" fmla="*/ 616689 w 23"/>
                <a:gd name="T9" fmla="*/ 4857 h 14"/>
                <a:gd name="T10" fmla="*/ 586843 w 23"/>
                <a:gd name="T11" fmla="*/ 5776 h 14"/>
                <a:gd name="T12" fmla="*/ 247697 w 23"/>
                <a:gd name="T13" fmla="*/ 5776 h 14"/>
                <a:gd name="T14" fmla="*/ 132489 w 23"/>
                <a:gd name="T15" fmla="*/ 4857 h 14"/>
                <a:gd name="T16" fmla="*/ 43894 w 23"/>
                <a:gd name="T17" fmla="*/ 4857 h 14"/>
                <a:gd name="T18" fmla="*/ 0 w 23"/>
                <a:gd name="T19" fmla="*/ 4244 h 14"/>
                <a:gd name="T20" fmla="*/ 0 w 23"/>
                <a:gd name="T21" fmla="*/ 0 h 14"/>
                <a:gd name="T22" fmla="*/ 916726 w 23"/>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4"/>
                <a:gd name="T38" fmla="*/ 23 w 23"/>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4">
                  <a:moveTo>
                    <a:pt x="22" y="0"/>
                  </a:moveTo>
                  <a:lnTo>
                    <a:pt x="22" y="10"/>
                  </a:lnTo>
                  <a:lnTo>
                    <a:pt x="21" y="10"/>
                  </a:lnTo>
                  <a:lnTo>
                    <a:pt x="19" y="11"/>
                  </a:lnTo>
                  <a:lnTo>
                    <a:pt x="15" y="11"/>
                  </a:lnTo>
                  <a:lnTo>
                    <a:pt x="14" y="13"/>
                  </a:lnTo>
                  <a:lnTo>
                    <a:pt x="6" y="13"/>
                  </a:lnTo>
                  <a:lnTo>
                    <a:pt x="3" y="11"/>
                  </a:lnTo>
                  <a:lnTo>
                    <a:pt x="1" y="11"/>
                  </a:lnTo>
                  <a:lnTo>
                    <a:pt x="0" y="10"/>
                  </a:lnTo>
                  <a:lnTo>
                    <a:pt x="0" y="0"/>
                  </a:lnTo>
                  <a:lnTo>
                    <a:pt x="22" y="0"/>
                  </a:lnTo>
                </a:path>
              </a:pathLst>
            </a:custGeom>
            <a:solidFill>
              <a:srgbClr val="FFFFFF"/>
            </a:solidFill>
            <a:ln w="12700" cap="rnd">
              <a:solidFill>
                <a:srgbClr val="000000"/>
              </a:solidFill>
              <a:round/>
              <a:headEnd/>
              <a:tailEnd/>
            </a:ln>
          </p:spPr>
          <p:txBody>
            <a:bodyPr/>
            <a:lstStyle/>
            <a:p>
              <a:endParaRPr lang="en-US"/>
            </a:p>
          </p:txBody>
        </p:sp>
        <p:sp>
          <p:nvSpPr>
            <p:cNvPr id="1107" name="Rectangle 27"/>
            <p:cNvSpPr>
              <a:spLocks noChangeArrowheads="1"/>
            </p:cNvSpPr>
            <p:nvPr/>
          </p:nvSpPr>
          <p:spPr bwMode="auto">
            <a:xfrm>
              <a:off x="3937" y="1858"/>
              <a:ext cx="211" cy="1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en-US"/>
            </a:p>
          </p:txBody>
        </p:sp>
        <p:sp>
          <p:nvSpPr>
            <p:cNvPr id="1108" name="Freeform 28"/>
            <p:cNvSpPr>
              <a:spLocks/>
            </p:cNvSpPr>
            <p:nvPr/>
          </p:nvSpPr>
          <p:spPr bwMode="auto">
            <a:xfrm>
              <a:off x="3937" y="1827"/>
              <a:ext cx="218" cy="27"/>
            </a:xfrm>
            <a:custGeom>
              <a:avLst/>
              <a:gdLst>
                <a:gd name="T0" fmla="*/ 3002161 w 116"/>
                <a:gd name="T1" fmla="*/ 0 h 19"/>
                <a:gd name="T2" fmla="*/ 3002161 w 116"/>
                <a:gd name="T3" fmla="*/ 1 h 19"/>
                <a:gd name="T4" fmla="*/ 3310883 w 116"/>
                <a:gd name="T5" fmla="*/ 1 h 19"/>
                <a:gd name="T6" fmla="*/ 3310883 w 116"/>
                <a:gd name="T7" fmla="*/ 881 h 19"/>
                <a:gd name="T8" fmla="*/ 3632908 w 116"/>
                <a:gd name="T9" fmla="*/ 881 h 19"/>
                <a:gd name="T10" fmla="*/ 3632908 w 116"/>
                <a:gd name="T11" fmla="*/ 1779 h 19"/>
                <a:gd name="T12" fmla="*/ 3825272 w 116"/>
                <a:gd name="T13" fmla="*/ 1779 h 19"/>
                <a:gd name="T14" fmla="*/ 3825272 w 116"/>
                <a:gd name="T15" fmla="*/ 1910 h 19"/>
                <a:gd name="T16" fmla="*/ 3997783 w 116"/>
                <a:gd name="T17" fmla="*/ 1910 h 19"/>
                <a:gd name="T18" fmla="*/ 3997783 w 116"/>
                <a:gd name="T19" fmla="*/ 2528 h 19"/>
                <a:gd name="T20" fmla="*/ 4235222 w 116"/>
                <a:gd name="T21" fmla="*/ 2528 h 19"/>
                <a:gd name="T22" fmla="*/ 4235222 w 116"/>
                <a:gd name="T23" fmla="*/ 2714 h 19"/>
                <a:gd name="T24" fmla="*/ 4405465 w 116"/>
                <a:gd name="T25" fmla="*/ 2714 h 19"/>
                <a:gd name="T26" fmla="*/ 4405465 w 116"/>
                <a:gd name="T27" fmla="*/ 2714 h 19"/>
                <a:gd name="T28" fmla="*/ 4545109 w 116"/>
                <a:gd name="T29" fmla="*/ 2714 h 19"/>
                <a:gd name="T30" fmla="*/ 4545109 w 116"/>
                <a:gd name="T31" fmla="*/ 3592 h 19"/>
                <a:gd name="T32" fmla="*/ 4701362 w 116"/>
                <a:gd name="T33" fmla="*/ 3592 h 19"/>
                <a:gd name="T34" fmla="*/ 4701362 w 116"/>
                <a:gd name="T35" fmla="*/ 3857 h 19"/>
                <a:gd name="T36" fmla="*/ 4818827 w 116"/>
                <a:gd name="T37" fmla="*/ 3857 h 19"/>
                <a:gd name="T38" fmla="*/ 4818827 w 116"/>
                <a:gd name="T39" fmla="*/ 4540 h 19"/>
                <a:gd name="T40" fmla="*/ 4919652 w 116"/>
                <a:gd name="T41" fmla="*/ 4540 h 19"/>
                <a:gd name="T42" fmla="*/ 4919652 w 116"/>
                <a:gd name="T43" fmla="*/ 4637 h 19"/>
                <a:gd name="T44" fmla="*/ 5065306 w 116"/>
                <a:gd name="T45" fmla="*/ 5104 h 19"/>
                <a:gd name="T46" fmla="*/ 5065306 w 116"/>
                <a:gd name="T47" fmla="*/ 5890 h 19"/>
                <a:gd name="T48" fmla="*/ 5127721 w 116"/>
                <a:gd name="T49" fmla="*/ 6452 h 19"/>
                <a:gd name="T50" fmla="*/ 5127721 w 116"/>
                <a:gd name="T51" fmla="*/ 6589 h 19"/>
                <a:gd name="T52" fmla="*/ 5230918 w 116"/>
                <a:gd name="T53" fmla="*/ 6589 h 19"/>
                <a:gd name="T54" fmla="*/ 5230918 w 116"/>
                <a:gd name="T55" fmla="*/ 7253 h 19"/>
                <a:gd name="T56" fmla="*/ 0 w 116"/>
                <a:gd name="T57" fmla="*/ 7253 h 19"/>
                <a:gd name="T58" fmla="*/ 0 w 116"/>
                <a:gd name="T59" fmla="*/ 6452 h 19"/>
                <a:gd name="T60" fmla="*/ 54898 w 116"/>
                <a:gd name="T61" fmla="*/ 6452 h 19"/>
                <a:gd name="T62" fmla="*/ 141238 w 116"/>
                <a:gd name="T63" fmla="*/ 5104 h 19"/>
                <a:gd name="T64" fmla="*/ 141238 w 116"/>
                <a:gd name="T65" fmla="*/ 5104 h 19"/>
                <a:gd name="T66" fmla="*/ 218742 w 116"/>
                <a:gd name="T67" fmla="*/ 4540 h 19"/>
                <a:gd name="T68" fmla="*/ 364376 w 116"/>
                <a:gd name="T69" fmla="*/ 4540 h 19"/>
                <a:gd name="T70" fmla="*/ 411084 w 116"/>
                <a:gd name="T71" fmla="*/ 3592 h 19"/>
                <a:gd name="T72" fmla="*/ 554382 w 116"/>
                <a:gd name="T73" fmla="*/ 3592 h 19"/>
                <a:gd name="T74" fmla="*/ 554382 w 116"/>
                <a:gd name="T75" fmla="*/ 2714 h 19"/>
                <a:gd name="T76" fmla="*/ 684776 w 116"/>
                <a:gd name="T77" fmla="*/ 2714 h 19"/>
                <a:gd name="T78" fmla="*/ 684776 w 116"/>
                <a:gd name="T79" fmla="*/ 2714 h 19"/>
                <a:gd name="T80" fmla="*/ 825453 w 116"/>
                <a:gd name="T81" fmla="*/ 2714 h 19"/>
                <a:gd name="T82" fmla="*/ 825453 w 116"/>
                <a:gd name="T83" fmla="*/ 2528 h 19"/>
                <a:gd name="T84" fmla="*/ 995670 w 116"/>
                <a:gd name="T85" fmla="*/ 2528 h 19"/>
                <a:gd name="T86" fmla="*/ 995670 w 116"/>
                <a:gd name="T87" fmla="*/ 1910 h 19"/>
                <a:gd name="T88" fmla="*/ 1185413 w 116"/>
                <a:gd name="T89" fmla="*/ 1910 h 19"/>
                <a:gd name="T90" fmla="*/ 1185413 w 116"/>
                <a:gd name="T91" fmla="*/ 1779 h 19"/>
                <a:gd name="T92" fmla="*/ 1451869 w 116"/>
                <a:gd name="T93" fmla="*/ 1779 h 19"/>
                <a:gd name="T94" fmla="*/ 1451869 w 116"/>
                <a:gd name="T95" fmla="*/ 881 h 19"/>
                <a:gd name="T96" fmla="*/ 1651123 w 116"/>
                <a:gd name="T97" fmla="*/ 881 h 19"/>
                <a:gd name="T98" fmla="*/ 1651123 w 116"/>
                <a:gd name="T99" fmla="*/ 1 h 19"/>
                <a:gd name="T100" fmla="*/ 2127261 w 116"/>
                <a:gd name="T101" fmla="*/ 1 h 19"/>
                <a:gd name="T102" fmla="*/ 2127261 w 116"/>
                <a:gd name="T103" fmla="*/ 0 h 19"/>
                <a:gd name="T104" fmla="*/ 3002161 w 116"/>
                <a:gd name="T105" fmla="*/ 0 h 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
                <a:gd name="T160" fmla="*/ 0 h 19"/>
                <a:gd name="T161" fmla="*/ 116 w 116"/>
                <a:gd name="T162" fmla="*/ 19 h 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 h="19">
                  <a:moveTo>
                    <a:pt x="66" y="0"/>
                  </a:moveTo>
                  <a:lnTo>
                    <a:pt x="66" y="1"/>
                  </a:lnTo>
                  <a:lnTo>
                    <a:pt x="73" y="1"/>
                  </a:lnTo>
                  <a:lnTo>
                    <a:pt x="73" y="2"/>
                  </a:lnTo>
                  <a:lnTo>
                    <a:pt x="80" y="2"/>
                  </a:lnTo>
                  <a:lnTo>
                    <a:pt x="80" y="4"/>
                  </a:lnTo>
                  <a:lnTo>
                    <a:pt x="84" y="4"/>
                  </a:lnTo>
                  <a:lnTo>
                    <a:pt x="84" y="5"/>
                  </a:lnTo>
                  <a:lnTo>
                    <a:pt x="88" y="5"/>
                  </a:lnTo>
                  <a:lnTo>
                    <a:pt x="88" y="6"/>
                  </a:lnTo>
                  <a:lnTo>
                    <a:pt x="93" y="6"/>
                  </a:lnTo>
                  <a:lnTo>
                    <a:pt x="93" y="7"/>
                  </a:lnTo>
                  <a:lnTo>
                    <a:pt x="97" y="7"/>
                  </a:lnTo>
                  <a:lnTo>
                    <a:pt x="100" y="7"/>
                  </a:lnTo>
                  <a:lnTo>
                    <a:pt x="100" y="9"/>
                  </a:lnTo>
                  <a:lnTo>
                    <a:pt x="103" y="9"/>
                  </a:lnTo>
                  <a:lnTo>
                    <a:pt x="103" y="10"/>
                  </a:lnTo>
                  <a:lnTo>
                    <a:pt x="106" y="10"/>
                  </a:lnTo>
                  <a:lnTo>
                    <a:pt x="106" y="11"/>
                  </a:lnTo>
                  <a:lnTo>
                    <a:pt x="108" y="11"/>
                  </a:lnTo>
                  <a:lnTo>
                    <a:pt x="108" y="12"/>
                  </a:lnTo>
                  <a:lnTo>
                    <a:pt x="111" y="13"/>
                  </a:lnTo>
                  <a:lnTo>
                    <a:pt x="111" y="15"/>
                  </a:lnTo>
                  <a:lnTo>
                    <a:pt x="113" y="16"/>
                  </a:lnTo>
                  <a:lnTo>
                    <a:pt x="113" y="17"/>
                  </a:lnTo>
                  <a:lnTo>
                    <a:pt x="115" y="17"/>
                  </a:lnTo>
                  <a:lnTo>
                    <a:pt x="115" y="18"/>
                  </a:lnTo>
                  <a:lnTo>
                    <a:pt x="0" y="18"/>
                  </a:lnTo>
                  <a:lnTo>
                    <a:pt x="0" y="16"/>
                  </a:lnTo>
                  <a:lnTo>
                    <a:pt x="1" y="16"/>
                  </a:lnTo>
                  <a:lnTo>
                    <a:pt x="3" y="13"/>
                  </a:lnTo>
                  <a:lnTo>
                    <a:pt x="5" y="11"/>
                  </a:lnTo>
                  <a:lnTo>
                    <a:pt x="8" y="11"/>
                  </a:lnTo>
                  <a:lnTo>
                    <a:pt x="9" y="9"/>
                  </a:lnTo>
                  <a:lnTo>
                    <a:pt x="12" y="9"/>
                  </a:lnTo>
                  <a:lnTo>
                    <a:pt x="12" y="7"/>
                  </a:lnTo>
                  <a:lnTo>
                    <a:pt x="15" y="7"/>
                  </a:lnTo>
                  <a:lnTo>
                    <a:pt x="18" y="7"/>
                  </a:lnTo>
                  <a:lnTo>
                    <a:pt x="18" y="6"/>
                  </a:lnTo>
                  <a:lnTo>
                    <a:pt x="22" y="6"/>
                  </a:lnTo>
                  <a:lnTo>
                    <a:pt x="22" y="5"/>
                  </a:lnTo>
                  <a:lnTo>
                    <a:pt x="26" y="5"/>
                  </a:lnTo>
                  <a:lnTo>
                    <a:pt x="26" y="4"/>
                  </a:lnTo>
                  <a:lnTo>
                    <a:pt x="32" y="4"/>
                  </a:lnTo>
                  <a:lnTo>
                    <a:pt x="32" y="2"/>
                  </a:lnTo>
                  <a:lnTo>
                    <a:pt x="36" y="2"/>
                  </a:lnTo>
                  <a:lnTo>
                    <a:pt x="36" y="1"/>
                  </a:lnTo>
                  <a:lnTo>
                    <a:pt x="47" y="1"/>
                  </a:lnTo>
                  <a:lnTo>
                    <a:pt x="47" y="0"/>
                  </a:lnTo>
                  <a:lnTo>
                    <a:pt x="66" y="0"/>
                  </a:lnTo>
                </a:path>
              </a:pathLst>
            </a:custGeom>
            <a:solidFill>
              <a:srgbClr val="FFFFFF"/>
            </a:solidFill>
            <a:ln w="12700" cap="rnd">
              <a:solidFill>
                <a:srgbClr val="FFFFFF"/>
              </a:solidFill>
              <a:round/>
              <a:headEnd/>
              <a:tailEnd/>
            </a:ln>
          </p:spPr>
          <p:txBody>
            <a:bodyPr/>
            <a:lstStyle/>
            <a:p>
              <a:endParaRPr lang="en-US"/>
            </a:p>
          </p:txBody>
        </p:sp>
        <p:sp>
          <p:nvSpPr>
            <p:cNvPr id="1109" name="Freeform 29"/>
            <p:cNvSpPr>
              <a:spLocks/>
            </p:cNvSpPr>
            <p:nvPr/>
          </p:nvSpPr>
          <p:spPr bwMode="auto">
            <a:xfrm>
              <a:off x="3926" y="1827"/>
              <a:ext cx="229" cy="33"/>
            </a:xfrm>
            <a:custGeom>
              <a:avLst/>
              <a:gdLst>
                <a:gd name="T0" fmla="*/ 5392020 w 122"/>
                <a:gd name="T1" fmla="*/ 10365 h 23"/>
                <a:gd name="T2" fmla="*/ 5392020 w 122"/>
                <a:gd name="T3" fmla="*/ 9777 h 23"/>
                <a:gd name="T4" fmla="*/ 5297364 w 122"/>
                <a:gd name="T5" fmla="*/ 8764 h 23"/>
                <a:gd name="T6" fmla="*/ 5249709 w 122"/>
                <a:gd name="T7" fmla="*/ 8764 h 23"/>
                <a:gd name="T8" fmla="*/ 5249709 w 122"/>
                <a:gd name="T9" fmla="*/ 8267 h 23"/>
                <a:gd name="T10" fmla="*/ 5034802 w 122"/>
                <a:gd name="T11" fmla="*/ 6528 h 23"/>
                <a:gd name="T12" fmla="*/ 4986438 w 122"/>
                <a:gd name="T13" fmla="*/ 6528 h 23"/>
                <a:gd name="T14" fmla="*/ 4933813 w 122"/>
                <a:gd name="T15" fmla="*/ 5276 h 23"/>
                <a:gd name="T16" fmla="*/ 4818694 w 122"/>
                <a:gd name="T17" fmla="*/ 5095 h 23"/>
                <a:gd name="T18" fmla="*/ 4772316 w 122"/>
                <a:gd name="T19" fmla="*/ 5095 h 23"/>
                <a:gd name="T20" fmla="*/ 4687432 w 122"/>
                <a:gd name="T21" fmla="*/ 4257 h 23"/>
                <a:gd name="T22" fmla="*/ 4541409 w 122"/>
                <a:gd name="T23" fmla="*/ 3551 h 23"/>
                <a:gd name="T24" fmla="*/ 4516677 w 122"/>
                <a:gd name="T25" fmla="*/ 3551 h 23"/>
                <a:gd name="T26" fmla="*/ 4364872 w 122"/>
                <a:gd name="T27" fmla="*/ 3171 h 23"/>
                <a:gd name="T28" fmla="*/ 4272934 w 122"/>
                <a:gd name="T29" fmla="*/ 3171 h 23"/>
                <a:gd name="T30" fmla="*/ 4150855 w 122"/>
                <a:gd name="T31" fmla="*/ 2967 h 23"/>
                <a:gd name="T32" fmla="*/ 4150855 w 122"/>
                <a:gd name="T33" fmla="*/ 2967 h 23"/>
                <a:gd name="T34" fmla="*/ 3963326 w 122"/>
                <a:gd name="T35" fmla="*/ 2210 h 23"/>
                <a:gd name="T36" fmla="*/ 3819611 w 122"/>
                <a:gd name="T37" fmla="*/ 2210 h 23"/>
                <a:gd name="T38" fmla="*/ 3795363 w 122"/>
                <a:gd name="T39" fmla="*/ 1441 h 23"/>
                <a:gd name="T40" fmla="*/ 3565924 w 122"/>
                <a:gd name="T41" fmla="*/ 1441 h 23"/>
                <a:gd name="T42" fmla="*/ 3464188 w 122"/>
                <a:gd name="T43" fmla="*/ 1004 h 23"/>
                <a:gd name="T44" fmla="*/ 3303931 w 122"/>
                <a:gd name="T45" fmla="*/ 1004 h 23"/>
                <a:gd name="T46" fmla="*/ 3160440 w 122"/>
                <a:gd name="T47" fmla="*/ 0 h 23"/>
                <a:gd name="T48" fmla="*/ 2222870 w 122"/>
                <a:gd name="T49" fmla="*/ 0 h 23"/>
                <a:gd name="T50" fmla="*/ 2089312 w 122"/>
                <a:gd name="T51" fmla="*/ 1004 h 23"/>
                <a:gd name="T52" fmla="*/ 1731529 w 122"/>
                <a:gd name="T53" fmla="*/ 1004 h 23"/>
                <a:gd name="T54" fmla="*/ 1683728 w 122"/>
                <a:gd name="T55" fmla="*/ 1441 h 23"/>
                <a:gd name="T56" fmla="*/ 1568562 w 122"/>
                <a:gd name="T57" fmla="*/ 1441 h 23"/>
                <a:gd name="T58" fmla="*/ 1469624 w 122"/>
                <a:gd name="T59" fmla="*/ 2210 h 23"/>
                <a:gd name="T60" fmla="*/ 1252559 w 122"/>
                <a:gd name="T61" fmla="*/ 2210 h 23"/>
                <a:gd name="T62" fmla="*/ 1113083 w 122"/>
                <a:gd name="T63" fmla="*/ 2967 h 23"/>
                <a:gd name="T64" fmla="*/ 1065954 w 122"/>
                <a:gd name="T65" fmla="*/ 2967 h 23"/>
                <a:gd name="T66" fmla="*/ 977434 w 122"/>
                <a:gd name="T67" fmla="*/ 3171 h 23"/>
                <a:gd name="T68" fmla="*/ 897008 w 122"/>
                <a:gd name="T69" fmla="*/ 3171 h 23"/>
                <a:gd name="T70" fmla="*/ 761299 w 122"/>
                <a:gd name="T71" fmla="*/ 3551 h 23"/>
                <a:gd name="T72" fmla="*/ 708774 w 122"/>
                <a:gd name="T73" fmla="*/ 4257 h 23"/>
                <a:gd name="T74" fmla="*/ 621656 w 122"/>
                <a:gd name="T75" fmla="*/ 4257 h 23"/>
                <a:gd name="T76" fmla="*/ 545172 w 122"/>
                <a:gd name="T77" fmla="*/ 5095 h 23"/>
                <a:gd name="T78" fmla="*/ 355506 w 122"/>
                <a:gd name="T79" fmla="*/ 6528 h 23"/>
                <a:gd name="T80" fmla="*/ 302543 w 122"/>
                <a:gd name="T81" fmla="*/ 6528 h 23"/>
                <a:gd name="T82" fmla="*/ 100901 w 122"/>
                <a:gd name="T83" fmla="*/ 8764 h 23"/>
                <a:gd name="T84" fmla="*/ 100901 w 122"/>
                <a:gd name="T85" fmla="*/ 9777 h 23"/>
                <a:gd name="T86" fmla="*/ 0 w 122"/>
                <a:gd name="T87" fmla="*/ 10365 h 23"/>
                <a:gd name="T88" fmla="*/ 5392020 w 122"/>
                <a:gd name="T89" fmla="*/ 10365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23"/>
                <a:gd name="T137" fmla="*/ 122 w 122"/>
                <a:gd name="T138" fmla="*/ 23 h 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23">
                  <a:moveTo>
                    <a:pt x="121" y="22"/>
                  </a:moveTo>
                  <a:lnTo>
                    <a:pt x="121" y="21"/>
                  </a:lnTo>
                  <a:lnTo>
                    <a:pt x="119" y="19"/>
                  </a:lnTo>
                  <a:lnTo>
                    <a:pt x="118" y="19"/>
                  </a:lnTo>
                  <a:lnTo>
                    <a:pt x="118" y="18"/>
                  </a:lnTo>
                  <a:lnTo>
                    <a:pt x="113" y="14"/>
                  </a:lnTo>
                  <a:lnTo>
                    <a:pt x="112" y="14"/>
                  </a:lnTo>
                  <a:lnTo>
                    <a:pt x="111" y="12"/>
                  </a:lnTo>
                  <a:lnTo>
                    <a:pt x="108" y="11"/>
                  </a:lnTo>
                  <a:lnTo>
                    <a:pt x="107" y="11"/>
                  </a:lnTo>
                  <a:lnTo>
                    <a:pt x="105" y="9"/>
                  </a:lnTo>
                  <a:lnTo>
                    <a:pt x="102" y="8"/>
                  </a:lnTo>
                  <a:lnTo>
                    <a:pt x="101" y="8"/>
                  </a:lnTo>
                  <a:lnTo>
                    <a:pt x="98" y="7"/>
                  </a:lnTo>
                  <a:lnTo>
                    <a:pt x="96" y="7"/>
                  </a:lnTo>
                  <a:lnTo>
                    <a:pt x="93" y="6"/>
                  </a:lnTo>
                  <a:lnTo>
                    <a:pt x="89" y="5"/>
                  </a:lnTo>
                  <a:lnTo>
                    <a:pt x="86" y="5"/>
                  </a:lnTo>
                  <a:lnTo>
                    <a:pt x="85" y="3"/>
                  </a:lnTo>
                  <a:lnTo>
                    <a:pt x="80" y="3"/>
                  </a:lnTo>
                  <a:lnTo>
                    <a:pt x="78" y="2"/>
                  </a:lnTo>
                  <a:lnTo>
                    <a:pt x="74" y="2"/>
                  </a:lnTo>
                  <a:lnTo>
                    <a:pt x="71" y="0"/>
                  </a:lnTo>
                  <a:lnTo>
                    <a:pt x="50" y="0"/>
                  </a:lnTo>
                  <a:lnTo>
                    <a:pt x="47" y="2"/>
                  </a:lnTo>
                  <a:lnTo>
                    <a:pt x="39" y="2"/>
                  </a:lnTo>
                  <a:lnTo>
                    <a:pt x="38" y="3"/>
                  </a:lnTo>
                  <a:lnTo>
                    <a:pt x="35" y="3"/>
                  </a:lnTo>
                  <a:lnTo>
                    <a:pt x="33" y="5"/>
                  </a:lnTo>
                  <a:lnTo>
                    <a:pt x="28" y="5"/>
                  </a:lnTo>
                  <a:lnTo>
                    <a:pt x="25" y="6"/>
                  </a:lnTo>
                  <a:lnTo>
                    <a:pt x="24" y="6"/>
                  </a:lnTo>
                  <a:lnTo>
                    <a:pt x="22" y="7"/>
                  </a:lnTo>
                  <a:lnTo>
                    <a:pt x="20" y="7"/>
                  </a:lnTo>
                  <a:lnTo>
                    <a:pt x="17" y="8"/>
                  </a:lnTo>
                  <a:lnTo>
                    <a:pt x="16" y="9"/>
                  </a:lnTo>
                  <a:lnTo>
                    <a:pt x="14" y="9"/>
                  </a:lnTo>
                  <a:lnTo>
                    <a:pt x="12" y="11"/>
                  </a:lnTo>
                  <a:lnTo>
                    <a:pt x="8" y="14"/>
                  </a:lnTo>
                  <a:lnTo>
                    <a:pt x="7" y="14"/>
                  </a:lnTo>
                  <a:lnTo>
                    <a:pt x="2" y="19"/>
                  </a:lnTo>
                  <a:lnTo>
                    <a:pt x="2" y="21"/>
                  </a:lnTo>
                  <a:lnTo>
                    <a:pt x="0" y="22"/>
                  </a:lnTo>
                  <a:lnTo>
                    <a:pt x="121" y="2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0" name="Freeform 30"/>
            <p:cNvSpPr>
              <a:spLocks/>
            </p:cNvSpPr>
            <p:nvPr/>
          </p:nvSpPr>
          <p:spPr bwMode="auto">
            <a:xfrm>
              <a:off x="3926" y="1856"/>
              <a:ext cx="225" cy="1"/>
            </a:xfrm>
            <a:custGeom>
              <a:avLst/>
              <a:gdLst>
                <a:gd name="T0" fmla="*/ 5204093 w 120"/>
                <a:gd name="T1" fmla="*/ 0 h 1"/>
                <a:gd name="T2" fmla="*/ 0 w 120"/>
                <a:gd name="T3" fmla="*/ 0 h 1"/>
                <a:gd name="T4" fmla="*/ 0 60000 65536"/>
                <a:gd name="T5" fmla="*/ 0 60000 65536"/>
                <a:gd name="T6" fmla="*/ 0 w 120"/>
                <a:gd name="T7" fmla="*/ 0 h 1"/>
                <a:gd name="T8" fmla="*/ 120 w 120"/>
                <a:gd name="T9" fmla="*/ 1 h 1"/>
              </a:gdLst>
              <a:ahLst/>
              <a:cxnLst>
                <a:cxn ang="T4">
                  <a:pos x="T0" y="T1"/>
                </a:cxn>
                <a:cxn ang="T5">
                  <a:pos x="T2" y="T3"/>
                </a:cxn>
              </a:cxnLst>
              <a:rect l="T6" t="T7" r="T8" b="T9"/>
              <a:pathLst>
                <a:path w="120" h="1">
                  <a:moveTo>
                    <a:pt x="119" y="0"/>
                  </a:move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1" name="Freeform 31"/>
            <p:cNvSpPr>
              <a:spLocks/>
            </p:cNvSpPr>
            <p:nvPr/>
          </p:nvSpPr>
          <p:spPr bwMode="auto">
            <a:xfrm>
              <a:off x="3924" y="1873"/>
              <a:ext cx="233" cy="48"/>
            </a:xfrm>
            <a:custGeom>
              <a:avLst/>
              <a:gdLst>
                <a:gd name="T0" fmla="*/ 5581046 w 124"/>
                <a:gd name="T1" fmla="*/ 0 h 34"/>
                <a:gd name="T2" fmla="*/ 3305398 w 124"/>
                <a:gd name="T3" fmla="*/ 7957 h 34"/>
                <a:gd name="T4" fmla="*/ 3262216 w 124"/>
                <a:gd name="T5" fmla="*/ 7957 h 34"/>
                <a:gd name="T6" fmla="*/ 3262216 w 124"/>
                <a:gd name="T7" fmla="*/ 11578 h 34"/>
                <a:gd name="T8" fmla="*/ 2224077 w 124"/>
                <a:gd name="T9" fmla="*/ 11578 h 34"/>
                <a:gd name="T10" fmla="*/ 2224077 w 124"/>
                <a:gd name="T11" fmla="*/ 7957 h 34"/>
                <a:gd name="T12" fmla="*/ 0 w 124"/>
                <a:gd name="T13" fmla="*/ 0 h 34"/>
                <a:gd name="T14" fmla="*/ 5581046 w 124"/>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34"/>
                <a:gd name="T26" fmla="*/ 124 w 124"/>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34">
                  <a:moveTo>
                    <a:pt x="123" y="0"/>
                  </a:moveTo>
                  <a:lnTo>
                    <a:pt x="73" y="23"/>
                  </a:lnTo>
                  <a:lnTo>
                    <a:pt x="72" y="23"/>
                  </a:lnTo>
                  <a:lnTo>
                    <a:pt x="72" y="33"/>
                  </a:lnTo>
                  <a:lnTo>
                    <a:pt x="49" y="33"/>
                  </a:lnTo>
                  <a:lnTo>
                    <a:pt x="49" y="23"/>
                  </a:lnTo>
                  <a:lnTo>
                    <a:pt x="0" y="0"/>
                  </a:lnTo>
                  <a:lnTo>
                    <a:pt x="123" y="0"/>
                  </a:lnTo>
                </a:path>
              </a:pathLst>
            </a:custGeom>
            <a:solidFill>
              <a:srgbClr val="FFFFFF"/>
            </a:solidFill>
            <a:ln w="12700" cap="rnd">
              <a:solidFill>
                <a:srgbClr val="000000"/>
              </a:solidFill>
              <a:round/>
              <a:headEnd/>
              <a:tailEnd/>
            </a:ln>
          </p:spPr>
          <p:txBody>
            <a:bodyPr/>
            <a:lstStyle/>
            <a:p>
              <a:endParaRPr lang="en-US"/>
            </a:p>
          </p:txBody>
        </p:sp>
        <p:sp>
          <p:nvSpPr>
            <p:cNvPr id="1112" name="Rectangle 32"/>
            <p:cNvSpPr>
              <a:spLocks noChangeArrowheads="1"/>
            </p:cNvSpPr>
            <p:nvPr/>
          </p:nvSpPr>
          <p:spPr bwMode="auto">
            <a:xfrm>
              <a:off x="4020" y="1881"/>
              <a:ext cx="47" cy="10"/>
            </a:xfrm>
            <a:prstGeom prst="rect">
              <a:avLst/>
            </a:prstGeom>
            <a:solidFill>
              <a:srgbClr val="FFFFFF"/>
            </a:solidFill>
            <a:ln w="12700">
              <a:solidFill>
                <a:srgbClr val="000000"/>
              </a:solidFill>
              <a:miter lim="800000"/>
              <a:headEnd/>
              <a:tailEnd/>
            </a:ln>
          </p:spPr>
          <p:txBody>
            <a:bodyPr wrap="none" anchor="ctr"/>
            <a:lstStyle/>
            <a:p>
              <a:pPr algn="ctr" eaLnBrk="0" hangingPunct="0"/>
              <a:endParaRPr lang="en-US"/>
            </a:p>
          </p:txBody>
        </p:sp>
        <p:sp>
          <p:nvSpPr>
            <p:cNvPr id="1113" name="Freeform 33"/>
            <p:cNvSpPr>
              <a:spLocks/>
            </p:cNvSpPr>
            <p:nvPr/>
          </p:nvSpPr>
          <p:spPr bwMode="auto">
            <a:xfrm>
              <a:off x="4014" y="1906"/>
              <a:ext cx="51" cy="1"/>
            </a:xfrm>
            <a:custGeom>
              <a:avLst/>
              <a:gdLst>
                <a:gd name="T0" fmla="*/ 1292939 w 27"/>
                <a:gd name="T1" fmla="*/ 0 h 1"/>
                <a:gd name="T2" fmla="*/ 0 w 27"/>
                <a:gd name="T3" fmla="*/ 0 h 1"/>
                <a:gd name="T4" fmla="*/ 0 60000 65536"/>
                <a:gd name="T5" fmla="*/ 0 60000 65536"/>
                <a:gd name="T6" fmla="*/ 0 w 27"/>
                <a:gd name="T7" fmla="*/ 0 h 1"/>
                <a:gd name="T8" fmla="*/ 27 w 27"/>
                <a:gd name="T9" fmla="*/ 1 h 1"/>
              </a:gdLst>
              <a:ahLst/>
              <a:cxnLst>
                <a:cxn ang="T4">
                  <a:pos x="T0" y="T1"/>
                </a:cxn>
                <a:cxn ang="T5">
                  <a:pos x="T2" y="T3"/>
                </a:cxn>
              </a:cxnLst>
              <a:rect l="T6" t="T7" r="T8" b="T9"/>
              <a:pathLst>
                <a:path w="27" h="1">
                  <a:moveTo>
                    <a:pt x="26" y="0"/>
                  </a:move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4" name="Rectangle 34"/>
            <p:cNvSpPr>
              <a:spLocks noChangeArrowheads="1"/>
            </p:cNvSpPr>
            <p:nvPr/>
          </p:nvSpPr>
          <p:spPr bwMode="auto">
            <a:xfrm>
              <a:off x="3698" y="2482"/>
              <a:ext cx="9" cy="15"/>
            </a:xfrm>
            <a:prstGeom prst="rect">
              <a:avLst/>
            </a:prstGeom>
            <a:solidFill>
              <a:srgbClr val="000000"/>
            </a:solidFill>
            <a:ln w="12700">
              <a:solidFill>
                <a:srgbClr val="000000"/>
              </a:solidFill>
              <a:miter lim="800000"/>
              <a:headEnd/>
              <a:tailEnd/>
            </a:ln>
          </p:spPr>
          <p:txBody>
            <a:bodyPr wrap="none" anchor="ctr"/>
            <a:lstStyle/>
            <a:p>
              <a:pPr algn="ctr" eaLnBrk="0" hangingPunct="0"/>
              <a:endParaRPr lang="en-US"/>
            </a:p>
          </p:txBody>
        </p:sp>
        <p:sp>
          <p:nvSpPr>
            <p:cNvPr id="1115" name="Freeform 35"/>
            <p:cNvSpPr>
              <a:spLocks/>
            </p:cNvSpPr>
            <p:nvPr/>
          </p:nvSpPr>
          <p:spPr bwMode="auto">
            <a:xfrm>
              <a:off x="3688" y="2495"/>
              <a:ext cx="32" cy="10"/>
            </a:xfrm>
            <a:custGeom>
              <a:avLst/>
              <a:gdLst>
                <a:gd name="T0" fmla="*/ 104966 w 17"/>
                <a:gd name="T1" fmla="*/ 0 h 7"/>
                <a:gd name="T2" fmla="*/ 55763 w 17"/>
                <a:gd name="T3" fmla="*/ 0 h 7"/>
                <a:gd name="T4" fmla="*/ 55763 w 17"/>
                <a:gd name="T5" fmla="*/ 1 h 7"/>
                <a:gd name="T6" fmla="*/ 104966 w 17"/>
                <a:gd name="T7" fmla="*/ 971 h 7"/>
                <a:gd name="T8" fmla="*/ 104966 w 17"/>
                <a:gd name="T9" fmla="*/ 971 h 7"/>
                <a:gd name="T10" fmla="*/ 197583 w 17"/>
                <a:gd name="T11" fmla="*/ 1387 h 7"/>
                <a:gd name="T12" fmla="*/ 371921 w 17"/>
                <a:gd name="T13" fmla="*/ 1387 h 7"/>
                <a:gd name="T14" fmla="*/ 421623 w 17"/>
                <a:gd name="T15" fmla="*/ 1981 h 7"/>
                <a:gd name="T16" fmla="*/ 737769 w 17"/>
                <a:gd name="T17" fmla="*/ 1981 h 7"/>
                <a:gd name="T18" fmla="*/ 700087 w 17"/>
                <a:gd name="T19" fmla="*/ 2080 h 7"/>
                <a:gd name="T20" fmla="*/ 565871 w 17"/>
                <a:gd name="T21" fmla="*/ 2080 h 7"/>
                <a:gd name="T22" fmla="*/ 524521 w 17"/>
                <a:gd name="T23" fmla="*/ 2830 h 7"/>
                <a:gd name="T24" fmla="*/ 55763 w 17"/>
                <a:gd name="T25" fmla="*/ 2830 h 7"/>
                <a:gd name="T26" fmla="*/ 55763 w 17"/>
                <a:gd name="T27" fmla="*/ 1981 h 7"/>
                <a:gd name="T28" fmla="*/ 0 w 17"/>
                <a:gd name="T29" fmla="*/ 1387 h 7"/>
                <a:gd name="T30" fmla="*/ 0 w 17"/>
                <a:gd name="T31" fmla="*/ 971 h 7"/>
                <a:gd name="T32" fmla="*/ 55763 w 17"/>
                <a:gd name="T33" fmla="*/ 971 h 7"/>
                <a:gd name="T34" fmla="*/ 55763 w 17"/>
                <a:gd name="T35" fmla="*/ 1 h 7"/>
                <a:gd name="T36" fmla="*/ 104966 w 17"/>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7"/>
                <a:gd name="T59" fmla="*/ 17 w 17"/>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7">
                  <a:moveTo>
                    <a:pt x="2" y="0"/>
                  </a:moveTo>
                  <a:lnTo>
                    <a:pt x="1" y="0"/>
                  </a:lnTo>
                  <a:lnTo>
                    <a:pt x="1" y="1"/>
                  </a:lnTo>
                  <a:lnTo>
                    <a:pt x="2" y="2"/>
                  </a:lnTo>
                  <a:lnTo>
                    <a:pt x="4" y="3"/>
                  </a:lnTo>
                  <a:lnTo>
                    <a:pt x="8" y="3"/>
                  </a:lnTo>
                  <a:lnTo>
                    <a:pt x="9" y="4"/>
                  </a:lnTo>
                  <a:lnTo>
                    <a:pt x="16" y="4"/>
                  </a:lnTo>
                  <a:lnTo>
                    <a:pt x="15" y="5"/>
                  </a:lnTo>
                  <a:lnTo>
                    <a:pt x="12" y="5"/>
                  </a:lnTo>
                  <a:lnTo>
                    <a:pt x="11" y="6"/>
                  </a:lnTo>
                  <a:lnTo>
                    <a:pt x="1" y="6"/>
                  </a:lnTo>
                  <a:lnTo>
                    <a:pt x="1" y="4"/>
                  </a:lnTo>
                  <a:lnTo>
                    <a:pt x="0" y="3"/>
                  </a:lnTo>
                  <a:lnTo>
                    <a:pt x="0" y="2"/>
                  </a:lnTo>
                  <a:lnTo>
                    <a:pt x="1" y="2"/>
                  </a:lnTo>
                  <a:lnTo>
                    <a:pt x="1" y="1"/>
                  </a:lnTo>
                  <a:lnTo>
                    <a:pt x="2"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16" name="Freeform 36"/>
            <p:cNvSpPr>
              <a:spLocks/>
            </p:cNvSpPr>
            <p:nvPr/>
          </p:nvSpPr>
          <p:spPr bwMode="auto">
            <a:xfrm>
              <a:off x="3504" y="2336"/>
              <a:ext cx="282" cy="144"/>
            </a:xfrm>
            <a:custGeom>
              <a:avLst/>
              <a:gdLst>
                <a:gd name="T0" fmla="*/ 3240334 w 150"/>
                <a:gd name="T1" fmla="*/ 0 h 100"/>
                <a:gd name="T2" fmla="*/ 6813296 w 150"/>
                <a:gd name="T3" fmla="*/ 48957 h 100"/>
                <a:gd name="T4" fmla="*/ 3648920 w 150"/>
                <a:gd name="T5" fmla="*/ 48957 h 100"/>
                <a:gd name="T6" fmla="*/ 0 w 150"/>
                <a:gd name="T7" fmla="*/ 0 h 100"/>
                <a:gd name="T8" fmla="*/ 3240334 w 150"/>
                <a:gd name="T9" fmla="*/ 0 h 100"/>
                <a:gd name="T10" fmla="*/ 0 60000 65536"/>
                <a:gd name="T11" fmla="*/ 0 60000 65536"/>
                <a:gd name="T12" fmla="*/ 0 60000 65536"/>
                <a:gd name="T13" fmla="*/ 0 60000 65536"/>
                <a:gd name="T14" fmla="*/ 0 60000 65536"/>
                <a:gd name="T15" fmla="*/ 0 w 150"/>
                <a:gd name="T16" fmla="*/ 0 h 100"/>
                <a:gd name="T17" fmla="*/ 150 w 150"/>
                <a:gd name="T18" fmla="*/ 100 h 100"/>
              </a:gdLst>
              <a:ahLst/>
              <a:cxnLst>
                <a:cxn ang="T10">
                  <a:pos x="T0" y="T1"/>
                </a:cxn>
                <a:cxn ang="T11">
                  <a:pos x="T2" y="T3"/>
                </a:cxn>
                <a:cxn ang="T12">
                  <a:pos x="T4" y="T5"/>
                </a:cxn>
                <a:cxn ang="T13">
                  <a:pos x="T6" y="T7"/>
                </a:cxn>
                <a:cxn ang="T14">
                  <a:pos x="T8" y="T9"/>
                </a:cxn>
              </a:cxnLst>
              <a:rect l="T15" t="T16" r="T17" b="T18"/>
              <a:pathLst>
                <a:path w="150" h="100">
                  <a:moveTo>
                    <a:pt x="71" y="0"/>
                  </a:moveTo>
                  <a:lnTo>
                    <a:pt x="149" y="99"/>
                  </a:lnTo>
                  <a:lnTo>
                    <a:pt x="80" y="99"/>
                  </a:lnTo>
                  <a:lnTo>
                    <a:pt x="0" y="0"/>
                  </a:lnTo>
                  <a:lnTo>
                    <a:pt x="71"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17" name="Freeform 37"/>
            <p:cNvSpPr>
              <a:spLocks/>
            </p:cNvSpPr>
            <p:nvPr/>
          </p:nvSpPr>
          <p:spPr bwMode="auto">
            <a:xfrm>
              <a:off x="3504" y="2336"/>
              <a:ext cx="148" cy="174"/>
            </a:xfrm>
            <a:custGeom>
              <a:avLst/>
              <a:gdLst>
                <a:gd name="T0" fmla="*/ 0 w 79"/>
                <a:gd name="T1" fmla="*/ 0 h 121"/>
                <a:gd name="T2" fmla="*/ 3363957 w 79"/>
                <a:gd name="T3" fmla="*/ 47299 h 121"/>
                <a:gd name="T4" fmla="*/ 3363957 w 79"/>
                <a:gd name="T5" fmla="*/ 57942 h 121"/>
                <a:gd name="T6" fmla="*/ 0 w 79"/>
                <a:gd name="T7" fmla="*/ 10019 h 121"/>
                <a:gd name="T8" fmla="*/ 0 w 79"/>
                <a:gd name="T9" fmla="*/ 0 h 121"/>
                <a:gd name="T10" fmla="*/ 0 60000 65536"/>
                <a:gd name="T11" fmla="*/ 0 60000 65536"/>
                <a:gd name="T12" fmla="*/ 0 60000 65536"/>
                <a:gd name="T13" fmla="*/ 0 60000 65536"/>
                <a:gd name="T14" fmla="*/ 0 60000 65536"/>
                <a:gd name="T15" fmla="*/ 0 w 79"/>
                <a:gd name="T16" fmla="*/ 0 h 121"/>
                <a:gd name="T17" fmla="*/ 79 w 79"/>
                <a:gd name="T18" fmla="*/ 121 h 121"/>
              </a:gdLst>
              <a:ahLst/>
              <a:cxnLst>
                <a:cxn ang="T10">
                  <a:pos x="T0" y="T1"/>
                </a:cxn>
                <a:cxn ang="T11">
                  <a:pos x="T2" y="T3"/>
                </a:cxn>
                <a:cxn ang="T12">
                  <a:pos x="T4" y="T5"/>
                </a:cxn>
                <a:cxn ang="T13">
                  <a:pos x="T6" y="T7"/>
                </a:cxn>
                <a:cxn ang="T14">
                  <a:pos x="T8" y="T9"/>
                </a:cxn>
              </a:cxnLst>
              <a:rect l="T15" t="T16" r="T17" b="T18"/>
              <a:pathLst>
                <a:path w="79" h="121">
                  <a:moveTo>
                    <a:pt x="0" y="0"/>
                  </a:moveTo>
                  <a:lnTo>
                    <a:pt x="78" y="99"/>
                  </a:lnTo>
                  <a:lnTo>
                    <a:pt x="78" y="120"/>
                  </a:lnTo>
                  <a:lnTo>
                    <a:pt x="0" y="21"/>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18" name="Rectangle 38"/>
            <p:cNvSpPr>
              <a:spLocks noChangeArrowheads="1"/>
            </p:cNvSpPr>
            <p:nvPr/>
          </p:nvSpPr>
          <p:spPr bwMode="auto">
            <a:xfrm>
              <a:off x="3656" y="2484"/>
              <a:ext cx="128" cy="26"/>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a:p>
          </p:txBody>
        </p:sp>
        <p:sp>
          <p:nvSpPr>
            <p:cNvPr id="1119" name="Freeform 39"/>
            <p:cNvSpPr>
              <a:spLocks/>
            </p:cNvSpPr>
            <p:nvPr/>
          </p:nvSpPr>
          <p:spPr bwMode="auto">
            <a:xfrm>
              <a:off x="3510" y="2344"/>
              <a:ext cx="263" cy="130"/>
            </a:xfrm>
            <a:custGeom>
              <a:avLst/>
              <a:gdLst>
                <a:gd name="T0" fmla="*/ 2767990 w 140"/>
                <a:gd name="T1" fmla="*/ 0 h 91"/>
                <a:gd name="T2" fmla="*/ 2767990 w 140"/>
                <a:gd name="T3" fmla="*/ 0 h 91"/>
                <a:gd name="T4" fmla="*/ 6270716 w 140"/>
                <a:gd name="T5" fmla="*/ 38814 h 91"/>
                <a:gd name="T6" fmla="*/ 3531137 w 140"/>
                <a:gd name="T7" fmla="*/ 38814 h 91"/>
                <a:gd name="T8" fmla="*/ 102797 w 140"/>
                <a:gd name="T9" fmla="*/ 0 h 91"/>
                <a:gd name="T10" fmla="*/ 0 w 140"/>
                <a:gd name="T11" fmla="*/ 0 h 91"/>
                <a:gd name="T12" fmla="*/ 2767990 w 140"/>
                <a:gd name="T13" fmla="*/ 0 h 91"/>
                <a:gd name="T14" fmla="*/ 0 60000 65536"/>
                <a:gd name="T15" fmla="*/ 0 60000 65536"/>
                <a:gd name="T16" fmla="*/ 0 60000 65536"/>
                <a:gd name="T17" fmla="*/ 0 60000 65536"/>
                <a:gd name="T18" fmla="*/ 0 60000 65536"/>
                <a:gd name="T19" fmla="*/ 0 60000 65536"/>
                <a:gd name="T20" fmla="*/ 0 60000 65536"/>
                <a:gd name="T21" fmla="*/ 0 w 140"/>
                <a:gd name="T22" fmla="*/ 0 h 91"/>
                <a:gd name="T23" fmla="*/ 140 w 140"/>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91">
                  <a:moveTo>
                    <a:pt x="61" y="0"/>
                  </a:moveTo>
                  <a:lnTo>
                    <a:pt x="61" y="0"/>
                  </a:lnTo>
                  <a:lnTo>
                    <a:pt x="139" y="90"/>
                  </a:lnTo>
                  <a:lnTo>
                    <a:pt x="78" y="90"/>
                  </a:lnTo>
                  <a:lnTo>
                    <a:pt x="2" y="0"/>
                  </a:lnTo>
                  <a:lnTo>
                    <a:pt x="0" y="0"/>
                  </a:lnTo>
                  <a:lnTo>
                    <a:pt x="61" y="0"/>
                  </a:lnTo>
                </a:path>
              </a:pathLst>
            </a:custGeom>
            <a:solidFill>
              <a:srgbClr val="808080"/>
            </a:solidFill>
            <a:ln w="12700" cap="rnd">
              <a:solidFill>
                <a:srgbClr val="000000"/>
              </a:solidFill>
              <a:round/>
              <a:headEnd/>
              <a:tailEnd/>
            </a:ln>
          </p:spPr>
          <p:txBody>
            <a:bodyPr/>
            <a:lstStyle/>
            <a:p>
              <a:endParaRPr lang="en-US"/>
            </a:p>
          </p:txBody>
        </p:sp>
        <p:sp>
          <p:nvSpPr>
            <p:cNvPr id="1120" name="Freeform 40"/>
            <p:cNvSpPr>
              <a:spLocks/>
            </p:cNvSpPr>
            <p:nvPr/>
          </p:nvSpPr>
          <p:spPr bwMode="auto">
            <a:xfrm>
              <a:off x="3525" y="2345"/>
              <a:ext cx="234" cy="129"/>
            </a:xfrm>
            <a:custGeom>
              <a:avLst/>
              <a:gdLst>
                <a:gd name="T0" fmla="*/ 1951736 w 125"/>
                <a:gd name="T1" fmla="*/ 0 h 90"/>
                <a:gd name="T2" fmla="*/ 2135250 w 125"/>
                <a:gd name="T3" fmla="*/ 0 h 90"/>
                <a:gd name="T4" fmla="*/ 2160167 w 125"/>
                <a:gd name="T5" fmla="*/ 1000 h 90"/>
                <a:gd name="T6" fmla="*/ 2298397 w 125"/>
                <a:gd name="T7" fmla="*/ 1000 h 90"/>
                <a:gd name="T8" fmla="*/ 2343026 w 125"/>
                <a:gd name="T9" fmla="*/ 1433 h 90"/>
                <a:gd name="T10" fmla="*/ 2343026 w 125"/>
                <a:gd name="T11" fmla="*/ 2182 h 90"/>
                <a:gd name="T12" fmla="*/ 2425682 w 125"/>
                <a:gd name="T13" fmla="*/ 2944 h 90"/>
                <a:gd name="T14" fmla="*/ 5239624 w 125"/>
                <a:gd name="T15" fmla="*/ 38842 h 90"/>
                <a:gd name="T16" fmla="*/ 5269366 w 125"/>
                <a:gd name="T17" fmla="*/ 38876 h 90"/>
                <a:gd name="T18" fmla="*/ 5269366 w 125"/>
                <a:gd name="T19" fmla="*/ 40039 h 90"/>
                <a:gd name="T20" fmla="*/ 5239624 w 125"/>
                <a:gd name="T21" fmla="*/ 40546 h 90"/>
                <a:gd name="T22" fmla="*/ 3161975 w 125"/>
                <a:gd name="T23" fmla="*/ 40546 h 90"/>
                <a:gd name="T24" fmla="*/ 3109855 w 125"/>
                <a:gd name="T25" fmla="*/ 40039 h 90"/>
                <a:gd name="T26" fmla="*/ 2978296 w 125"/>
                <a:gd name="T27" fmla="*/ 40039 h 90"/>
                <a:gd name="T28" fmla="*/ 2843366 w 125"/>
                <a:gd name="T29" fmla="*/ 38842 h 90"/>
                <a:gd name="T30" fmla="*/ 0 w 125"/>
                <a:gd name="T31" fmla="*/ 2944 h 90"/>
                <a:gd name="T32" fmla="*/ 0 w 125"/>
                <a:gd name="T33" fmla="*/ 0 h 90"/>
                <a:gd name="T34" fmla="*/ 1951736 w 125"/>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
                <a:gd name="T55" fmla="*/ 0 h 90"/>
                <a:gd name="T56" fmla="*/ 125 w 125"/>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 h="90">
                  <a:moveTo>
                    <a:pt x="46" y="0"/>
                  </a:moveTo>
                  <a:lnTo>
                    <a:pt x="50" y="0"/>
                  </a:lnTo>
                  <a:lnTo>
                    <a:pt x="51" y="2"/>
                  </a:lnTo>
                  <a:lnTo>
                    <a:pt x="54" y="2"/>
                  </a:lnTo>
                  <a:lnTo>
                    <a:pt x="55" y="3"/>
                  </a:lnTo>
                  <a:lnTo>
                    <a:pt x="55" y="5"/>
                  </a:lnTo>
                  <a:lnTo>
                    <a:pt x="57" y="6"/>
                  </a:lnTo>
                  <a:lnTo>
                    <a:pt x="123" y="85"/>
                  </a:lnTo>
                  <a:lnTo>
                    <a:pt x="124" y="86"/>
                  </a:lnTo>
                  <a:lnTo>
                    <a:pt x="124" y="88"/>
                  </a:lnTo>
                  <a:lnTo>
                    <a:pt x="123" y="89"/>
                  </a:lnTo>
                  <a:lnTo>
                    <a:pt x="74" y="89"/>
                  </a:lnTo>
                  <a:lnTo>
                    <a:pt x="73" y="88"/>
                  </a:lnTo>
                  <a:lnTo>
                    <a:pt x="70" y="88"/>
                  </a:lnTo>
                  <a:lnTo>
                    <a:pt x="67" y="85"/>
                  </a:lnTo>
                  <a:lnTo>
                    <a:pt x="0" y="6"/>
                  </a:lnTo>
                  <a:lnTo>
                    <a:pt x="0" y="0"/>
                  </a:lnTo>
                  <a:lnTo>
                    <a:pt x="46" y="0"/>
                  </a:lnTo>
                </a:path>
              </a:pathLst>
            </a:custGeom>
            <a:solidFill>
              <a:srgbClr val="BFBFBF"/>
            </a:solidFill>
            <a:ln w="12700" cap="rnd">
              <a:solidFill>
                <a:srgbClr val="000000"/>
              </a:solidFill>
              <a:round/>
              <a:headEnd/>
              <a:tailEnd/>
            </a:ln>
          </p:spPr>
          <p:txBody>
            <a:bodyPr/>
            <a:lstStyle/>
            <a:p>
              <a:endParaRPr lang="en-US"/>
            </a:p>
          </p:txBody>
        </p:sp>
        <p:sp>
          <p:nvSpPr>
            <p:cNvPr id="1121" name="Freeform 41"/>
            <p:cNvSpPr>
              <a:spLocks/>
            </p:cNvSpPr>
            <p:nvPr/>
          </p:nvSpPr>
          <p:spPr bwMode="auto">
            <a:xfrm>
              <a:off x="3579" y="2346"/>
              <a:ext cx="41" cy="6"/>
            </a:xfrm>
            <a:custGeom>
              <a:avLst/>
              <a:gdLst>
                <a:gd name="T0" fmla="*/ 713147 w 22"/>
                <a:gd name="T1" fmla="*/ 0 h 4"/>
                <a:gd name="T2" fmla="*/ 826767 w 22"/>
                <a:gd name="T3" fmla="*/ 2398 h 4"/>
                <a:gd name="T4" fmla="*/ 127732 w 22"/>
                <a:gd name="T5" fmla="*/ 2398 h 4"/>
                <a:gd name="T6" fmla="*/ 0 w 22"/>
                <a:gd name="T7" fmla="*/ 0 h 4"/>
                <a:gd name="T8" fmla="*/ 713147 w 22"/>
                <a:gd name="T9" fmla="*/ 0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18" y="0"/>
                  </a:moveTo>
                  <a:lnTo>
                    <a:pt x="21" y="3"/>
                  </a:lnTo>
                  <a:lnTo>
                    <a:pt x="3" y="3"/>
                  </a:lnTo>
                  <a:lnTo>
                    <a:pt x="0" y="0"/>
                  </a:lnTo>
                  <a:lnTo>
                    <a:pt x="1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2" name="Freeform 42"/>
            <p:cNvSpPr>
              <a:spLocks/>
            </p:cNvSpPr>
            <p:nvPr/>
          </p:nvSpPr>
          <p:spPr bwMode="auto">
            <a:xfrm>
              <a:off x="3562" y="2386"/>
              <a:ext cx="109" cy="2"/>
            </a:xfrm>
            <a:custGeom>
              <a:avLst/>
              <a:gdLst>
                <a:gd name="T0" fmla="*/ 2588737 w 58"/>
                <a:gd name="T1" fmla="*/ 0 h 1"/>
                <a:gd name="T2" fmla="*/ 0 w 58"/>
                <a:gd name="T3" fmla="*/ 0 h 1"/>
                <a:gd name="T4" fmla="*/ 0 60000 65536"/>
                <a:gd name="T5" fmla="*/ 0 60000 65536"/>
                <a:gd name="T6" fmla="*/ 0 w 58"/>
                <a:gd name="T7" fmla="*/ 0 h 1"/>
                <a:gd name="T8" fmla="*/ 58 w 58"/>
                <a:gd name="T9" fmla="*/ 1 h 1"/>
              </a:gdLst>
              <a:ahLst/>
              <a:cxnLst>
                <a:cxn ang="T4">
                  <a:pos x="T0" y="T1"/>
                </a:cxn>
                <a:cxn ang="T5">
                  <a:pos x="T2" y="T3"/>
                </a:cxn>
              </a:cxnLst>
              <a:rect l="T6" t="T7" r="T8" b="T9"/>
              <a:pathLst>
                <a:path w="58" h="1">
                  <a:moveTo>
                    <a:pt x="57" y="0"/>
                  </a:move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3" name="Freeform 43"/>
            <p:cNvSpPr>
              <a:spLocks/>
            </p:cNvSpPr>
            <p:nvPr/>
          </p:nvSpPr>
          <p:spPr bwMode="auto">
            <a:xfrm>
              <a:off x="3575" y="2395"/>
              <a:ext cx="107" cy="1"/>
            </a:xfrm>
            <a:custGeom>
              <a:avLst/>
              <a:gdLst>
                <a:gd name="T0" fmla="*/ 2498916 w 57"/>
                <a:gd name="T1" fmla="*/ 0 h 1"/>
                <a:gd name="T2" fmla="*/ 0 w 57"/>
                <a:gd name="T3" fmla="*/ 0 h 1"/>
                <a:gd name="T4" fmla="*/ 0 60000 65536"/>
                <a:gd name="T5" fmla="*/ 0 60000 65536"/>
                <a:gd name="T6" fmla="*/ 0 w 57"/>
                <a:gd name="T7" fmla="*/ 0 h 1"/>
                <a:gd name="T8" fmla="*/ 57 w 57"/>
                <a:gd name="T9" fmla="*/ 1 h 1"/>
              </a:gdLst>
              <a:ahLst/>
              <a:cxnLst>
                <a:cxn ang="T4">
                  <a:pos x="T0" y="T1"/>
                </a:cxn>
                <a:cxn ang="T5">
                  <a:pos x="T2" y="T3"/>
                </a:cxn>
              </a:cxnLst>
              <a:rect l="T6" t="T7" r="T8" b="T9"/>
              <a:pathLst>
                <a:path w="57" h="1">
                  <a:moveTo>
                    <a:pt x="56" y="0"/>
                  </a:move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4" name="Freeform 44"/>
            <p:cNvSpPr>
              <a:spLocks/>
            </p:cNvSpPr>
            <p:nvPr/>
          </p:nvSpPr>
          <p:spPr bwMode="auto">
            <a:xfrm>
              <a:off x="3654" y="2388"/>
              <a:ext cx="13" cy="7"/>
            </a:xfrm>
            <a:custGeom>
              <a:avLst/>
              <a:gdLst>
                <a:gd name="T0" fmla="*/ 141626 w 7"/>
                <a:gd name="T1" fmla="*/ 0 h 5"/>
                <a:gd name="T2" fmla="*/ 215776 w 7"/>
                <a:gd name="T3" fmla="*/ 603 h 5"/>
                <a:gd name="T4" fmla="*/ 215776 w 7"/>
                <a:gd name="T5" fmla="*/ 1182 h 5"/>
                <a:gd name="T6" fmla="*/ 76260 w 7"/>
                <a:gd name="T7" fmla="*/ 1182 h 5"/>
                <a:gd name="T8" fmla="*/ 0 w 7"/>
                <a:gd name="T9" fmla="*/ 603 h 5"/>
                <a:gd name="T10" fmla="*/ 0 w 7"/>
                <a:gd name="T11" fmla="*/ 0 h 5"/>
                <a:gd name="T12" fmla="*/ 141626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4" y="0"/>
                  </a:moveTo>
                  <a:lnTo>
                    <a:pt x="6" y="2"/>
                  </a:lnTo>
                  <a:lnTo>
                    <a:pt x="6" y="4"/>
                  </a:lnTo>
                  <a:lnTo>
                    <a:pt x="2" y="4"/>
                  </a:lnTo>
                  <a:lnTo>
                    <a:pt x="0" y="2"/>
                  </a:lnTo>
                  <a:lnTo>
                    <a:pt x="0" y="0"/>
                  </a:lnTo>
                  <a:lnTo>
                    <a:pt x="4" y="0"/>
                  </a:lnTo>
                </a:path>
              </a:pathLst>
            </a:custGeom>
            <a:solidFill>
              <a:srgbClr val="808080"/>
            </a:solidFill>
            <a:ln w="12700" cap="rnd">
              <a:solidFill>
                <a:srgbClr val="000000"/>
              </a:solidFill>
              <a:round/>
              <a:headEnd/>
              <a:tailEnd/>
            </a:ln>
          </p:spPr>
          <p:txBody>
            <a:bodyPr/>
            <a:lstStyle/>
            <a:p>
              <a:endParaRPr lang="en-US"/>
            </a:p>
          </p:txBody>
        </p:sp>
        <p:sp>
          <p:nvSpPr>
            <p:cNvPr id="1125" name="Freeform 45"/>
            <p:cNvSpPr>
              <a:spLocks/>
            </p:cNvSpPr>
            <p:nvPr/>
          </p:nvSpPr>
          <p:spPr bwMode="auto">
            <a:xfrm>
              <a:off x="3637" y="2388"/>
              <a:ext cx="19" cy="7"/>
            </a:xfrm>
            <a:custGeom>
              <a:avLst/>
              <a:gdLst>
                <a:gd name="T0" fmla="*/ 319493 w 10"/>
                <a:gd name="T1" fmla="*/ 0 h 5"/>
                <a:gd name="T2" fmla="*/ 424977 w 10"/>
                <a:gd name="T3" fmla="*/ 603 h 5"/>
                <a:gd name="T4" fmla="*/ 486881 w 10"/>
                <a:gd name="T5" fmla="*/ 603 h 5"/>
                <a:gd name="T6" fmla="*/ 486881 w 10"/>
                <a:gd name="T7" fmla="*/ 1182 h 5"/>
                <a:gd name="T8" fmla="*/ 168154 w 10"/>
                <a:gd name="T9" fmla="*/ 1182 h 5"/>
                <a:gd name="T10" fmla="*/ 61959 w 10"/>
                <a:gd name="T11" fmla="*/ 603 h 5"/>
                <a:gd name="T12" fmla="*/ 0 w 10"/>
                <a:gd name="T13" fmla="*/ 603 h 5"/>
                <a:gd name="T14" fmla="*/ 0 w 10"/>
                <a:gd name="T15" fmla="*/ 0 h 5"/>
                <a:gd name="T16" fmla="*/ 319493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6" y="0"/>
                  </a:moveTo>
                  <a:lnTo>
                    <a:pt x="8" y="2"/>
                  </a:lnTo>
                  <a:lnTo>
                    <a:pt x="9" y="2"/>
                  </a:lnTo>
                  <a:lnTo>
                    <a:pt x="9" y="4"/>
                  </a:lnTo>
                  <a:lnTo>
                    <a:pt x="3" y="4"/>
                  </a:lnTo>
                  <a:lnTo>
                    <a:pt x="1" y="2"/>
                  </a:lnTo>
                  <a:lnTo>
                    <a:pt x="0" y="2"/>
                  </a:lnTo>
                  <a:lnTo>
                    <a:pt x="0" y="0"/>
                  </a:lnTo>
                  <a:lnTo>
                    <a:pt x="6" y="0"/>
                  </a:lnTo>
                </a:path>
              </a:pathLst>
            </a:custGeom>
            <a:solidFill>
              <a:srgbClr val="808080"/>
            </a:solidFill>
            <a:ln w="12700" cap="rnd">
              <a:solidFill>
                <a:srgbClr val="000000"/>
              </a:solidFill>
              <a:round/>
              <a:headEnd/>
              <a:tailEnd/>
            </a:ln>
          </p:spPr>
          <p:txBody>
            <a:bodyPr/>
            <a:lstStyle/>
            <a:p>
              <a:endParaRPr lang="en-US"/>
            </a:p>
          </p:txBody>
        </p:sp>
        <p:sp>
          <p:nvSpPr>
            <p:cNvPr id="1126" name="Freeform 46"/>
            <p:cNvSpPr>
              <a:spLocks/>
            </p:cNvSpPr>
            <p:nvPr/>
          </p:nvSpPr>
          <p:spPr bwMode="auto">
            <a:xfrm>
              <a:off x="3620" y="2388"/>
              <a:ext cx="19" cy="7"/>
            </a:xfrm>
            <a:custGeom>
              <a:avLst/>
              <a:gdLst>
                <a:gd name="T0" fmla="*/ 284945 w 10"/>
                <a:gd name="T1" fmla="*/ 0 h 5"/>
                <a:gd name="T2" fmla="*/ 374007 w 10"/>
                <a:gd name="T3" fmla="*/ 603 h 5"/>
                <a:gd name="T4" fmla="*/ 486881 w 10"/>
                <a:gd name="T5" fmla="*/ 603 h 5"/>
                <a:gd name="T6" fmla="*/ 486881 w 10"/>
                <a:gd name="T7" fmla="*/ 1182 h 5"/>
                <a:gd name="T8" fmla="*/ 117722 w 10"/>
                <a:gd name="T9" fmla="*/ 1182 h 5"/>
                <a:gd name="T10" fmla="*/ 117722 w 10"/>
                <a:gd name="T11" fmla="*/ 603 h 5"/>
                <a:gd name="T12" fmla="*/ 0 w 10"/>
                <a:gd name="T13" fmla="*/ 603 h 5"/>
                <a:gd name="T14" fmla="*/ 117722 w 10"/>
                <a:gd name="T15" fmla="*/ 0 h 5"/>
                <a:gd name="T16" fmla="*/ 284945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5" y="0"/>
                  </a:moveTo>
                  <a:lnTo>
                    <a:pt x="7" y="2"/>
                  </a:lnTo>
                  <a:lnTo>
                    <a:pt x="9" y="2"/>
                  </a:lnTo>
                  <a:lnTo>
                    <a:pt x="9" y="4"/>
                  </a:lnTo>
                  <a:lnTo>
                    <a:pt x="2" y="4"/>
                  </a:lnTo>
                  <a:lnTo>
                    <a:pt x="2" y="2"/>
                  </a:lnTo>
                  <a:lnTo>
                    <a:pt x="0" y="2"/>
                  </a:lnTo>
                  <a:lnTo>
                    <a:pt x="2" y="0"/>
                  </a:lnTo>
                  <a:lnTo>
                    <a:pt x="5" y="0"/>
                  </a:lnTo>
                </a:path>
              </a:pathLst>
            </a:custGeom>
            <a:solidFill>
              <a:srgbClr val="808080"/>
            </a:solidFill>
            <a:ln w="12700" cap="rnd">
              <a:solidFill>
                <a:srgbClr val="000000"/>
              </a:solidFill>
              <a:round/>
              <a:headEnd/>
              <a:tailEnd/>
            </a:ln>
          </p:spPr>
          <p:txBody>
            <a:bodyPr/>
            <a:lstStyle/>
            <a:p>
              <a:endParaRPr lang="en-US"/>
            </a:p>
          </p:txBody>
        </p:sp>
        <p:sp>
          <p:nvSpPr>
            <p:cNvPr id="1127" name="Freeform 47"/>
            <p:cNvSpPr>
              <a:spLocks/>
            </p:cNvSpPr>
            <p:nvPr/>
          </p:nvSpPr>
          <p:spPr bwMode="auto">
            <a:xfrm>
              <a:off x="3607" y="2388"/>
              <a:ext cx="19" cy="7"/>
            </a:xfrm>
            <a:custGeom>
              <a:avLst/>
              <a:gdLst>
                <a:gd name="T0" fmla="*/ 284945 w 10"/>
                <a:gd name="T1" fmla="*/ 0 h 5"/>
                <a:gd name="T2" fmla="*/ 319493 w 10"/>
                <a:gd name="T3" fmla="*/ 603 h 5"/>
                <a:gd name="T4" fmla="*/ 374007 w 10"/>
                <a:gd name="T5" fmla="*/ 603 h 5"/>
                <a:gd name="T6" fmla="*/ 486881 w 10"/>
                <a:gd name="T7" fmla="*/ 1182 h 5"/>
                <a:gd name="T8" fmla="*/ 117722 w 10"/>
                <a:gd name="T9" fmla="*/ 1182 h 5"/>
                <a:gd name="T10" fmla="*/ 0 w 10"/>
                <a:gd name="T11" fmla="*/ 603 h 5"/>
                <a:gd name="T12" fmla="*/ 0 w 10"/>
                <a:gd name="T13" fmla="*/ 0 h 5"/>
                <a:gd name="T14" fmla="*/ 284945 w 10"/>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5"/>
                <a:gd name="T26" fmla="*/ 10 w 1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5">
                  <a:moveTo>
                    <a:pt x="5" y="0"/>
                  </a:moveTo>
                  <a:lnTo>
                    <a:pt x="6" y="2"/>
                  </a:lnTo>
                  <a:lnTo>
                    <a:pt x="7" y="2"/>
                  </a:lnTo>
                  <a:lnTo>
                    <a:pt x="9" y="4"/>
                  </a:lnTo>
                  <a:lnTo>
                    <a:pt x="2" y="4"/>
                  </a:lnTo>
                  <a:lnTo>
                    <a:pt x="0" y="2"/>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1128" name="Freeform 48"/>
            <p:cNvSpPr>
              <a:spLocks/>
            </p:cNvSpPr>
            <p:nvPr/>
          </p:nvSpPr>
          <p:spPr bwMode="auto">
            <a:xfrm>
              <a:off x="3590" y="2388"/>
              <a:ext cx="19" cy="7"/>
            </a:xfrm>
            <a:custGeom>
              <a:avLst/>
              <a:gdLst>
                <a:gd name="T0" fmla="*/ 319493 w 10"/>
                <a:gd name="T1" fmla="*/ 0 h 5"/>
                <a:gd name="T2" fmla="*/ 424977 w 10"/>
                <a:gd name="T3" fmla="*/ 603 h 5"/>
                <a:gd name="T4" fmla="*/ 486881 w 10"/>
                <a:gd name="T5" fmla="*/ 603 h 5"/>
                <a:gd name="T6" fmla="*/ 486881 w 10"/>
                <a:gd name="T7" fmla="*/ 1182 h 5"/>
                <a:gd name="T8" fmla="*/ 168154 w 10"/>
                <a:gd name="T9" fmla="*/ 1182 h 5"/>
                <a:gd name="T10" fmla="*/ 61959 w 10"/>
                <a:gd name="T11" fmla="*/ 603 h 5"/>
                <a:gd name="T12" fmla="*/ 0 w 10"/>
                <a:gd name="T13" fmla="*/ 603 h 5"/>
                <a:gd name="T14" fmla="*/ 61959 w 10"/>
                <a:gd name="T15" fmla="*/ 0 h 5"/>
                <a:gd name="T16" fmla="*/ 319493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6" y="0"/>
                  </a:moveTo>
                  <a:lnTo>
                    <a:pt x="8" y="2"/>
                  </a:lnTo>
                  <a:lnTo>
                    <a:pt x="9" y="2"/>
                  </a:lnTo>
                  <a:lnTo>
                    <a:pt x="9" y="4"/>
                  </a:lnTo>
                  <a:lnTo>
                    <a:pt x="3" y="4"/>
                  </a:lnTo>
                  <a:lnTo>
                    <a:pt x="1" y="2"/>
                  </a:lnTo>
                  <a:lnTo>
                    <a:pt x="0" y="2"/>
                  </a:lnTo>
                  <a:lnTo>
                    <a:pt x="1" y="0"/>
                  </a:lnTo>
                  <a:lnTo>
                    <a:pt x="6" y="0"/>
                  </a:lnTo>
                </a:path>
              </a:pathLst>
            </a:custGeom>
            <a:solidFill>
              <a:srgbClr val="808080"/>
            </a:solidFill>
            <a:ln w="12700" cap="rnd">
              <a:solidFill>
                <a:srgbClr val="000000"/>
              </a:solidFill>
              <a:round/>
              <a:headEnd/>
              <a:tailEnd/>
            </a:ln>
          </p:spPr>
          <p:txBody>
            <a:bodyPr/>
            <a:lstStyle/>
            <a:p>
              <a:endParaRPr lang="en-US"/>
            </a:p>
          </p:txBody>
        </p:sp>
        <p:sp>
          <p:nvSpPr>
            <p:cNvPr id="1129" name="Freeform 49"/>
            <p:cNvSpPr>
              <a:spLocks/>
            </p:cNvSpPr>
            <p:nvPr/>
          </p:nvSpPr>
          <p:spPr bwMode="auto">
            <a:xfrm>
              <a:off x="3575" y="2388"/>
              <a:ext cx="17" cy="7"/>
            </a:xfrm>
            <a:custGeom>
              <a:avLst/>
              <a:gdLst>
                <a:gd name="T0" fmla="*/ 232399 w 9"/>
                <a:gd name="T1" fmla="*/ 0 h 5"/>
                <a:gd name="T2" fmla="*/ 346175 w 9"/>
                <a:gd name="T3" fmla="*/ 603 h 5"/>
                <a:gd name="T4" fmla="*/ 389750 w 9"/>
                <a:gd name="T5" fmla="*/ 603 h 5"/>
                <a:gd name="T6" fmla="*/ 389750 w 9"/>
                <a:gd name="T7" fmla="*/ 1182 h 5"/>
                <a:gd name="T8" fmla="*/ 109238 w 9"/>
                <a:gd name="T9" fmla="*/ 1182 h 5"/>
                <a:gd name="T10" fmla="*/ 0 w 9"/>
                <a:gd name="T11" fmla="*/ 603 h 5"/>
                <a:gd name="T12" fmla="*/ 0 w 9"/>
                <a:gd name="T13" fmla="*/ 0 h 5"/>
                <a:gd name="T14" fmla="*/ 232399 w 9"/>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5" y="0"/>
                  </a:moveTo>
                  <a:lnTo>
                    <a:pt x="7" y="2"/>
                  </a:lnTo>
                  <a:lnTo>
                    <a:pt x="8" y="2"/>
                  </a:lnTo>
                  <a:lnTo>
                    <a:pt x="8" y="4"/>
                  </a:lnTo>
                  <a:lnTo>
                    <a:pt x="2" y="4"/>
                  </a:lnTo>
                  <a:lnTo>
                    <a:pt x="0" y="2"/>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1130" name="Freeform 50"/>
            <p:cNvSpPr>
              <a:spLocks/>
            </p:cNvSpPr>
            <p:nvPr/>
          </p:nvSpPr>
          <p:spPr bwMode="auto">
            <a:xfrm>
              <a:off x="3656" y="2388"/>
              <a:ext cx="11" cy="7"/>
            </a:xfrm>
            <a:custGeom>
              <a:avLst/>
              <a:gdLst>
                <a:gd name="T0" fmla="*/ 63895 w 6"/>
                <a:gd name="T1" fmla="*/ 0 h 5"/>
                <a:gd name="T2" fmla="*/ 150218 w 6"/>
                <a:gd name="T3" fmla="*/ 1182 h 5"/>
                <a:gd name="T4" fmla="*/ 34852 w 6"/>
                <a:gd name="T5" fmla="*/ 1182 h 5"/>
                <a:gd name="T6" fmla="*/ 0 w 6"/>
                <a:gd name="T7" fmla="*/ 603 h 5"/>
                <a:gd name="T8" fmla="*/ 0 w 6"/>
                <a:gd name="T9" fmla="*/ 0 h 5"/>
                <a:gd name="T10" fmla="*/ 63895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2" y="0"/>
                  </a:moveTo>
                  <a:lnTo>
                    <a:pt x="5" y="4"/>
                  </a:lnTo>
                  <a:lnTo>
                    <a:pt x="1" y="4"/>
                  </a:lnTo>
                  <a:lnTo>
                    <a:pt x="0" y="2"/>
                  </a:lnTo>
                  <a:lnTo>
                    <a:pt x="0" y="0"/>
                  </a:lnTo>
                  <a:lnTo>
                    <a:pt x="2" y="0"/>
                  </a:lnTo>
                </a:path>
              </a:pathLst>
            </a:custGeom>
            <a:solidFill>
              <a:srgbClr val="FFFFFF"/>
            </a:solidFill>
            <a:ln w="12700" cap="rnd">
              <a:solidFill>
                <a:srgbClr val="FFFF66"/>
              </a:solidFill>
              <a:round/>
              <a:headEnd/>
              <a:tailEnd/>
            </a:ln>
          </p:spPr>
          <p:txBody>
            <a:bodyPr/>
            <a:lstStyle/>
            <a:p>
              <a:endParaRPr lang="en-US"/>
            </a:p>
          </p:txBody>
        </p:sp>
        <p:sp>
          <p:nvSpPr>
            <p:cNvPr id="1131" name="Freeform 51"/>
            <p:cNvSpPr>
              <a:spLocks/>
            </p:cNvSpPr>
            <p:nvPr/>
          </p:nvSpPr>
          <p:spPr bwMode="auto">
            <a:xfrm>
              <a:off x="3639" y="2391"/>
              <a:ext cx="13" cy="4"/>
            </a:xfrm>
            <a:custGeom>
              <a:avLst/>
              <a:gdLst>
                <a:gd name="T0" fmla="*/ 116187 w 7"/>
                <a:gd name="T1" fmla="*/ 0 h 3"/>
                <a:gd name="T2" fmla="*/ 215776 w 7"/>
                <a:gd name="T3" fmla="*/ 0 h 3"/>
                <a:gd name="T4" fmla="*/ 215776 w 7"/>
                <a:gd name="T5" fmla="*/ 276 h 3"/>
                <a:gd name="T6" fmla="*/ 76260 w 7"/>
                <a:gd name="T7" fmla="*/ 276 h 3"/>
                <a:gd name="T8" fmla="*/ 0 w 7"/>
                <a:gd name="T9" fmla="*/ 0 h 3"/>
                <a:gd name="T10" fmla="*/ 116187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3" y="0"/>
                  </a:moveTo>
                  <a:lnTo>
                    <a:pt x="6" y="0"/>
                  </a:lnTo>
                  <a:lnTo>
                    <a:pt x="6" y="2"/>
                  </a:lnTo>
                  <a:lnTo>
                    <a:pt x="2" y="2"/>
                  </a:lnTo>
                  <a:lnTo>
                    <a:pt x="0" y="0"/>
                  </a:lnTo>
                  <a:lnTo>
                    <a:pt x="3" y="0"/>
                  </a:lnTo>
                </a:path>
              </a:pathLst>
            </a:custGeom>
            <a:solidFill>
              <a:srgbClr val="FFFFFF"/>
            </a:solidFill>
            <a:ln w="12700" cap="rnd">
              <a:solidFill>
                <a:srgbClr val="FFFF66"/>
              </a:solidFill>
              <a:round/>
              <a:headEnd/>
              <a:tailEnd/>
            </a:ln>
          </p:spPr>
          <p:txBody>
            <a:bodyPr/>
            <a:lstStyle/>
            <a:p>
              <a:endParaRPr lang="en-US"/>
            </a:p>
          </p:txBody>
        </p:sp>
        <p:sp>
          <p:nvSpPr>
            <p:cNvPr id="1132" name="Freeform 52"/>
            <p:cNvSpPr>
              <a:spLocks/>
            </p:cNvSpPr>
            <p:nvPr/>
          </p:nvSpPr>
          <p:spPr bwMode="auto">
            <a:xfrm>
              <a:off x="3624" y="2391"/>
              <a:ext cx="15" cy="4"/>
            </a:xfrm>
            <a:custGeom>
              <a:avLst/>
              <a:gdLst>
                <a:gd name="T0" fmla="*/ 182981 w 8"/>
                <a:gd name="T1" fmla="*/ 0 h 3"/>
                <a:gd name="T2" fmla="*/ 211742 w 8"/>
                <a:gd name="T3" fmla="*/ 0 h 3"/>
                <a:gd name="T4" fmla="*/ 295914 w 8"/>
                <a:gd name="T5" fmla="*/ 276 h 3"/>
                <a:gd name="T6" fmla="*/ 52048 w 8"/>
                <a:gd name="T7" fmla="*/ 276 h 3"/>
                <a:gd name="T8" fmla="*/ 52048 w 8"/>
                <a:gd name="T9" fmla="*/ 0 h 3"/>
                <a:gd name="T10" fmla="*/ 0 w 8"/>
                <a:gd name="T11" fmla="*/ 0 h 3"/>
                <a:gd name="T12" fmla="*/ 182981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4" y="0"/>
                  </a:moveTo>
                  <a:lnTo>
                    <a:pt x="5" y="0"/>
                  </a:lnTo>
                  <a:lnTo>
                    <a:pt x="7" y="2"/>
                  </a:lnTo>
                  <a:lnTo>
                    <a:pt x="1" y="2"/>
                  </a:lnTo>
                  <a:lnTo>
                    <a:pt x="1" y="0"/>
                  </a:lnTo>
                  <a:lnTo>
                    <a:pt x="0" y="0"/>
                  </a:lnTo>
                  <a:lnTo>
                    <a:pt x="4" y="0"/>
                  </a:lnTo>
                </a:path>
              </a:pathLst>
            </a:custGeom>
            <a:solidFill>
              <a:srgbClr val="FFFFFF"/>
            </a:solidFill>
            <a:ln w="12700" cap="rnd">
              <a:solidFill>
                <a:srgbClr val="FFFF66"/>
              </a:solidFill>
              <a:round/>
              <a:headEnd/>
              <a:tailEnd/>
            </a:ln>
          </p:spPr>
          <p:txBody>
            <a:bodyPr/>
            <a:lstStyle/>
            <a:p>
              <a:endParaRPr lang="en-US"/>
            </a:p>
          </p:txBody>
        </p:sp>
        <p:sp>
          <p:nvSpPr>
            <p:cNvPr id="1133" name="Freeform 53"/>
            <p:cNvSpPr>
              <a:spLocks/>
            </p:cNvSpPr>
            <p:nvPr/>
          </p:nvSpPr>
          <p:spPr bwMode="auto">
            <a:xfrm>
              <a:off x="3609" y="2391"/>
              <a:ext cx="13" cy="4"/>
            </a:xfrm>
            <a:custGeom>
              <a:avLst/>
              <a:gdLst>
                <a:gd name="T0" fmla="*/ 116187 w 7"/>
                <a:gd name="T1" fmla="*/ 0 h 3"/>
                <a:gd name="T2" fmla="*/ 215776 w 7"/>
                <a:gd name="T3" fmla="*/ 0 h 3"/>
                <a:gd name="T4" fmla="*/ 215776 w 7"/>
                <a:gd name="T5" fmla="*/ 276 h 3"/>
                <a:gd name="T6" fmla="*/ 76260 w 7"/>
                <a:gd name="T7" fmla="*/ 276 h 3"/>
                <a:gd name="T8" fmla="*/ 0 w 7"/>
                <a:gd name="T9" fmla="*/ 0 h 3"/>
                <a:gd name="T10" fmla="*/ 116187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3" y="0"/>
                  </a:moveTo>
                  <a:lnTo>
                    <a:pt x="6" y="0"/>
                  </a:lnTo>
                  <a:lnTo>
                    <a:pt x="6" y="2"/>
                  </a:lnTo>
                  <a:lnTo>
                    <a:pt x="2" y="2"/>
                  </a:lnTo>
                  <a:lnTo>
                    <a:pt x="0" y="0"/>
                  </a:lnTo>
                  <a:lnTo>
                    <a:pt x="3" y="0"/>
                  </a:lnTo>
                </a:path>
              </a:pathLst>
            </a:custGeom>
            <a:solidFill>
              <a:srgbClr val="FFFFFF"/>
            </a:solidFill>
            <a:ln w="12700" cap="rnd">
              <a:solidFill>
                <a:srgbClr val="FFFF66"/>
              </a:solidFill>
              <a:round/>
              <a:headEnd/>
              <a:tailEnd/>
            </a:ln>
          </p:spPr>
          <p:txBody>
            <a:bodyPr/>
            <a:lstStyle/>
            <a:p>
              <a:endParaRPr lang="en-US"/>
            </a:p>
          </p:txBody>
        </p:sp>
        <p:sp>
          <p:nvSpPr>
            <p:cNvPr id="1134" name="Freeform 54"/>
            <p:cNvSpPr>
              <a:spLocks/>
            </p:cNvSpPr>
            <p:nvPr/>
          </p:nvSpPr>
          <p:spPr bwMode="auto">
            <a:xfrm>
              <a:off x="3592" y="2391"/>
              <a:ext cx="13" cy="4"/>
            </a:xfrm>
            <a:custGeom>
              <a:avLst/>
              <a:gdLst>
                <a:gd name="T0" fmla="*/ 141626 w 7"/>
                <a:gd name="T1" fmla="*/ 0 h 3"/>
                <a:gd name="T2" fmla="*/ 215776 w 7"/>
                <a:gd name="T3" fmla="*/ 0 h 3"/>
                <a:gd name="T4" fmla="*/ 215776 w 7"/>
                <a:gd name="T5" fmla="*/ 276 h 3"/>
                <a:gd name="T6" fmla="*/ 76260 w 7"/>
                <a:gd name="T7" fmla="*/ 276 h 3"/>
                <a:gd name="T8" fmla="*/ 0 w 7"/>
                <a:gd name="T9" fmla="*/ 0 h 3"/>
                <a:gd name="T10" fmla="*/ 141626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4" y="0"/>
                  </a:moveTo>
                  <a:lnTo>
                    <a:pt x="6" y="0"/>
                  </a:lnTo>
                  <a:lnTo>
                    <a:pt x="6" y="2"/>
                  </a:lnTo>
                  <a:lnTo>
                    <a:pt x="2" y="2"/>
                  </a:lnTo>
                  <a:lnTo>
                    <a:pt x="0" y="0"/>
                  </a:lnTo>
                  <a:lnTo>
                    <a:pt x="4" y="0"/>
                  </a:lnTo>
                </a:path>
              </a:pathLst>
            </a:custGeom>
            <a:solidFill>
              <a:srgbClr val="FFFF66"/>
            </a:solidFill>
            <a:ln w="12700" cap="rnd">
              <a:solidFill>
                <a:srgbClr val="FFFF66"/>
              </a:solidFill>
              <a:round/>
              <a:headEnd/>
              <a:tailEnd/>
            </a:ln>
          </p:spPr>
          <p:txBody>
            <a:bodyPr/>
            <a:lstStyle/>
            <a:p>
              <a:endParaRPr lang="en-US"/>
            </a:p>
          </p:txBody>
        </p:sp>
        <p:sp>
          <p:nvSpPr>
            <p:cNvPr id="1135" name="Freeform 55"/>
            <p:cNvSpPr>
              <a:spLocks/>
            </p:cNvSpPr>
            <p:nvPr/>
          </p:nvSpPr>
          <p:spPr bwMode="auto">
            <a:xfrm>
              <a:off x="3579" y="2391"/>
              <a:ext cx="13" cy="4"/>
            </a:xfrm>
            <a:custGeom>
              <a:avLst/>
              <a:gdLst>
                <a:gd name="T0" fmla="*/ 116187 w 7"/>
                <a:gd name="T1" fmla="*/ 0 h 3"/>
                <a:gd name="T2" fmla="*/ 184899 w 7"/>
                <a:gd name="T3" fmla="*/ 0 h 3"/>
                <a:gd name="T4" fmla="*/ 215776 w 7"/>
                <a:gd name="T5" fmla="*/ 276 h 3"/>
                <a:gd name="T6" fmla="*/ 41063 w 7"/>
                <a:gd name="T7" fmla="*/ 276 h 3"/>
                <a:gd name="T8" fmla="*/ 0 w 7"/>
                <a:gd name="T9" fmla="*/ 0 h 3"/>
                <a:gd name="T10" fmla="*/ 116187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3" y="0"/>
                  </a:moveTo>
                  <a:lnTo>
                    <a:pt x="5" y="0"/>
                  </a:lnTo>
                  <a:lnTo>
                    <a:pt x="6" y="2"/>
                  </a:lnTo>
                  <a:lnTo>
                    <a:pt x="1" y="2"/>
                  </a:lnTo>
                  <a:lnTo>
                    <a:pt x="0" y="0"/>
                  </a:lnTo>
                  <a:lnTo>
                    <a:pt x="3" y="0"/>
                  </a:lnTo>
                </a:path>
              </a:pathLst>
            </a:custGeom>
            <a:solidFill>
              <a:srgbClr val="FFFFFF"/>
            </a:solidFill>
            <a:ln w="12700" cap="rnd">
              <a:solidFill>
                <a:srgbClr val="FFFF66"/>
              </a:solidFill>
              <a:round/>
              <a:headEnd/>
              <a:tailEnd/>
            </a:ln>
          </p:spPr>
          <p:txBody>
            <a:bodyPr/>
            <a:lstStyle/>
            <a:p>
              <a:endParaRPr lang="en-US"/>
            </a:p>
          </p:txBody>
        </p:sp>
        <p:sp>
          <p:nvSpPr>
            <p:cNvPr id="1136" name="Freeform 56"/>
            <p:cNvSpPr>
              <a:spLocks/>
            </p:cNvSpPr>
            <p:nvPr/>
          </p:nvSpPr>
          <p:spPr bwMode="auto">
            <a:xfrm>
              <a:off x="3662" y="2396"/>
              <a:ext cx="17" cy="9"/>
            </a:xfrm>
            <a:custGeom>
              <a:avLst/>
              <a:gdLst>
                <a:gd name="T0" fmla="*/ 346175 w 9"/>
                <a:gd name="T1" fmla="*/ 0 h 6"/>
                <a:gd name="T2" fmla="*/ 389750 w 9"/>
                <a:gd name="T3" fmla="*/ 2308 h 6"/>
                <a:gd name="T4" fmla="*/ 389750 w 9"/>
                <a:gd name="T5" fmla="*/ 5193 h 6"/>
                <a:gd name="T6" fmla="*/ 157329 w 9"/>
                <a:gd name="T7" fmla="*/ 5193 h 6"/>
                <a:gd name="T8" fmla="*/ 109238 w 9"/>
                <a:gd name="T9" fmla="*/ 3462 h 6"/>
                <a:gd name="T10" fmla="*/ 109238 w 9"/>
                <a:gd name="T11" fmla="*/ 2308 h 6"/>
                <a:gd name="T12" fmla="*/ 0 w 9"/>
                <a:gd name="T13" fmla="*/ 2308 h 6"/>
                <a:gd name="T14" fmla="*/ 109238 w 9"/>
                <a:gd name="T15" fmla="*/ 0 h 6"/>
                <a:gd name="T16" fmla="*/ 346175 w 9"/>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6"/>
                <a:gd name="T29" fmla="*/ 9 w 9"/>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6">
                  <a:moveTo>
                    <a:pt x="7" y="0"/>
                  </a:moveTo>
                  <a:lnTo>
                    <a:pt x="8" y="2"/>
                  </a:lnTo>
                  <a:lnTo>
                    <a:pt x="8" y="5"/>
                  </a:lnTo>
                  <a:lnTo>
                    <a:pt x="3" y="5"/>
                  </a:lnTo>
                  <a:lnTo>
                    <a:pt x="2" y="3"/>
                  </a:lnTo>
                  <a:lnTo>
                    <a:pt x="2" y="2"/>
                  </a:lnTo>
                  <a:lnTo>
                    <a:pt x="0" y="2"/>
                  </a:lnTo>
                  <a:lnTo>
                    <a:pt x="2" y="0"/>
                  </a:lnTo>
                  <a:lnTo>
                    <a:pt x="7" y="0"/>
                  </a:lnTo>
                </a:path>
              </a:pathLst>
            </a:custGeom>
            <a:solidFill>
              <a:srgbClr val="808080"/>
            </a:solidFill>
            <a:ln w="12700" cap="rnd">
              <a:solidFill>
                <a:srgbClr val="000000"/>
              </a:solidFill>
              <a:round/>
              <a:headEnd/>
              <a:tailEnd/>
            </a:ln>
          </p:spPr>
          <p:txBody>
            <a:bodyPr/>
            <a:lstStyle/>
            <a:p>
              <a:endParaRPr lang="en-US"/>
            </a:p>
          </p:txBody>
        </p:sp>
        <p:sp>
          <p:nvSpPr>
            <p:cNvPr id="1137" name="Freeform 57"/>
            <p:cNvSpPr>
              <a:spLocks/>
            </p:cNvSpPr>
            <p:nvPr/>
          </p:nvSpPr>
          <p:spPr bwMode="auto">
            <a:xfrm>
              <a:off x="3647" y="2396"/>
              <a:ext cx="17" cy="9"/>
            </a:xfrm>
            <a:custGeom>
              <a:avLst/>
              <a:gdLst>
                <a:gd name="T0" fmla="*/ 232399 w 9"/>
                <a:gd name="T1" fmla="*/ 0 h 6"/>
                <a:gd name="T2" fmla="*/ 346175 w 9"/>
                <a:gd name="T3" fmla="*/ 2308 h 6"/>
                <a:gd name="T4" fmla="*/ 389750 w 9"/>
                <a:gd name="T5" fmla="*/ 2308 h 6"/>
                <a:gd name="T6" fmla="*/ 389750 w 9"/>
                <a:gd name="T7" fmla="*/ 3462 h 6"/>
                <a:gd name="T8" fmla="*/ 346175 w 9"/>
                <a:gd name="T9" fmla="*/ 5193 h 6"/>
                <a:gd name="T10" fmla="*/ 157329 w 9"/>
                <a:gd name="T11" fmla="*/ 5193 h 6"/>
                <a:gd name="T12" fmla="*/ 109238 w 9"/>
                <a:gd name="T13" fmla="*/ 3462 h 6"/>
                <a:gd name="T14" fmla="*/ 109238 w 9"/>
                <a:gd name="T15" fmla="*/ 2308 h 6"/>
                <a:gd name="T16" fmla="*/ 0 w 9"/>
                <a:gd name="T17" fmla="*/ 2308 h 6"/>
                <a:gd name="T18" fmla="*/ 109238 w 9"/>
                <a:gd name="T19" fmla="*/ 0 h 6"/>
                <a:gd name="T20" fmla="*/ 232399 w 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5" y="0"/>
                  </a:moveTo>
                  <a:lnTo>
                    <a:pt x="7" y="2"/>
                  </a:lnTo>
                  <a:lnTo>
                    <a:pt x="8" y="2"/>
                  </a:lnTo>
                  <a:lnTo>
                    <a:pt x="8" y="3"/>
                  </a:lnTo>
                  <a:lnTo>
                    <a:pt x="7" y="5"/>
                  </a:lnTo>
                  <a:lnTo>
                    <a:pt x="3" y="5"/>
                  </a:lnTo>
                  <a:lnTo>
                    <a:pt x="2" y="3"/>
                  </a:lnTo>
                  <a:lnTo>
                    <a:pt x="2" y="2"/>
                  </a:lnTo>
                  <a:lnTo>
                    <a:pt x="0" y="2"/>
                  </a:lnTo>
                  <a:lnTo>
                    <a:pt x="2" y="0"/>
                  </a:lnTo>
                  <a:lnTo>
                    <a:pt x="5" y="0"/>
                  </a:lnTo>
                </a:path>
              </a:pathLst>
            </a:custGeom>
            <a:solidFill>
              <a:srgbClr val="808080"/>
            </a:solidFill>
            <a:ln w="12700" cap="rnd">
              <a:solidFill>
                <a:srgbClr val="000000"/>
              </a:solidFill>
              <a:round/>
              <a:headEnd/>
              <a:tailEnd/>
            </a:ln>
          </p:spPr>
          <p:txBody>
            <a:bodyPr/>
            <a:lstStyle/>
            <a:p>
              <a:endParaRPr lang="en-US"/>
            </a:p>
          </p:txBody>
        </p:sp>
        <p:sp>
          <p:nvSpPr>
            <p:cNvPr id="1138" name="Freeform 58"/>
            <p:cNvSpPr>
              <a:spLocks/>
            </p:cNvSpPr>
            <p:nvPr/>
          </p:nvSpPr>
          <p:spPr bwMode="auto">
            <a:xfrm>
              <a:off x="3630" y="2396"/>
              <a:ext cx="19" cy="9"/>
            </a:xfrm>
            <a:custGeom>
              <a:avLst/>
              <a:gdLst>
                <a:gd name="T0" fmla="*/ 319493 w 10"/>
                <a:gd name="T1" fmla="*/ 0 h 6"/>
                <a:gd name="T2" fmla="*/ 374007 w 10"/>
                <a:gd name="T3" fmla="*/ 2308 h 6"/>
                <a:gd name="T4" fmla="*/ 486881 w 10"/>
                <a:gd name="T5" fmla="*/ 2308 h 6"/>
                <a:gd name="T6" fmla="*/ 486881 w 10"/>
                <a:gd name="T7" fmla="*/ 5193 h 6"/>
                <a:gd name="T8" fmla="*/ 168154 w 10"/>
                <a:gd name="T9" fmla="*/ 5193 h 6"/>
                <a:gd name="T10" fmla="*/ 117722 w 10"/>
                <a:gd name="T11" fmla="*/ 3462 h 6"/>
                <a:gd name="T12" fmla="*/ 117722 w 10"/>
                <a:gd name="T13" fmla="*/ 2308 h 6"/>
                <a:gd name="T14" fmla="*/ 0 w 10"/>
                <a:gd name="T15" fmla="*/ 2308 h 6"/>
                <a:gd name="T16" fmla="*/ 117722 w 10"/>
                <a:gd name="T17" fmla="*/ 0 h 6"/>
                <a:gd name="T18" fmla="*/ 319493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6" y="0"/>
                  </a:moveTo>
                  <a:lnTo>
                    <a:pt x="7" y="2"/>
                  </a:lnTo>
                  <a:lnTo>
                    <a:pt x="9" y="2"/>
                  </a:lnTo>
                  <a:lnTo>
                    <a:pt x="9" y="5"/>
                  </a:lnTo>
                  <a:lnTo>
                    <a:pt x="3" y="5"/>
                  </a:lnTo>
                  <a:lnTo>
                    <a:pt x="2" y="3"/>
                  </a:lnTo>
                  <a:lnTo>
                    <a:pt x="2" y="2"/>
                  </a:lnTo>
                  <a:lnTo>
                    <a:pt x="0" y="2"/>
                  </a:lnTo>
                  <a:lnTo>
                    <a:pt x="2" y="0"/>
                  </a:lnTo>
                  <a:lnTo>
                    <a:pt x="6" y="0"/>
                  </a:lnTo>
                </a:path>
              </a:pathLst>
            </a:custGeom>
            <a:solidFill>
              <a:srgbClr val="808080"/>
            </a:solidFill>
            <a:ln w="12700" cap="rnd">
              <a:solidFill>
                <a:srgbClr val="000000"/>
              </a:solidFill>
              <a:round/>
              <a:headEnd/>
              <a:tailEnd/>
            </a:ln>
          </p:spPr>
          <p:txBody>
            <a:bodyPr/>
            <a:lstStyle/>
            <a:p>
              <a:endParaRPr lang="en-US"/>
            </a:p>
          </p:txBody>
        </p:sp>
        <p:sp>
          <p:nvSpPr>
            <p:cNvPr id="1139" name="Freeform 59"/>
            <p:cNvSpPr>
              <a:spLocks/>
            </p:cNvSpPr>
            <p:nvPr/>
          </p:nvSpPr>
          <p:spPr bwMode="auto">
            <a:xfrm>
              <a:off x="3619" y="2396"/>
              <a:ext cx="13" cy="9"/>
            </a:xfrm>
            <a:custGeom>
              <a:avLst/>
              <a:gdLst>
                <a:gd name="T0" fmla="*/ 116187 w 7"/>
                <a:gd name="T1" fmla="*/ 0 h 6"/>
                <a:gd name="T2" fmla="*/ 184899 w 7"/>
                <a:gd name="T3" fmla="*/ 2308 h 6"/>
                <a:gd name="T4" fmla="*/ 215776 w 7"/>
                <a:gd name="T5" fmla="*/ 2308 h 6"/>
                <a:gd name="T6" fmla="*/ 215776 w 7"/>
                <a:gd name="T7" fmla="*/ 5193 h 6"/>
                <a:gd name="T8" fmla="*/ 116187 w 7"/>
                <a:gd name="T9" fmla="*/ 5193 h 6"/>
                <a:gd name="T10" fmla="*/ 0 w 7"/>
                <a:gd name="T11" fmla="*/ 2308 h 6"/>
                <a:gd name="T12" fmla="*/ 41063 w 7"/>
                <a:gd name="T13" fmla="*/ 0 h 6"/>
                <a:gd name="T14" fmla="*/ 116187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3" y="0"/>
                  </a:moveTo>
                  <a:lnTo>
                    <a:pt x="5" y="2"/>
                  </a:lnTo>
                  <a:lnTo>
                    <a:pt x="6" y="2"/>
                  </a:lnTo>
                  <a:lnTo>
                    <a:pt x="6" y="5"/>
                  </a:lnTo>
                  <a:lnTo>
                    <a:pt x="3" y="5"/>
                  </a:lnTo>
                  <a:lnTo>
                    <a:pt x="0" y="2"/>
                  </a:lnTo>
                  <a:lnTo>
                    <a:pt x="1" y="0"/>
                  </a:lnTo>
                  <a:lnTo>
                    <a:pt x="3" y="0"/>
                  </a:lnTo>
                </a:path>
              </a:pathLst>
            </a:custGeom>
            <a:solidFill>
              <a:srgbClr val="FFFF66"/>
            </a:solidFill>
            <a:ln w="12700" cap="rnd">
              <a:solidFill>
                <a:srgbClr val="000000"/>
              </a:solidFill>
              <a:round/>
              <a:headEnd/>
              <a:tailEnd/>
            </a:ln>
          </p:spPr>
          <p:txBody>
            <a:bodyPr/>
            <a:lstStyle/>
            <a:p>
              <a:endParaRPr lang="en-US"/>
            </a:p>
          </p:txBody>
        </p:sp>
        <p:sp>
          <p:nvSpPr>
            <p:cNvPr id="1140" name="Freeform 60"/>
            <p:cNvSpPr>
              <a:spLocks/>
            </p:cNvSpPr>
            <p:nvPr/>
          </p:nvSpPr>
          <p:spPr bwMode="auto">
            <a:xfrm>
              <a:off x="3602" y="2396"/>
              <a:ext cx="18" cy="9"/>
            </a:xfrm>
            <a:custGeom>
              <a:avLst/>
              <a:gdLst>
                <a:gd name="T0" fmla="*/ 135668 w 10"/>
                <a:gd name="T1" fmla="*/ 0 h 6"/>
                <a:gd name="T2" fmla="*/ 153486 w 10"/>
                <a:gd name="T3" fmla="*/ 2308 h 6"/>
                <a:gd name="T4" fmla="*/ 195359 w 10"/>
                <a:gd name="T5" fmla="*/ 2308 h 6"/>
                <a:gd name="T6" fmla="*/ 195359 w 10"/>
                <a:gd name="T7" fmla="*/ 3462 h 6"/>
                <a:gd name="T8" fmla="*/ 153486 w 10"/>
                <a:gd name="T9" fmla="*/ 5193 h 6"/>
                <a:gd name="T10" fmla="*/ 60296 w 10"/>
                <a:gd name="T11" fmla="*/ 5193 h 6"/>
                <a:gd name="T12" fmla="*/ 47372 w 10"/>
                <a:gd name="T13" fmla="*/ 3462 h 6"/>
                <a:gd name="T14" fmla="*/ 47372 w 10"/>
                <a:gd name="T15" fmla="*/ 2308 h 6"/>
                <a:gd name="T16" fmla="*/ 0 w 10"/>
                <a:gd name="T17" fmla="*/ 2308 h 6"/>
                <a:gd name="T18" fmla="*/ 47372 w 10"/>
                <a:gd name="T19" fmla="*/ 0 h 6"/>
                <a:gd name="T20" fmla="*/ 135668 w 10"/>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6"/>
                <a:gd name="T35" fmla="*/ 10 w 10"/>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6">
                  <a:moveTo>
                    <a:pt x="6" y="0"/>
                  </a:moveTo>
                  <a:lnTo>
                    <a:pt x="7" y="2"/>
                  </a:lnTo>
                  <a:lnTo>
                    <a:pt x="9" y="2"/>
                  </a:lnTo>
                  <a:lnTo>
                    <a:pt x="9" y="3"/>
                  </a:lnTo>
                  <a:lnTo>
                    <a:pt x="7" y="5"/>
                  </a:lnTo>
                  <a:lnTo>
                    <a:pt x="3" y="5"/>
                  </a:lnTo>
                  <a:lnTo>
                    <a:pt x="2" y="3"/>
                  </a:lnTo>
                  <a:lnTo>
                    <a:pt x="2" y="2"/>
                  </a:lnTo>
                  <a:lnTo>
                    <a:pt x="0" y="2"/>
                  </a:lnTo>
                  <a:lnTo>
                    <a:pt x="2" y="0"/>
                  </a:lnTo>
                  <a:lnTo>
                    <a:pt x="6" y="0"/>
                  </a:lnTo>
                </a:path>
              </a:pathLst>
            </a:custGeom>
            <a:solidFill>
              <a:srgbClr val="808080"/>
            </a:solidFill>
            <a:ln w="12700" cap="rnd">
              <a:solidFill>
                <a:srgbClr val="000000"/>
              </a:solidFill>
              <a:round/>
              <a:headEnd/>
              <a:tailEnd/>
            </a:ln>
          </p:spPr>
          <p:txBody>
            <a:bodyPr/>
            <a:lstStyle/>
            <a:p>
              <a:endParaRPr lang="en-US"/>
            </a:p>
          </p:txBody>
        </p:sp>
        <p:sp>
          <p:nvSpPr>
            <p:cNvPr id="1141" name="Freeform 61"/>
            <p:cNvSpPr>
              <a:spLocks/>
            </p:cNvSpPr>
            <p:nvPr/>
          </p:nvSpPr>
          <p:spPr bwMode="auto">
            <a:xfrm>
              <a:off x="3589" y="2396"/>
              <a:ext cx="15" cy="9"/>
            </a:xfrm>
            <a:custGeom>
              <a:avLst/>
              <a:gdLst>
                <a:gd name="T0" fmla="*/ 182981 w 8"/>
                <a:gd name="T1" fmla="*/ 0 h 6"/>
                <a:gd name="T2" fmla="*/ 258919 w 8"/>
                <a:gd name="T3" fmla="*/ 2308 h 6"/>
                <a:gd name="T4" fmla="*/ 295914 w 8"/>
                <a:gd name="T5" fmla="*/ 2308 h 6"/>
                <a:gd name="T6" fmla="*/ 295914 w 8"/>
                <a:gd name="T7" fmla="*/ 5193 h 6"/>
                <a:gd name="T8" fmla="*/ 97590 w 8"/>
                <a:gd name="T9" fmla="*/ 5193 h 6"/>
                <a:gd name="T10" fmla="*/ 0 w 8"/>
                <a:gd name="T11" fmla="*/ 2308 h 6"/>
                <a:gd name="T12" fmla="*/ 0 w 8"/>
                <a:gd name="T13" fmla="*/ 0 h 6"/>
                <a:gd name="T14" fmla="*/ 182981 w 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4" y="0"/>
                  </a:moveTo>
                  <a:lnTo>
                    <a:pt x="6" y="2"/>
                  </a:lnTo>
                  <a:lnTo>
                    <a:pt x="7" y="2"/>
                  </a:lnTo>
                  <a:lnTo>
                    <a:pt x="7" y="5"/>
                  </a:lnTo>
                  <a:lnTo>
                    <a:pt x="2" y="5"/>
                  </a:lnTo>
                  <a:lnTo>
                    <a:pt x="0" y="2"/>
                  </a:lnTo>
                  <a:lnTo>
                    <a:pt x="0" y="0"/>
                  </a:lnTo>
                  <a:lnTo>
                    <a:pt x="4" y="0"/>
                  </a:lnTo>
                </a:path>
              </a:pathLst>
            </a:custGeom>
            <a:solidFill>
              <a:srgbClr val="808080"/>
            </a:solidFill>
            <a:ln w="12700" cap="rnd">
              <a:solidFill>
                <a:srgbClr val="000000"/>
              </a:solidFill>
              <a:round/>
              <a:headEnd/>
              <a:tailEnd/>
            </a:ln>
          </p:spPr>
          <p:txBody>
            <a:bodyPr/>
            <a:lstStyle/>
            <a:p>
              <a:endParaRPr lang="en-US"/>
            </a:p>
          </p:txBody>
        </p:sp>
        <p:sp>
          <p:nvSpPr>
            <p:cNvPr id="1142" name="Freeform 62"/>
            <p:cNvSpPr>
              <a:spLocks/>
            </p:cNvSpPr>
            <p:nvPr/>
          </p:nvSpPr>
          <p:spPr bwMode="auto">
            <a:xfrm>
              <a:off x="3673" y="2407"/>
              <a:ext cx="17" cy="5"/>
            </a:xfrm>
            <a:custGeom>
              <a:avLst/>
              <a:gdLst>
                <a:gd name="T0" fmla="*/ 206338 w 9"/>
                <a:gd name="T1" fmla="*/ 0 h 4"/>
                <a:gd name="T2" fmla="*/ 297177 w 9"/>
                <a:gd name="T3" fmla="*/ 1 h 4"/>
                <a:gd name="T4" fmla="*/ 389750 w 9"/>
                <a:gd name="T5" fmla="*/ 1 h 4"/>
                <a:gd name="T6" fmla="*/ 389750 w 9"/>
                <a:gd name="T7" fmla="*/ 120 h 4"/>
                <a:gd name="T8" fmla="*/ 0 w 9"/>
                <a:gd name="T9" fmla="*/ 120 h 4"/>
                <a:gd name="T10" fmla="*/ 0 w 9"/>
                <a:gd name="T11" fmla="*/ 0 h 4"/>
                <a:gd name="T12" fmla="*/ 206338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4" y="0"/>
                  </a:moveTo>
                  <a:lnTo>
                    <a:pt x="6" y="1"/>
                  </a:lnTo>
                  <a:lnTo>
                    <a:pt x="8" y="1"/>
                  </a:lnTo>
                  <a:lnTo>
                    <a:pt x="8" y="3"/>
                  </a:lnTo>
                  <a:lnTo>
                    <a:pt x="0" y="3"/>
                  </a:lnTo>
                  <a:lnTo>
                    <a:pt x="0" y="0"/>
                  </a:lnTo>
                  <a:lnTo>
                    <a:pt x="4" y="0"/>
                  </a:lnTo>
                </a:path>
              </a:pathLst>
            </a:custGeom>
            <a:solidFill>
              <a:srgbClr val="808080"/>
            </a:solidFill>
            <a:ln w="12700" cap="rnd">
              <a:solidFill>
                <a:srgbClr val="FFFF66"/>
              </a:solidFill>
              <a:round/>
              <a:headEnd/>
              <a:tailEnd/>
            </a:ln>
          </p:spPr>
          <p:txBody>
            <a:bodyPr/>
            <a:lstStyle/>
            <a:p>
              <a:endParaRPr lang="en-US"/>
            </a:p>
          </p:txBody>
        </p:sp>
        <p:sp>
          <p:nvSpPr>
            <p:cNvPr id="1143" name="Freeform 63"/>
            <p:cNvSpPr>
              <a:spLocks/>
            </p:cNvSpPr>
            <p:nvPr/>
          </p:nvSpPr>
          <p:spPr bwMode="auto">
            <a:xfrm>
              <a:off x="3656" y="2407"/>
              <a:ext cx="17" cy="5"/>
            </a:xfrm>
            <a:custGeom>
              <a:avLst/>
              <a:gdLst>
                <a:gd name="T0" fmla="*/ 297177 w 9"/>
                <a:gd name="T1" fmla="*/ 0 h 4"/>
                <a:gd name="T2" fmla="*/ 389750 w 9"/>
                <a:gd name="T3" fmla="*/ 1 h 4"/>
                <a:gd name="T4" fmla="*/ 389750 w 9"/>
                <a:gd name="T5" fmla="*/ 120 h 4"/>
                <a:gd name="T6" fmla="*/ 0 w 9"/>
                <a:gd name="T7" fmla="*/ 120 h 4"/>
                <a:gd name="T8" fmla="*/ 0 w 9"/>
                <a:gd name="T9" fmla="*/ 1 h 4"/>
                <a:gd name="T10" fmla="*/ 109238 w 9"/>
                <a:gd name="T11" fmla="*/ 0 h 4"/>
                <a:gd name="T12" fmla="*/ 297177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6" y="0"/>
                  </a:moveTo>
                  <a:lnTo>
                    <a:pt x="8" y="1"/>
                  </a:lnTo>
                  <a:lnTo>
                    <a:pt x="8" y="3"/>
                  </a:lnTo>
                  <a:lnTo>
                    <a:pt x="0" y="3"/>
                  </a:lnTo>
                  <a:lnTo>
                    <a:pt x="0" y="1"/>
                  </a:lnTo>
                  <a:lnTo>
                    <a:pt x="2" y="0"/>
                  </a:lnTo>
                  <a:lnTo>
                    <a:pt x="6" y="0"/>
                  </a:lnTo>
                </a:path>
              </a:pathLst>
            </a:custGeom>
            <a:solidFill>
              <a:srgbClr val="808080"/>
            </a:solidFill>
            <a:ln w="12700" cap="rnd">
              <a:solidFill>
                <a:srgbClr val="FFFF66"/>
              </a:solidFill>
              <a:round/>
              <a:headEnd/>
              <a:tailEnd/>
            </a:ln>
          </p:spPr>
          <p:txBody>
            <a:bodyPr/>
            <a:lstStyle/>
            <a:p>
              <a:endParaRPr lang="en-US"/>
            </a:p>
          </p:txBody>
        </p:sp>
        <p:sp>
          <p:nvSpPr>
            <p:cNvPr id="1144" name="Freeform 64"/>
            <p:cNvSpPr>
              <a:spLocks/>
            </p:cNvSpPr>
            <p:nvPr/>
          </p:nvSpPr>
          <p:spPr bwMode="auto">
            <a:xfrm>
              <a:off x="3643" y="2407"/>
              <a:ext cx="15" cy="5"/>
            </a:xfrm>
            <a:custGeom>
              <a:avLst/>
              <a:gdLst>
                <a:gd name="T0" fmla="*/ 211742 w 8"/>
                <a:gd name="T1" fmla="*/ 0 h 4"/>
                <a:gd name="T2" fmla="*/ 258919 w 8"/>
                <a:gd name="T3" fmla="*/ 1 h 4"/>
                <a:gd name="T4" fmla="*/ 258919 w 8"/>
                <a:gd name="T5" fmla="*/ 120 h 4"/>
                <a:gd name="T6" fmla="*/ 295914 w 8"/>
                <a:gd name="T7" fmla="*/ 120 h 4"/>
                <a:gd name="T8" fmla="*/ 0 w 8"/>
                <a:gd name="T9" fmla="*/ 120 h 4"/>
                <a:gd name="T10" fmla="*/ 0 w 8"/>
                <a:gd name="T11" fmla="*/ 0 h 4"/>
                <a:gd name="T12" fmla="*/ 211742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5" y="0"/>
                  </a:moveTo>
                  <a:lnTo>
                    <a:pt x="6" y="1"/>
                  </a:lnTo>
                  <a:lnTo>
                    <a:pt x="6" y="3"/>
                  </a:lnTo>
                  <a:lnTo>
                    <a:pt x="7" y="3"/>
                  </a:lnTo>
                  <a:lnTo>
                    <a:pt x="0" y="3"/>
                  </a:lnTo>
                  <a:lnTo>
                    <a:pt x="0" y="0"/>
                  </a:lnTo>
                  <a:lnTo>
                    <a:pt x="5" y="0"/>
                  </a:lnTo>
                </a:path>
              </a:pathLst>
            </a:custGeom>
            <a:solidFill>
              <a:srgbClr val="808080"/>
            </a:solidFill>
            <a:ln w="12700" cap="rnd">
              <a:solidFill>
                <a:srgbClr val="FFFF66"/>
              </a:solidFill>
              <a:round/>
              <a:headEnd/>
              <a:tailEnd/>
            </a:ln>
          </p:spPr>
          <p:txBody>
            <a:bodyPr/>
            <a:lstStyle/>
            <a:p>
              <a:endParaRPr lang="en-US"/>
            </a:p>
          </p:txBody>
        </p:sp>
        <p:sp>
          <p:nvSpPr>
            <p:cNvPr id="1145" name="Freeform 65"/>
            <p:cNvSpPr>
              <a:spLocks/>
            </p:cNvSpPr>
            <p:nvPr/>
          </p:nvSpPr>
          <p:spPr bwMode="auto">
            <a:xfrm>
              <a:off x="3628" y="2407"/>
              <a:ext cx="15" cy="5"/>
            </a:xfrm>
            <a:custGeom>
              <a:avLst/>
              <a:gdLst>
                <a:gd name="T0" fmla="*/ 182981 w 8"/>
                <a:gd name="T1" fmla="*/ 0 h 4"/>
                <a:gd name="T2" fmla="*/ 211742 w 8"/>
                <a:gd name="T3" fmla="*/ 1 h 4"/>
                <a:gd name="T4" fmla="*/ 295914 w 8"/>
                <a:gd name="T5" fmla="*/ 1 h 4"/>
                <a:gd name="T6" fmla="*/ 295914 w 8"/>
                <a:gd name="T7" fmla="*/ 120 h 4"/>
                <a:gd name="T8" fmla="*/ 0 w 8"/>
                <a:gd name="T9" fmla="*/ 120 h 4"/>
                <a:gd name="T10" fmla="*/ 0 w 8"/>
                <a:gd name="T11" fmla="*/ 0 h 4"/>
                <a:gd name="T12" fmla="*/ 182981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4" y="0"/>
                  </a:moveTo>
                  <a:lnTo>
                    <a:pt x="5" y="1"/>
                  </a:lnTo>
                  <a:lnTo>
                    <a:pt x="7" y="1"/>
                  </a:lnTo>
                  <a:lnTo>
                    <a:pt x="7" y="3"/>
                  </a:lnTo>
                  <a:lnTo>
                    <a:pt x="0" y="3"/>
                  </a:lnTo>
                  <a:lnTo>
                    <a:pt x="0" y="0"/>
                  </a:lnTo>
                  <a:lnTo>
                    <a:pt x="4" y="0"/>
                  </a:lnTo>
                </a:path>
              </a:pathLst>
            </a:custGeom>
            <a:solidFill>
              <a:srgbClr val="808080"/>
            </a:solidFill>
            <a:ln w="12700" cap="rnd">
              <a:solidFill>
                <a:srgbClr val="FFFF66"/>
              </a:solidFill>
              <a:round/>
              <a:headEnd/>
              <a:tailEnd/>
            </a:ln>
          </p:spPr>
          <p:txBody>
            <a:bodyPr/>
            <a:lstStyle/>
            <a:p>
              <a:endParaRPr lang="en-US"/>
            </a:p>
          </p:txBody>
        </p:sp>
        <p:sp>
          <p:nvSpPr>
            <p:cNvPr id="1146" name="Freeform 66"/>
            <p:cNvSpPr>
              <a:spLocks/>
            </p:cNvSpPr>
            <p:nvPr/>
          </p:nvSpPr>
          <p:spPr bwMode="auto">
            <a:xfrm>
              <a:off x="3613" y="2407"/>
              <a:ext cx="13" cy="5"/>
            </a:xfrm>
            <a:custGeom>
              <a:avLst/>
              <a:gdLst>
                <a:gd name="T0" fmla="*/ 184899 w 7"/>
                <a:gd name="T1" fmla="*/ 0 h 4"/>
                <a:gd name="T2" fmla="*/ 215776 w 7"/>
                <a:gd name="T3" fmla="*/ 1 h 4"/>
                <a:gd name="T4" fmla="*/ 215776 w 7"/>
                <a:gd name="T5" fmla="*/ 120 h 4"/>
                <a:gd name="T6" fmla="*/ 0 w 7"/>
                <a:gd name="T7" fmla="*/ 120 h 4"/>
                <a:gd name="T8" fmla="*/ 0 w 7"/>
                <a:gd name="T9" fmla="*/ 1 h 4"/>
                <a:gd name="T10" fmla="*/ 41063 w 7"/>
                <a:gd name="T11" fmla="*/ 0 h 4"/>
                <a:gd name="T12" fmla="*/ 184899 w 7"/>
                <a:gd name="T13" fmla="*/ 0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5" y="0"/>
                  </a:moveTo>
                  <a:lnTo>
                    <a:pt x="6" y="1"/>
                  </a:lnTo>
                  <a:lnTo>
                    <a:pt x="6" y="3"/>
                  </a:lnTo>
                  <a:lnTo>
                    <a:pt x="0" y="3"/>
                  </a:lnTo>
                  <a:lnTo>
                    <a:pt x="0" y="1"/>
                  </a:lnTo>
                  <a:lnTo>
                    <a:pt x="1" y="0"/>
                  </a:lnTo>
                  <a:lnTo>
                    <a:pt x="5" y="0"/>
                  </a:lnTo>
                </a:path>
              </a:pathLst>
            </a:custGeom>
            <a:solidFill>
              <a:srgbClr val="808080"/>
            </a:solidFill>
            <a:ln w="12700" cap="rnd">
              <a:solidFill>
                <a:srgbClr val="FFFF66"/>
              </a:solidFill>
              <a:round/>
              <a:headEnd/>
              <a:tailEnd/>
            </a:ln>
          </p:spPr>
          <p:txBody>
            <a:bodyPr/>
            <a:lstStyle/>
            <a:p>
              <a:endParaRPr lang="en-US"/>
            </a:p>
          </p:txBody>
        </p:sp>
        <p:sp>
          <p:nvSpPr>
            <p:cNvPr id="1147" name="Freeform 67"/>
            <p:cNvSpPr>
              <a:spLocks/>
            </p:cNvSpPr>
            <p:nvPr/>
          </p:nvSpPr>
          <p:spPr bwMode="auto">
            <a:xfrm>
              <a:off x="3598" y="2407"/>
              <a:ext cx="17" cy="5"/>
            </a:xfrm>
            <a:custGeom>
              <a:avLst/>
              <a:gdLst>
                <a:gd name="T0" fmla="*/ 206338 w 9"/>
                <a:gd name="T1" fmla="*/ 0 h 4"/>
                <a:gd name="T2" fmla="*/ 297177 w 9"/>
                <a:gd name="T3" fmla="*/ 1 h 4"/>
                <a:gd name="T4" fmla="*/ 297177 w 9"/>
                <a:gd name="T5" fmla="*/ 120 h 4"/>
                <a:gd name="T6" fmla="*/ 389750 w 9"/>
                <a:gd name="T7" fmla="*/ 120 h 4"/>
                <a:gd name="T8" fmla="*/ 0 w 9"/>
                <a:gd name="T9" fmla="*/ 120 h 4"/>
                <a:gd name="T10" fmla="*/ 0 w 9"/>
                <a:gd name="T11" fmla="*/ 0 h 4"/>
                <a:gd name="T12" fmla="*/ 206338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4" y="0"/>
                  </a:moveTo>
                  <a:lnTo>
                    <a:pt x="6" y="1"/>
                  </a:lnTo>
                  <a:lnTo>
                    <a:pt x="6" y="3"/>
                  </a:lnTo>
                  <a:lnTo>
                    <a:pt x="8" y="3"/>
                  </a:lnTo>
                  <a:lnTo>
                    <a:pt x="0" y="3"/>
                  </a:lnTo>
                  <a:lnTo>
                    <a:pt x="0" y="0"/>
                  </a:lnTo>
                  <a:lnTo>
                    <a:pt x="4" y="0"/>
                  </a:lnTo>
                </a:path>
              </a:pathLst>
            </a:custGeom>
            <a:solidFill>
              <a:srgbClr val="808080"/>
            </a:solidFill>
            <a:ln w="12700" cap="rnd">
              <a:solidFill>
                <a:srgbClr val="FFFF66"/>
              </a:solidFill>
              <a:round/>
              <a:headEnd/>
              <a:tailEnd/>
            </a:ln>
          </p:spPr>
          <p:txBody>
            <a:bodyPr/>
            <a:lstStyle/>
            <a:p>
              <a:endParaRPr lang="en-US"/>
            </a:p>
          </p:txBody>
        </p:sp>
        <p:sp>
          <p:nvSpPr>
            <p:cNvPr id="1148" name="Freeform 68"/>
            <p:cNvSpPr>
              <a:spLocks/>
            </p:cNvSpPr>
            <p:nvPr/>
          </p:nvSpPr>
          <p:spPr bwMode="auto">
            <a:xfrm>
              <a:off x="3682" y="2417"/>
              <a:ext cx="19" cy="4"/>
            </a:xfrm>
            <a:custGeom>
              <a:avLst/>
              <a:gdLst>
                <a:gd name="T0" fmla="*/ 284945 w 10"/>
                <a:gd name="T1" fmla="*/ 0 h 3"/>
                <a:gd name="T2" fmla="*/ 374007 w 10"/>
                <a:gd name="T3" fmla="*/ 0 h 3"/>
                <a:gd name="T4" fmla="*/ 486881 w 10"/>
                <a:gd name="T5" fmla="*/ 1 h 3"/>
                <a:gd name="T6" fmla="*/ 486881 w 10"/>
                <a:gd name="T7" fmla="*/ 276 h 3"/>
                <a:gd name="T8" fmla="*/ 117722 w 10"/>
                <a:gd name="T9" fmla="*/ 276 h 3"/>
                <a:gd name="T10" fmla="*/ 117722 w 10"/>
                <a:gd name="T11" fmla="*/ 1 h 3"/>
                <a:gd name="T12" fmla="*/ 0 w 10"/>
                <a:gd name="T13" fmla="*/ 0 h 3"/>
                <a:gd name="T14" fmla="*/ 284945 w 10"/>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5" y="0"/>
                  </a:moveTo>
                  <a:lnTo>
                    <a:pt x="7" y="0"/>
                  </a:lnTo>
                  <a:lnTo>
                    <a:pt x="9" y="1"/>
                  </a:lnTo>
                  <a:lnTo>
                    <a:pt x="9" y="2"/>
                  </a:lnTo>
                  <a:lnTo>
                    <a:pt x="2" y="2"/>
                  </a:lnTo>
                  <a:lnTo>
                    <a:pt x="2" y="1"/>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1149" name="Freeform 69"/>
            <p:cNvSpPr>
              <a:spLocks/>
            </p:cNvSpPr>
            <p:nvPr/>
          </p:nvSpPr>
          <p:spPr bwMode="auto">
            <a:xfrm>
              <a:off x="3669" y="2417"/>
              <a:ext cx="15" cy="4"/>
            </a:xfrm>
            <a:custGeom>
              <a:avLst/>
              <a:gdLst>
                <a:gd name="T0" fmla="*/ 182981 w 8"/>
                <a:gd name="T1" fmla="*/ 0 h 3"/>
                <a:gd name="T2" fmla="*/ 258919 w 8"/>
                <a:gd name="T3" fmla="*/ 0 h 3"/>
                <a:gd name="T4" fmla="*/ 295914 w 8"/>
                <a:gd name="T5" fmla="*/ 1 h 3"/>
                <a:gd name="T6" fmla="*/ 295914 w 8"/>
                <a:gd name="T7" fmla="*/ 276 h 3"/>
                <a:gd name="T8" fmla="*/ 97590 w 8"/>
                <a:gd name="T9" fmla="*/ 276 h 3"/>
                <a:gd name="T10" fmla="*/ 0 w 8"/>
                <a:gd name="T11" fmla="*/ 1 h 3"/>
                <a:gd name="T12" fmla="*/ 0 w 8"/>
                <a:gd name="T13" fmla="*/ 0 h 3"/>
                <a:gd name="T14" fmla="*/ 182981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4" y="0"/>
                  </a:moveTo>
                  <a:lnTo>
                    <a:pt x="6" y="0"/>
                  </a:lnTo>
                  <a:lnTo>
                    <a:pt x="7" y="1"/>
                  </a:lnTo>
                  <a:lnTo>
                    <a:pt x="7" y="2"/>
                  </a:lnTo>
                  <a:lnTo>
                    <a:pt x="2" y="2"/>
                  </a:lnTo>
                  <a:lnTo>
                    <a:pt x="0" y="1"/>
                  </a:lnTo>
                  <a:lnTo>
                    <a:pt x="0" y="0"/>
                  </a:lnTo>
                  <a:lnTo>
                    <a:pt x="4" y="0"/>
                  </a:lnTo>
                </a:path>
              </a:pathLst>
            </a:custGeom>
            <a:solidFill>
              <a:srgbClr val="808080"/>
            </a:solidFill>
            <a:ln w="12700" cap="rnd">
              <a:solidFill>
                <a:srgbClr val="000000"/>
              </a:solidFill>
              <a:round/>
              <a:headEnd/>
              <a:tailEnd/>
            </a:ln>
          </p:spPr>
          <p:txBody>
            <a:bodyPr/>
            <a:lstStyle/>
            <a:p>
              <a:endParaRPr lang="en-US"/>
            </a:p>
          </p:txBody>
        </p:sp>
        <p:sp>
          <p:nvSpPr>
            <p:cNvPr id="1150" name="Freeform 70"/>
            <p:cNvSpPr>
              <a:spLocks/>
            </p:cNvSpPr>
            <p:nvPr/>
          </p:nvSpPr>
          <p:spPr bwMode="auto">
            <a:xfrm>
              <a:off x="3654" y="2417"/>
              <a:ext cx="17" cy="4"/>
            </a:xfrm>
            <a:custGeom>
              <a:avLst/>
              <a:gdLst>
                <a:gd name="T0" fmla="*/ 206338 w 9"/>
                <a:gd name="T1" fmla="*/ 0 h 3"/>
                <a:gd name="T2" fmla="*/ 232399 w 9"/>
                <a:gd name="T3" fmla="*/ 0 h 3"/>
                <a:gd name="T4" fmla="*/ 389750 w 9"/>
                <a:gd name="T5" fmla="*/ 276 h 3"/>
                <a:gd name="T6" fmla="*/ 109238 w 9"/>
                <a:gd name="T7" fmla="*/ 276 h 3"/>
                <a:gd name="T8" fmla="*/ 0 w 9"/>
                <a:gd name="T9" fmla="*/ 1 h 3"/>
                <a:gd name="T10" fmla="*/ 0 w 9"/>
                <a:gd name="T11" fmla="*/ 0 h 3"/>
                <a:gd name="T12" fmla="*/ 206338 w 9"/>
                <a:gd name="T13" fmla="*/ 0 h 3"/>
                <a:gd name="T14" fmla="*/ 0 60000 65536"/>
                <a:gd name="T15" fmla="*/ 0 60000 65536"/>
                <a:gd name="T16" fmla="*/ 0 60000 65536"/>
                <a:gd name="T17" fmla="*/ 0 60000 65536"/>
                <a:gd name="T18" fmla="*/ 0 60000 65536"/>
                <a:gd name="T19" fmla="*/ 0 60000 65536"/>
                <a:gd name="T20" fmla="*/ 0 60000 65536"/>
                <a:gd name="T21" fmla="*/ 0 w 9"/>
                <a:gd name="T22" fmla="*/ 0 h 3"/>
                <a:gd name="T23" fmla="*/ 9 w 9"/>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3">
                  <a:moveTo>
                    <a:pt x="4" y="0"/>
                  </a:moveTo>
                  <a:lnTo>
                    <a:pt x="5" y="0"/>
                  </a:lnTo>
                  <a:lnTo>
                    <a:pt x="8" y="2"/>
                  </a:lnTo>
                  <a:lnTo>
                    <a:pt x="2" y="2"/>
                  </a:lnTo>
                  <a:lnTo>
                    <a:pt x="0" y="1"/>
                  </a:lnTo>
                  <a:lnTo>
                    <a:pt x="0" y="0"/>
                  </a:lnTo>
                  <a:lnTo>
                    <a:pt x="4" y="0"/>
                  </a:lnTo>
                </a:path>
              </a:pathLst>
            </a:custGeom>
            <a:solidFill>
              <a:srgbClr val="808080"/>
            </a:solidFill>
            <a:ln w="12700" cap="rnd">
              <a:solidFill>
                <a:srgbClr val="000000"/>
              </a:solidFill>
              <a:round/>
              <a:headEnd/>
              <a:tailEnd/>
            </a:ln>
          </p:spPr>
          <p:txBody>
            <a:bodyPr/>
            <a:lstStyle/>
            <a:p>
              <a:endParaRPr lang="en-US"/>
            </a:p>
          </p:txBody>
        </p:sp>
        <p:sp>
          <p:nvSpPr>
            <p:cNvPr id="1151" name="Freeform 71"/>
            <p:cNvSpPr>
              <a:spLocks/>
            </p:cNvSpPr>
            <p:nvPr/>
          </p:nvSpPr>
          <p:spPr bwMode="auto">
            <a:xfrm>
              <a:off x="3637" y="2417"/>
              <a:ext cx="19" cy="4"/>
            </a:xfrm>
            <a:custGeom>
              <a:avLst/>
              <a:gdLst>
                <a:gd name="T0" fmla="*/ 319493 w 10"/>
                <a:gd name="T1" fmla="*/ 0 h 3"/>
                <a:gd name="T2" fmla="*/ 424977 w 10"/>
                <a:gd name="T3" fmla="*/ 0 h 3"/>
                <a:gd name="T4" fmla="*/ 486881 w 10"/>
                <a:gd name="T5" fmla="*/ 1 h 3"/>
                <a:gd name="T6" fmla="*/ 486881 w 10"/>
                <a:gd name="T7" fmla="*/ 276 h 3"/>
                <a:gd name="T8" fmla="*/ 61959 w 10"/>
                <a:gd name="T9" fmla="*/ 276 h 3"/>
                <a:gd name="T10" fmla="*/ 0 w 10"/>
                <a:gd name="T11" fmla="*/ 1 h 3"/>
                <a:gd name="T12" fmla="*/ 0 w 10"/>
                <a:gd name="T13" fmla="*/ 0 h 3"/>
                <a:gd name="T14" fmla="*/ 319493 w 10"/>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6" y="0"/>
                  </a:moveTo>
                  <a:lnTo>
                    <a:pt x="8" y="0"/>
                  </a:lnTo>
                  <a:lnTo>
                    <a:pt x="9" y="1"/>
                  </a:lnTo>
                  <a:lnTo>
                    <a:pt x="9" y="2"/>
                  </a:lnTo>
                  <a:lnTo>
                    <a:pt x="1" y="2"/>
                  </a:lnTo>
                  <a:lnTo>
                    <a:pt x="0" y="1"/>
                  </a:lnTo>
                  <a:lnTo>
                    <a:pt x="0" y="0"/>
                  </a:lnTo>
                  <a:lnTo>
                    <a:pt x="6" y="0"/>
                  </a:lnTo>
                </a:path>
              </a:pathLst>
            </a:custGeom>
            <a:solidFill>
              <a:srgbClr val="808080"/>
            </a:solidFill>
            <a:ln w="12700" cap="rnd">
              <a:solidFill>
                <a:srgbClr val="000000"/>
              </a:solidFill>
              <a:round/>
              <a:headEnd/>
              <a:tailEnd/>
            </a:ln>
          </p:spPr>
          <p:txBody>
            <a:bodyPr/>
            <a:lstStyle/>
            <a:p>
              <a:endParaRPr lang="en-US"/>
            </a:p>
          </p:txBody>
        </p:sp>
        <p:sp>
          <p:nvSpPr>
            <p:cNvPr id="1152" name="Freeform 72"/>
            <p:cNvSpPr>
              <a:spLocks/>
            </p:cNvSpPr>
            <p:nvPr/>
          </p:nvSpPr>
          <p:spPr bwMode="auto">
            <a:xfrm>
              <a:off x="3624" y="2417"/>
              <a:ext cx="15" cy="4"/>
            </a:xfrm>
            <a:custGeom>
              <a:avLst/>
              <a:gdLst>
                <a:gd name="T0" fmla="*/ 182981 w 8"/>
                <a:gd name="T1" fmla="*/ 0 h 3"/>
                <a:gd name="T2" fmla="*/ 211742 w 8"/>
                <a:gd name="T3" fmla="*/ 0 h 3"/>
                <a:gd name="T4" fmla="*/ 295914 w 8"/>
                <a:gd name="T5" fmla="*/ 1 h 3"/>
                <a:gd name="T6" fmla="*/ 295914 w 8"/>
                <a:gd name="T7" fmla="*/ 276 h 3"/>
                <a:gd name="T8" fmla="*/ 52048 w 8"/>
                <a:gd name="T9" fmla="*/ 276 h 3"/>
                <a:gd name="T10" fmla="*/ 0 w 8"/>
                <a:gd name="T11" fmla="*/ 1 h 3"/>
                <a:gd name="T12" fmla="*/ 0 w 8"/>
                <a:gd name="T13" fmla="*/ 0 h 3"/>
                <a:gd name="T14" fmla="*/ 182981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4" y="0"/>
                  </a:moveTo>
                  <a:lnTo>
                    <a:pt x="5" y="0"/>
                  </a:lnTo>
                  <a:lnTo>
                    <a:pt x="7" y="1"/>
                  </a:lnTo>
                  <a:lnTo>
                    <a:pt x="7" y="2"/>
                  </a:lnTo>
                  <a:lnTo>
                    <a:pt x="1" y="2"/>
                  </a:lnTo>
                  <a:lnTo>
                    <a:pt x="0" y="1"/>
                  </a:lnTo>
                  <a:lnTo>
                    <a:pt x="0" y="0"/>
                  </a:lnTo>
                  <a:lnTo>
                    <a:pt x="4" y="0"/>
                  </a:lnTo>
                </a:path>
              </a:pathLst>
            </a:custGeom>
            <a:solidFill>
              <a:srgbClr val="808080"/>
            </a:solidFill>
            <a:ln w="12700" cap="rnd">
              <a:solidFill>
                <a:srgbClr val="000000"/>
              </a:solidFill>
              <a:round/>
              <a:headEnd/>
              <a:tailEnd/>
            </a:ln>
          </p:spPr>
          <p:txBody>
            <a:bodyPr/>
            <a:lstStyle/>
            <a:p>
              <a:endParaRPr lang="en-US"/>
            </a:p>
          </p:txBody>
        </p:sp>
        <p:sp>
          <p:nvSpPr>
            <p:cNvPr id="1153" name="Freeform 73"/>
            <p:cNvSpPr>
              <a:spLocks/>
            </p:cNvSpPr>
            <p:nvPr/>
          </p:nvSpPr>
          <p:spPr bwMode="auto">
            <a:xfrm>
              <a:off x="3607" y="2417"/>
              <a:ext cx="19" cy="4"/>
            </a:xfrm>
            <a:custGeom>
              <a:avLst/>
              <a:gdLst>
                <a:gd name="T0" fmla="*/ 284945 w 10"/>
                <a:gd name="T1" fmla="*/ 0 h 3"/>
                <a:gd name="T2" fmla="*/ 319493 w 10"/>
                <a:gd name="T3" fmla="*/ 0 h 3"/>
                <a:gd name="T4" fmla="*/ 486881 w 10"/>
                <a:gd name="T5" fmla="*/ 276 h 3"/>
                <a:gd name="T6" fmla="*/ 117722 w 10"/>
                <a:gd name="T7" fmla="*/ 276 h 3"/>
                <a:gd name="T8" fmla="*/ 0 w 10"/>
                <a:gd name="T9" fmla="*/ 1 h 3"/>
                <a:gd name="T10" fmla="*/ 0 w 10"/>
                <a:gd name="T11" fmla="*/ 0 h 3"/>
                <a:gd name="T12" fmla="*/ 284945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5" y="0"/>
                  </a:moveTo>
                  <a:lnTo>
                    <a:pt x="6" y="0"/>
                  </a:lnTo>
                  <a:lnTo>
                    <a:pt x="9" y="2"/>
                  </a:lnTo>
                  <a:lnTo>
                    <a:pt x="2" y="2"/>
                  </a:lnTo>
                  <a:lnTo>
                    <a:pt x="0" y="1"/>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1154" name="Freeform 74"/>
            <p:cNvSpPr>
              <a:spLocks/>
            </p:cNvSpPr>
            <p:nvPr/>
          </p:nvSpPr>
          <p:spPr bwMode="auto">
            <a:xfrm>
              <a:off x="3677" y="2428"/>
              <a:ext cx="34" cy="4"/>
            </a:xfrm>
            <a:custGeom>
              <a:avLst/>
              <a:gdLst>
                <a:gd name="T0" fmla="*/ 684497 w 18"/>
                <a:gd name="T1" fmla="*/ 0 h 3"/>
                <a:gd name="T2" fmla="*/ 736194 w 18"/>
                <a:gd name="T3" fmla="*/ 276 h 3"/>
                <a:gd name="T4" fmla="*/ 829177 w 18"/>
                <a:gd name="T5" fmla="*/ 276 h 3"/>
                <a:gd name="T6" fmla="*/ 829177 w 18"/>
                <a:gd name="T7" fmla="*/ 276 h 3"/>
                <a:gd name="T8" fmla="*/ 157329 w 18"/>
                <a:gd name="T9" fmla="*/ 276 h 3"/>
                <a:gd name="T10" fmla="*/ 109238 w 18"/>
                <a:gd name="T11" fmla="*/ 276 h 3"/>
                <a:gd name="T12" fmla="*/ 0 w 18"/>
                <a:gd name="T13" fmla="*/ 276 h 3"/>
                <a:gd name="T14" fmla="*/ 0 w 18"/>
                <a:gd name="T15" fmla="*/ 0 h 3"/>
                <a:gd name="T16" fmla="*/ 684497 w 18"/>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
                <a:gd name="T29" fmla="*/ 18 w 1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
                  <a:moveTo>
                    <a:pt x="14" y="0"/>
                  </a:moveTo>
                  <a:lnTo>
                    <a:pt x="15" y="2"/>
                  </a:lnTo>
                  <a:lnTo>
                    <a:pt x="17" y="2"/>
                  </a:lnTo>
                  <a:lnTo>
                    <a:pt x="3" y="2"/>
                  </a:lnTo>
                  <a:lnTo>
                    <a:pt x="2" y="2"/>
                  </a:lnTo>
                  <a:lnTo>
                    <a:pt x="0" y="2"/>
                  </a:lnTo>
                  <a:lnTo>
                    <a:pt x="0" y="0"/>
                  </a:lnTo>
                  <a:lnTo>
                    <a:pt x="14" y="0"/>
                  </a:lnTo>
                </a:path>
              </a:pathLst>
            </a:custGeom>
            <a:solidFill>
              <a:srgbClr val="808080"/>
            </a:solidFill>
            <a:ln w="12700" cap="rnd">
              <a:solidFill>
                <a:srgbClr val="FFFF66"/>
              </a:solidFill>
              <a:round/>
              <a:headEnd/>
              <a:tailEnd/>
            </a:ln>
          </p:spPr>
          <p:txBody>
            <a:bodyPr/>
            <a:lstStyle/>
            <a:p>
              <a:endParaRPr lang="en-US"/>
            </a:p>
          </p:txBody>
        </p:sp>
        <p:sp>
          <p:nvSpPr>
            <p:cNvPr id="1155" name="Freeform 75"/>
            <p:cNvSpPr>
              <a:spLocks/>
            </p:cNvSpPr>
            <p:nvPr/>
          </p:nvSpPr>
          <p:spPr bwMode="auto">
            <a:xfrm>
              <a:off x="3662" y="2428"/>
              <a:ext cx="17" cy="4"/>
            </a:xfrm>
            <a:custGeom>
              <a:avLst/>
              <a:gdLst>
                <a:gd name="T0" fmla="*/ 232399 w 9"/>
                <a:gd name="T1" fmla="*/ 0 h 3"/>
                <a:gd name="T2" fmla="*/ 346175 w 9"/>
                <a:gd name="T3" fmla="*/ 0 h 3"/>
                <a:gd name="T4" fmla="*/ 389750 w 9"/>
                <a:gd name="T5" fmla="*/ 276 h 3"/>
                <a:gd name="T6" fmla="*/ 389750 w 9"/>
                <a:gd name="T7" fmla="*/ 276 h 3"/>
                <a:gd name="T8" fmla="*/ 109238 w 9"/>
                <a:gd name="T9" fmla="*/ 276 h 3"/>
                <a:gd name="T10" fmla="*/ 0 w 9"/>
                <a:gd name="T11" fmla="*/ 276 h 3"/>
                <a:gd name="T12" fmla="*/ 0 w 9"/>
                <a:gd name="T13" fmla="*/ 0 h 3"/>
                <a:gd name="T14" fmla="*/ 232399 w 9"/>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3"/>
                <a:gd name="T26" fmla="*/ 9 w 9"/>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3">
                  <a:moveTo>
                    <a:pt x="5" y="0"/>
                  </a:moveTo>
                  <a:lnTo>
                    <a:pt x="7" y="0"/>
                  </a:lnTo>
                  <a:lnTo>
                    <a:pt x="8" y="2"/>
                  </a:lnTo>
                  <a:lnTo>
                    <a:pt x="2" y="2"/>
                  </a:lnTo>
                  <a:lnTo>
                    <a:pt x="0" y="2"/>
                  </a:lnTo>
                  <a:lnTo>
                    <a:pt x="0" y="0"/>
                  </a:lnTo>
                  <a:lnTo>
                    <a:pt x="5" y="0"/>
                  </a:lnTo>
                </a:path>
              </a:pathLst>
            </a:custGeom>
            <a:solidFill>
              <a:srgbClr val="808080"/>
            </a:solidFill>
            <a:ln w="12700" cap="rnd">
              <a:solidFill>
                <a:srgbClr val="FFFF66"/>
              </a:solidFill>
              <a:round/>
              <a:headEnd/>
              <a:tailEnd/>
            </a:ln>
          </p:spPr>
          <p:txBody>
            <a:bodyPr/>
            <a:lstStyle/>
            <a:p>
              <a:endParaRPr lang="en-US"/>
            </a:p>
          </p:txBody>
        </p:sp>
        <p:sp>
          <p:nvSpPr>
            <p:cNvPr id="1156" name="Freeform 76"/>
            <p:cNvSpPr>
              <a:spLocks/>
            </p:cNvSpPr>
            <p:nvPr/>
          </p:nvSpPr>
          <p:spPr bwMode="auto">
            <a:xfrm>
              <a:off x="3647" y="2428"/>
              <a:ext cx="17" cy="4"/>
            </a:xfrm>
            <a:custGeom>
              <a:avLst/>
              <a:gdLst>
                <a:gd name="T0" fmla="*/ 232399 w 9"/>
                <a:gd name="T1" fmla="*/ 0 h 3"/>
                <a:gd name="T2" fmla="*/ 346175 w 9"/>
                <a:gd name="T3" fmla="*/ 276 h 3"/>
                <a:gd name="T4" fmla="*/ 389750 w 9"/>
                <a:gd name="T5" fmla="*/ 276 h 3"/>
                <a:gd name="T6" fmla="*/ 389750 w 9"/>
                <a:gd name="T7" fmla="*/ 276 h 3"/>
                <a:gd name="T8" fmla="*/ 157329 w 9"/>
                <a:gd name="T9" fmla="*/ 276 h 3"/>
                <a:gd name="T10" fmla="*/ 109238 w 9"/>
                <a:gd name="T11" fmla="*/ 276 h 3"/>
                <a:gd name="T12" fmla="*/ 0 w 9"/>
                <a:gd name="T13" fmla="*/ 276 h 3"/>
                <a:gd name="T14" fmla="*/ 0 w 9"/>
                <a:gd name="T15" fmla="*/ 0 h 3"/>
                <a:gd name="T16" fmla="*/ 232399 w 9"/>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3"/>
                <a:gd name="T29" fmla="*/ 9 w 9"/>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3">
                  <a:moveTo>
                    <a:pt x="5" y="0"/>
                  </a:moveTo>
                  <a:lnTo>
                    <a:pt x="7" y="2"/>
                  </a:lnTo>
                  <a:lnTo>
                    <a:pt x="8" y="2"/>
                  </a:lnTo>
                  <a:lnTo>
                    <a:pt x="3" y="2"/>
                  </a:lnTo>
                  <a:lnTo>
                    <a:pt x="2" y="2"/>
                  </a:lnTo>
                  <a:lnTo>
                    <a:pt x="0" y="2"/>
                  </a:lnTo>
                  <a:lnTo>
                    <a:pt x="0" y="0"/>
                  </a:lnTo>
                  <a:lnTo>
                    <a:pt x="5" y="0"/>
                  </a:lnTo>
                </a:path>
              </a:pathLst>
            </a:custGeom>
            <a:solidFill>
              <a:srgbClr val="808080"/>
            </a:solidFill>
            <a:ln w="12700" cap="rnd">
              <a:solidFill>
                <a:srgbClr val="FFFF66"/>
              </a:solidFill>
              <a:round/>
              <a:headEnd/>
              <a:tailEnd/>
            </a:ln>
          </p:spPr>
          <p:txBody>
            <a:bodyPr/>
            <a:lstStyle/>
            <a:p>
              <a:endParaRPr lang="en-US"/>
            </a:p>
          </p:txBody>
        </p:sp>
        <p:sp>
          <p:nvSpPr>
            <p:cNvPr id="1157" name="Freeform 77"/>
            <p:cNvSpPr>
              <a:spLocks/>
            </p:cNvSpPr>
            <p:nvPr/>
          </p:nvSpPr>
          <p:spPr bwMode="auto">
            <a:xfrm>
              <a:off x="3630" y="2428"/>
              <a:ext cx="19" cy="4"/>
            </a:xfrm>
            <a:custGeom>
              <a:avLst/>
              <a:gdLst>
                <a:gd name="T0" fmla="*/ 319493 w 10"/>
                <a:gd name="T1" fmla="*/ 0 h 3"/>
                <a:gd name="T2" fmla="*/ 374007 w 10"/>
                <a:gd name="T3" fmla="*/ 0 h 3"/>
                <a:gd name="T4" fmla="*/ 374007 w 10"/>
                <a:gd name="T5" fmla="*/ 276 h 3"/>
                <a:gd name="T6" fmla="*/ 486881 w 10"/>
                <a:gd name="T7" fmla="*/ 276 h 3"/>
                <a:gd name="T8" fmla="*/ 486881 w 10"/>
                <a:gd name="T9" fmla="*/ 276 h 3"/>
                <a:gd name="T10" fmla="*/ 168154 w 10"/>
                <a:gd name="T11" fmla="*/ 276 h 3"/>
                <a:gd name="T12" fmla="*/ 117722 w 10"/>
                <a:gd name="T13" fmla="*/ 276 h 3"/>
                <a:gd name="T14" fmla="*/ 0 w 10"/>
                <a:gd name="T15" fmla="*/ 276 h 3"/>
                <a:gd name="T16" fmla="*/ 0 w 10"/>
                <a:gd name="T17" fmla="*/ 0 h 3"/>
                <a:gd name="T18" fmla="*/ 319493 w 1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
                <a:gd name="T32" fmla="*/ 10 w 1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
                  <a:moveTo>
                    <a:pt x="6" y="0"/>
                  </a:moveTo>
                  <a:lnTo>
                    <a:pt x="7" y="0"/>
                  </a:lnTo>
                  <a:lnTo>
                    <a:pt x="7" y="2"/>
                  </a:lnTo>
                  <a:lnTo>
                    <a:pt x="9" y="2"/>
                  </a:lnTo>
                  <a:lnTo>
                    <a:pt x="3" y="2"/>
                  </a:lnTo>
                  <a:lnTo>
                    <a:pt x="2" y="2"/>
                  </a:lnTo>
                  <a:lnTo>
                    <a:pt x="0" y="2"/>
                  </a:lnTo>
                  <a:lnTo>
                    <a:pt x="0" y="0"/>
                  </a:lnTo>
                  <a:lnTo>
                    <a:pt x="6" y="0"/>
                  </a:lnTo>
                </a:path>
              </a:pathLst>
            </a:custGeom>
            <a:solidFill>
              <a:srgbClr val="808080"/>
            </a:solidFill>
            <a:ln w="12700" cap="rnd">
              <a:solidFill>
                <a:srgbClr val="FFFF66"/>
              </a:solidFill>
              <a:round/>
              <a:headEnd/>
              <a:tailEnd/>
            </a:ln>
          </p:spPr>
          <p:txBody>
            <a:bodyPr/>
            <a:lstStyle/>
            <a:p>
              <a:endParaRPr lang="en-US"/>
            </a:p>
          </p:txBody>
        </p:sp>
        <p:sp>
          <p:nvSpPr>
            <p:cNvPr id="1158" name="Freeform 78"/>
            <p:cNvSpPr>
              <a:spLocks/>
            </p:cNvSpPr>
            <p:nvPr/>
          </p:nvSpPr>
          <p:spPr bwMode="auto">
            <a:xfrm>
              <a:off x="3619" y="2428"/>
              <a:ext cx="13" cy="4"/>
            </a:xfrm>
            <a:custGeom>
              <a:avLst/>
              <a:gdLst>
                <a:gd name="T0" fmla="*/ 116187 w 7"/>
                <a:gd name="T1" fmla="*/ 0 h 3"/>
                <a:gd name="T2" fmla="*/ 184899 w 7"/>
                <a:gd name="T3" fmla="*/ 0 h 3"/>
                <a:gd name="T4" fmla="*/ 215776 w 7"/>
                <a:gd name="T5" fmla="*/ 276 h 3"/>
                <a:gd name="T6" fmla="*/ 215776 w 7"/>
                <a:gd name="T7" fmla="*/ 276 h 3"/>
                <a:gd name="T8" fmla="*/ 41063 w 7"/>
                <a:gd name="T9" fmla="*/ 276 h 3"/>
                <a:gd name="T10" fmla="*/ 0 w 7"/>
                <a:gd name="T11" fmla="*/ 276 h 3"/>
                <a:gd name="T12" fmla="*/ 0 w 7"/>
                <a:gd name="T13" fmla="*/ 0 h 3"/>
                <a:gd name="T14" fmla="*/ 116187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3" y="0"/>
                  </a:moveTo>
                  <a:lnTo>
                    <a:pt x="5" y="0"/>
                  </a:lnTo>
                  <a:lnTo>
                    <a:pt x="6" y="2"/>
                  </a:lnTo>
                  <a:lnTo>
                    <a:pt x="1" y="2"/>
                  </a:lnTo>
                  <a:lnTo>
                    <a:pt x="0" y="2"/>
                  </a:lnTo>
                  <a:lnTo>
                    <a:pt x="0" y="0"/>
                  </a:lnTo>
                  <a:lnTo>
                    <a:pt x="3" y="0"/>
                  </a:lnTo>
                </a:path>
              </a:pathLst>
            </a:custGeom>
            <a:solidFill>
              <a:srgbClr val="808080"/>
            </a:solidFill>
            <a:ln w="12700" cap="rnd">
              <a:solidFill>
                <a:srgbClr val="FFFF66"/>
              </a:solidFill>
              <a:round/>
              <a:headEnd/>
              <a:tailEnd/>
            </a:ln>
          </p:spPr>
          <p:txBody>
            <a:bodyPr/>
            <a:lstStyle/>
            <a:p>
              <a:endParaRPr lang="en-US"/>
            </a:p>
          </p:txBody>
        </p:sp>
        <p:sp>
          <p:nvSpPr>
            <p:cNvPr id="1159" name="Freeform 79"/>
            <p:cNvSpPr>
              <a:spLocks/>
            </p:cNvSpPr>
            <p:nvPr/>
          </p:nvSpPr>
          <p:spPr bwMode="auto">
            <a:xfrm>
              <a:off x="3703" y="2437"/>
              <a:ext cx="17" cy="5"/>
            </a:xfrm>
            <a:custGeom>
              <a:avLst/>
              <a:gdLst>
                <a:gd name="T0" fmla="*/ 232399 w 9"/>
                <a:gd name="T1" fmla="*/ 0 h 4"/>
                <a:gd name="T2" fmla="*/ 389750 w 9"/>
                <a:gd name="T3" fmla="*/ 0 h 4"/>
                <a:gd name="T4" fmla="*/ 389750 w 9"/>
                <a:gd name="T5" fmla="*/ 120 h 4"/>
                <a:gd name="T6" fmla="*/ 57832 w 9"/>
                <a:gd name="T7" fmla="*/ 120 h 4"/>
                <a:gd name="T8" fmla="*/ 0 w 9"/>
                <a:gd name="T9" fmla="*/ 96 h 4"/>
                <a:gd name="T10" fmla="*/ 0 w 9"/>
                <a:gd name="T11" fmla="*/ 0 h 4"/>
                <a:gd name="T12" fmla="*/ 232399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5" y="0"/>
                  </a:moveTo>
                  <a:lnTo>
                    <a:pt x="8" y="0"/>
                  </a:lnTo>
                  <a:lnTo>
                    <a:pt x="8" y="3"/>
                  </a:lnTo>
                  <a:lnTo>
                    <a:pt x="1" y="3"/>
                  </a:lnTo>
                  <a:lnTo>
                    <a:pt x="0" y="2"/>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1160" name="Freeform 80"/>
            <p:cNvSpPr>
              <a:spLocks/>
            </p:cNvSpPr>
            <p:nvPr/>
          </p:nvSpPr>
          <p:spPr bwMode="auto">
            <a:xfrm>
              <a:off x="3714" y="2444"/>
              <a:ext cx="15" cy="8"/>
            </a:xfrm>
            <a:custGeom>
              <a:avLst/>
              <a:gdLst>
                <a:gd name="T0" fmla="*/ 211742 w 8"/>
                <a:gd name="T1" fmla="*/ 0 h 6"/>
                <a:gd name="T2" fmla="*/ 295914 w 8"/>
                <a:gd name="T3" fmla="*/ 276 h 6"/>
                <a:gd name="T4" fmla="*/ 295914 w 8"/>
                <a:gd name="T5" fmla="*/ 655 h 6"/>
                <a:gd name="T6" fmla="*/ 138090 w 8"/>
                <a:gd name="T7" fmla="*/ 655 h 6"/>
                <a:gd name="T8" fmla="*/ 0 w 8"/>
                <a:gd name="T9" fmla="*/ 276 h 6"/>
                <a:gd name="T10" fmla="*/ 0 w 8"/>
                <a:gd name="T11" fmla="*/ 0 h 6"/>
                <a:gd name="T12" fmla="*/ 211742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5" y="0"/>
                  </a:moveTo>
                  <a:lnTo>
                    <a:pt x="7" y="2"/>
                  </a:lnTo>
                  <a:lnTo>
                    <a:pt x="7" y="5"/>
                  </a:lnTo>
                  <a:lnTo>
                    <a:pt x="3" y="5"/>
                  </a:lnTo>
                  <a:lnTo>
                    <a:pt x="0" y="2"/>
                  </a:lnTo>
                  <a:lnTo>
                    <a:pt x="0" y="0"/>
                  </a:lnTo>
                  <a:lnTo>
                    <a:pt x="5" y="0"/>
                  </a:lnTo>
                </a:path>
              </a:pathLst>
            </a:custGeom>
            <a:solidFill>
              <a:srgbClr val="808080"/>
            </a:solidFill>
            <a:ln w="12700" cap="rnd">
              <a:solidFill>
                <a:srgbClr val="FFFF66"/>
              </a:solidFill>
              <a:round/>
              <a:headEnd/>
              <a:tailEnd/>
            </a:ln>
          </p:spPr>
          <p:txBody>
            <a:bodyPr/>
            <a:lstStyle/>
            <a:p>
              <a:endParaRPr lang="en-US"/>
            </a:p>
          </p:txBody>
        </p:sp>
        <p:sp>
          <p:nvSpPr>
            <p:cNvPr id="1161" name="Freeform 81"/>
            <p:cNvSpPr>
              <a:spLocks/>
            </p:cNvSpPr>
            <p:nvPr/>
          </p:nvSpPr>
          <p:spPr bwMode="auto">
            <a:xfrm>
              <a:off x="3724" y="2455"/>
              <a:ext cx="17" cy="4"/>
            </a:xfrm>
            <a:custGeom>
              <a:avLst/>
              <a:gdLst>
                <a:gd name="T0" fmla="*/ 232399 w 9"/>
                <a:gd name="T1" fmla="*/ 0 h 3"/>
                <a:gd name="T2" fmla="*/ 389750 w 9"/>
                <a:gd name="T3" fmla="*/ 0 h 3"/>
                <a:gd name="T4" fmla="*/ 389750 w 9"/>
                <a:gd name="T5" fmla="*/ 276 h 3"/>
                <a:gd name="T6" fmla="*/ 109238 w 9"/>
                <a:gd name="T7" fmla="*/ 276 h 3"/>
                <a:gd name="T8" fmla="*/ 0 w 9"/>
                <a:gd name="T9" fmla="*/ 1 h 3"/>
                <a:gd name="T10" fmla="*/ 0 w 9"/>
                <a:gd name="T11" fmla="*/ 0 h 3"/>
                <a:gd name="T12" fmla="*/ 232399 w 9"/>
                <a:gd name="T13" fmla="*/ 0 h 3"/>
                <a:gd name="T14" fmla="*/ 0 60000 65536"/>
                <a:gd name="T15" fmla="*/ 0 60000 65536"/>
                <a:gd name="T16" fmla="*/ 0 60000 65536"/>
                <a:gd name="T17" fmla="*/ 0 60000 65536"/>
                <a:gd name="T18" fmla="*/ 0 60000 65536"/>
                <a:gd name="T19" fmla="*/ 0 60000 65536"/>
                <a:gd name="T20" fmla="*/ 0 60000 65536"/>
                <a:gd name="T21" fmla="*/ 0 w 9"/>
                <a:gd name="T22" fmla="*/ 0 h 3"/>
                <a:gd name="T23" fmla="*/ 9 w 9"/>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3">
                  <a:moveTo>
                    <a:pt x="5" y="0"/>
                  </a:moveTo>
                  <a:lnTo>
                    <a:pt x="8" y="0"/>
                  </a:lnTo>
                  <a:lnTo>
                    <a:pt x="8" y="2"/>
                  </a:lnTo>
                  <a:lnTo>
                    <a:pt x="2" y="2"/>
                  </a:lnTo>
                  <a:lnTo>
                    <a:pt x="0" y="1"/>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1162" name="Freeform 82"/>
            <p:cNvSpPr>
              <a:spLocks/>
            </p:cNvSpPr>
            <p:nvPr/>
          </p:nvSpPr>
          <p:spPr bwMode="auto">
            <a:xfrm>
              <a:off x="3735" y="2465"/>
              <a:ext cx="19" cy="4"/>
            </a:xfrm>
            <a:custGeom>
              <a:avLst/>
              <a:gdLst>
                <a:gd name="T0" fmla="*/ 284945 w 10"/>
                <a:gd name="T1" fmla="*/ 0 h 3"/>
                <a:gd name="T2" fmla="*/ 374007 w 10"/>
                <a:gd name="T3" fmla="*/ 0 h 3"/>
                <a:gd name="T4" fmla="*/ 486881 w 10"/>
                <a:gd name="T5" fmla="*/ 1 h 3"/>
                <a:gd name="T6" fmla="*/ 486881 w 10"/>
                <a:gd name="T7" fmla="*/ 276 h 3"/>
                <a:gd name="T8" fmla="*/ 61959 w 10"/>
                <a:gd name="T9" fmla="*/ 276 h 3"/>
                <a:gd name="T10" fmla="*/ 0 w 10"/>
                <a:gd name="T11" fmla="*/ 1 h 3"/>
                <a:gd name="T12" fmla="*/ 0 w 10"/>
                <a:gd name="T13" fmla="*/ 0 h 3"/>
                <a:gd name="T14" fmla="*/ 284945 w 10"/>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5" y="0"/>
                  </a:moveTo>
                  <a:lnTo>
                    <a:pt x="7" y="0"/>
                  </a:lnTo>
                  <a:lnTo>
                    <a:pt x="9" y="1"/>
                  </a:lnTo>
                  <a:lnTo>
                    <a:pt x="9" y="2"/>
                  </a:lnTo>
                  <a:lnTo>
                    <a:pt x="1" y="2"/>
                  </a:lnTo>
                  <a:lnTo>
                    <a:pt x="0" y="1"/>
                  </a:lnTo>
                  <a:lnTo>
                    <a:pt x="0" y="0"/>
                  </a:lnTo>
                  <a:lnTo>
                    <a:pt x="5" y="0"/>
                  </a:lnTo>
                </a:path>
              </a:pathLst>
            </a:custGeom>
            <a:solidFill>
              <a:srgbClr val="808080"/>
            </a:solidFill>
            <a:ln w="12700" cap="rnd">
              <a:solidFill>
                <a:srgbClr val="FFFF66"/>
              </a:solidFill>
              <a:round/>
              <a:headEnd/>
              <a:tailEnd/>
            </a:ln>
          </p:spPr>
          <p:txBody>
            <a:bodyPr/>
            <a:lstStyle/>
            <a:p>
              <a:endParaRPr lang="en-US"/>
            </a:p>
          </p:txBody>
        </p:sp>
        <p:sp>
          <p:nvSpPr>
            <p:cNvPr id="1163" name="Freeform 83"/>
            <p:cNvSpPr>
              <a:spLocks/>
            </p:cNvSpPr>
            <p:nvPr/>
          </p:nvSpPr>
          <p:spPr bwMode="auto">
            <a:xfrm>
              <a:off x="3682" y="2437"/>
              <a:ext cx="21" cy="5"/>
            </a:xfrm>
            <a:custGeom>
              <a:avLst/>
              <a:gdLst>
                <a:gd name="T0" fmla="*/ 412396 w 11"/>
                <a:gd name="T1" fmla="*/ 0 h 4"/>
                <a:gd name="T2" fmla="*/ 590591 w 11"/>
                <a:gd name="T3" fmla="*/ 0 h 4"/>
                <a:gd name="T4" fmla="*/ 590591 w 11"/>
                <a:gd name="T5" fmla="*/ 120 h 4"/>
                <a:gd name="T6" fmla="*/ 245553 w 11"/>
                <a:gd name="T7" fmla="*/ 120 h 4"/>
                <a:gd name="T8" fmla="*/ 128623 w 11"/>
                <a:gd name="T9" fmla="*/ 96 h 4"/>
                <a:gd name="T10" fmla="*/ 128623 w 11"/>
                <a:gd name="T11" fmla="*/ 0 h 4"/>
                <a:gd name="T12" fmla="*/ 0 w 11"/>
                <a:gd name="T13" fmla="*/ 0 h 4"/>
                <a:gd name="T14" fmla="*/ 412396 w 11"/>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4"/>
                <a:gd name="T26" fmla="*/ 11 w 11"/>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4">
                  <a:moveTo>
                    <a:pt x="7" y="0"/>
                  </a:moveTo>
                  <a:lnTo>
                    <a:pt x="10" y="0"/>
                  </a:lnTo>
                  <a:lnTo>
                    <a:pt x="10" y="3"/>
                  </a:lnTo>
                  <a:lnTo>
                    <a:pt x="4" y="3"/>
                  </a:lnTo>
                  <a:lnTo>
                    <a:pt x="2" y="2"/>
                  </a:lnTo>
                  <a:lnTo>
                    <a:pt x="2" y="0"/>
                  </a:lnTo>
                  <a:lnTo>
                    <a:pt x="0" y="0"/>
                  </a:lnTo>
                  <a:lnTo>
                    <a:pt x="7" y="0"/>
                  </a:lnTo>
                </a:path>
              </a:pathLst>
            </a:custGeom>
            <a:solidFill>
              <a:srgbClr val="808080"/>
            </a:solidFill>
            <a:ln w="12700" cap="rnd">
              <a:solidFill>
                <a:srgbClr val="000000"/>
              </a:solidFill>
              <a:round/>
              <a:headEnd/>
              <a:tailEnd/>
            </a:ln>
          </p:spPr>
          <p:txBody>
            <a:bodyPr/>
            <a:lstStyle/>
            <a:p>
              <a:endParaRPr lang="en-US"/>
            </a:p>
          </p:txBody>
        </p:sp>
        <p:sp>
          <p:nvSpPr>
            <p:cNvPr id="1164" name="Freeform 84"/>
            <p:cNvSpPr>
              <a:spLocks/>
            </p:cNvSpPr>
            <p:nvPr/>
          </p:nvSpPr>
          <p:spPr bwMode="auto">
            <a:xfrm>
              <a:off x="3666" y="2437"/>
              <a:ext cx="18" cy="5"/>
            </a:xfrm>
            <a:custGeom>
              <a:avLst/>
              <a:gdLst>
                <a:gd name="T0" fmla="*/ 135668 w 10"/>
                <a:gd name="T1" fmla="*/ 0 h 4"/>
                <a:gd name="T2" fmla="*/ 195359 w 10"/>
                <a:gd name="T3" fmla="*/ 0 h 4"/>
                <a:gd name="T4" fmla="*/ 195359 w 10"/>
                <a:gd name="T5" fmla="*/ 120 h 4"/>
                <a:gd name="T6" fmla="*/ 26318 w 10"/>
                <a:gd name="T7" fmla="*/ 120 h 4"/>
                <a:gd name="T8" fmla="*/ 0 w 10"/>
                <a:gd name="T9" fmla="*/ 96 h 4"/>
                <a:gd name="T10" fmla="*/ 0 w 10"/>
                <a:gd name="T11" fmla="*/ 0 h 4"/>
                <a:gd name="T12" fmla="*/ 135668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6" y="0"/>
                  </a:moveTo>
                  <a:lnTo>
                    <a:pt x="9" y="0"/>
                  </a:lnTo>
                  <a:lnTo>
                    <a:pt x="9" y="3"/>
                  </a:lnTo>
                  <a:lnTo>
                    <a:pt x="1" y="3"/>
                  </a:lnTo>
                  <a:lnTo>
                    <a:pt x="0" y="2"/>
                  </a:lnTo>
                  <a:lnTo>
                    <a:pt x="0" y="0"/>
                  </a:lnTo>
                  <a:lnTo>
                    <a:pt x="6" y="0"/>
                  </a:lnTo>
                </a:path>
              </a:pathLst>
            </a:custGeom>
            <a:solidFill>
              <a:srgbClr val="808080"/>
            </a:solidFill>
            <a:ln w="12700" cap="rnd">
              <a:solidFill>
                <a:srgbClr val="000000"/>
              </a:solidFill>
              <a:round/>
              <a:headEnd/>
              <a:tailEnd/>
            </a:ln>
          </p:spPr>
          <p:txBody>
            <a:bodyPr/>
            <a:lstStyle/>
            <a:p>
              <a:endParaRPr lang="en-US"/>
            </a:p>
          </p:txBody>
        </p:sp>
        <p:sp>
          <p:nvSpPr>
            <p:cNvPr id="1165" name="Freeform 85"/>
            <p:cNvSpPr>
              <a:spLocks/>
            </p:cNvSpPr>
            <p:nvPr/>
          </p:nvSpPr>
          <p:spPr bwMode="auto">
            <a:xfrm>
              <a:off x="3647" y="2437"/>
              <a:ext cx="17" cy="5"/>
            </a:xfrm>
            <a:custGeom>
              <a:avLst/>
              <a:gdLst>
                <a:gd name="T0" fmla="*/ 232399 w 9"/>
                <a:gd name="T1" fmla="*/ 0 h 4"/>
                <a:gd name="T2" fmla="*/ 389750 w 9"/>
                <a:gd name="T3" fmla="*/ 0 h 4"/>
                <a:gd name="T4" fmla="*/ 389750 w 9"/>
                <a:gd name="T5" fmla="*/ 120 h 4"/>
                <a:gd name="T6" fmla="*/ 109238 w 9"/>
                <a:gd name="T7" fmla="*/ 120 h 4"/>
                <a:gd name="T8" fmla="*/ 0 w 9"/>
                <a:gd name="T9" fmla="*/ 96 h 4"/>
                <a:gd name="T10" fmla="*/ 0 w 9"/>
                <a:gd name="T11" fmla="*/ 0 h 4"/>
                <a:gd name="T12" fmla="*/ 232399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5" y="0"/>
                  </a:moveTo>
                  <a:lnTo>
                    <a:pt x="8" y="0"/>
                  </a:lnTo>
                  <a:lnTo>
                    <a:pt x="8" y="3"/>
                  </a:lnTo>
                  <a:lnTo>
                    <a:pt x="2" y="3"/>
                  </a:lnTo>
                  <a:lnTo>
                    <a:pt x="0" y="2"/>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1166" name="Freeform 86"/>
            <p:cNvSpPr>
              <a:spLocks/>
            </p:cNvSpPr>
            <p:nvPr/>
          </p:nvSpPr>
          <p:spPr bwMode="auto">
            <a:xfrm>
              <a:off x="3624" y="2437"/>
              <a:ext cx="21" cy="5"/>
            </a:xfrm>
            <a:custGeom>
              <a:avLst/>
              <a:gdLst>
                <a:gd name="T0" fmla="*/ 412396 w 11"/>
                <a:gd name="T1" fmla="*/ 0 h 4"/>
                <a:gd name="T2" fmla="*/ 590591 w 11"/>
                <a:gd name="T3" fmla="*/ 0 h 4"/>
                <a:gd name="T4" fmla="*/ 590591 w 11"/>
                <a:gd name="T5" fmla="*/ 120 h 4"/>
                <a:gd name="T6" fmla="*/ 178193 w 11"/>
                <a:gd name="T7" fmla="*/ 120 h 4"/>
                <a:gd name="T8" fmla="*/ 128623 w 11"/>
                <a:gd name="T9" fmla="*/ 96 h 4"/>
                <a:gd name="T10" fmla="*/ 128623 w 11"/>
                <a:gd name="T11" fmla="*/ 0 h 4"/>
                <a:gd name="T12" fmla="*/ 0 w 11"/>
                <a:gd name="T13" fmla="*/ 0 h 4"/>
                <a:gd name="T14" fmla="*/ 412396 w 11"/>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4"/>
                <a:gd name="T26" fmla="*/ 11 w 11"/>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4">
                  <a:moveTo>
                    <a:pt x="7" y="0"/>
                  </a:moveTo>
                  <a:lnTo>
                    <a:pt x="10" y="0"/>
                  </a:lnTo>
                  <a:lnTo>
                    <a:pt x="10" y="3"/>
                  </a:lnTo>
                  <a:lnTo>
                    <a:pt x="3" y="3"/>
                  </a:lnTo>
                  <a:lnTo>
                    <a:pt x="2" y="2"/>
                  </a:lnTo>
                  <a:lnTo>
                    <a:pt x="2" y="0"/>
                  </a:lnTo>
                  <a:lnTo>
                    <a:pt x="0" y="0"/>
                  </a:lnTo>
                  <a:lnTo>
                    <a:pt x="7" y="0"/>
                  </a:lnTo>
                </a:path>
              </a:pathLst>
            </a:custGeom>
            <a:solidFill>
              <a:srgbClr val="808080"/>
            </a:solidFill>
            <a:ln w="12700" cap="rnd">
              <a:solidFill>
                <a:srgbClr val="000000"/>
              </a:solidFill>
              <a:round/>
              <a:headEnd/>
              <a:tailEnd/>
            </a:ln>
          </p:spPr>
          <p:txBody>
            <a:bodyPr/>
            <a:lstStyle/>
            <a:p>
              <a:endParaRPr lang="en-US"/>
            </a:p>
          </p:txBody>
        </p:sp>
        <p:sp>
          <p:nvSpPr>
            <p:cNvPr id="1167" name="Freeform 87"/>
            <p:cNvSpPr>
              <a:spLocks/>
            </p:cNvSpPr>
            <p:nvPr/>
          </p:nvSpPr>
          <p:spPr bwMode="auto">
            <a:xfrm>
              <a:off x="3692" y="2444"/>
              <a:ext cx="22" cy="8"/>
            </a:xfrm>
            <a:custGeom>
              <a:avLst/>
              <a:gdLst>
                <a:gd name="T0" fmla="*/ 238418 w 12"/>
                <a:gd name="T1" fmla="*/ 0 h 6"/>
                <a:gd name="T2" fmla="*/ 275400 w 12"/>
                <a:gd name="T3" fmla="*/ 276 h 6"/>
                <a:gd name="T4" fmla="*/ 330471 w 12"/>
                <a:gd name="T5" fmla="*/ 276 h 6"/>
                <a:gd name="T6" fmla="*/ 330471 w 12"/>
                <a:gd name="T7" fmla="*/ 368 h 6"/>
                <a:gd name="T8" fmla="*/ 275400 w 12"/>
                <a:gd name="T9" fmla="*/ 655 h 6"/>
                <a:gd name="T10" fmla="*/ 98322 w 12"/>
                <a:gd name="T11" fmla="*/ 655 h 6"/>
                <a:gd name="T12" fmla="*/ 63895 w 12"/>
                <a:gd name="T13" fmla="*/ 368 h 6"/>
                <a:gd name="T14" fmla="*/ 63895 w 12"/>
                <a:gd name="T15" fmla="*/ 276 h 6"/>
                <a:gd name="T16" fmla="*/ 0 w 12"/>
                <a:gd name="T17" fmla="*/ 276 h 6"/>
                <a:gd name="T18" fmla="*/ 63895 w 12"/>
                <a:gd name="T19" fmla="*/ 0 h 6"/>
                <a:gd name="T20" fmla="*/ 238418 w 1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6"/>
                <a:gd name="T35" fmla="*/ 12 w 1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6">
                  <a:moveTo>
                    <a:pt x="8" y="0"/>
                  </a:moveTo>
                  <a:lnTo>
                    <a:pt x="9" y="2"/>
                  </a:lnTo>
                  <a:lnTo>
                    <a:pt x="11" y="2"/>
                  </a:lnTo>
                  <a:lnTo>
                    <a:pt x="11" y="3"/>
                  </a:lnTo>
                  <a:lnTo>
                    <a:pt x="9" y="5"/>
                  </a:lnTo>
                  <a:lnTo>
                    <a:pt x="3" y="5"/>
                  </a:lnTo>
                  <a:lnTo>
                    <a:pt x="2" y="3"/>
                  </a:lnTo>
                  <a:lnTo>
                    <a:pt x="2" y="2"/>
                  </a:lnTo>
                  <a:lnTo>
                    <a:pt x="0" y="2"/>
                  </a:lnTo>
                  <a:lnTo>
                    <a:pt x="2" y="0"/>
                  </a:lnTo>
                  <a:lnTo>
                    <a:pt x="8" y="0"/>
                  </a:lnTo>
                </a:path>
              </a:pathLst>
            </a:custGeom>
            <a:solidFill>
              <a:srgbClr val="808080"/>
            </a:solidFill>
            <a:ln w="12700" cap="rnd">
              <a:solidFill>
                <a:srgbClr val="FFFF66"/>
              </a:solidFill>
              <a:round/>
              <a:headEnd/>
              <a:tailEnd/>
            </a:ln>
          </p:spPr>
          <p:txBody>
            <a:bodyPr/>
            <a:lstStyle/>
            <a:p>
              <a:endParaRPr lang="en-US"/>
            </a:p>
          </p:txBody>
        </p:sp>
        <p:sp>
          <p:nvSpPr>
            <p:cNvPr id="1168" name="Freeform 88"/>
            <p:cNvSpPr>
              <a:spLocks/>
            </p:cNvSpPr>
            <p:nvPr/>
          </p:nvSpPr>
          <p:spPr bwMode="auto">
            <a:xfrm>
              <a:off x="3677" y="2444"/>
              <a:ext cx="17" cy="8"/>
            </a:xfrm>
            <a:custGeom>
              <a:avLst/>
              <a:gdLst>
                <a:gd name="T0" fmla="*/ 297177 w 9"/>
                <a:gd name="T1" fmla="*/ 0 h 6"/>
                <a:gd name="T2" fmla="*/ 346175 w 9"/>
                <a:gd name="T3" fmla="*/ 276 h 6"/>
                <a:gd name="T4" fmla="*/ 389750 w 9"/>
                <a:gd name="T5" fmla="*/ 276 h 6"/>
                <a:gd name="T6" fmla="*/ 389750 w 9"/>
                <a:gd name="T7" fmla="*/ 655 h 6"/>
                <a:gd name="T8" fmla="*/ 157329 w 9"/>
                <a:gd name="T9" fmla="*/ 655 h 6"/>
                <a:gd name="T10" fmla="*/ 0 w 9"/>
                <a:gd name="T11" fmla="*/ 276 h 6"/>
                <a:gd name="T12" fmla="*/ 0 w 9"/>
                <a:gd name="T13" fmla="*/ 0 h 6"/>
                <a:gd name="T14" fmla="*/ 297177 w 9"/>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6"/>
                <a:gd name="T26" fmla="*/ 9 w 9"/>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6">
                  <a:moveTo>
                    <a:pt x="6" y="0"/>
                  </a:moveTo>
                  <a:lnTo>
                    <a:pt x="7" y="2"/>
                  </a:lnTo>
                  <a:lnTo>
                    <a:pt x="8" y="2"/>
                  </a:lnTo>
                  <a:lnTo>
                    <a:pt x="8" y="5"/>
                  </a:lnTo>
                  <a:lnTo>
                    <a:pt x="3" y="5"/>
                  </a:lnTo>
                  <a:lnTo>
                    <a:pt x="0" y="2"/>
                  </a:lnTo>
                  <a:lnTo>
                    <a:pt x="0" y="0"/>
                  </a:lnTo>
                  <a:lnTo>
                    <a:pt x="6" y="0"/>
                  </a:lnTo>
                </a:path>
              </a:pathLst>
            </a:custGeom>
            <a:solidFill>
              <a:srgbClr val="808080"/>
            </a:solidFill>
            <a:ln w="12700" cap="rnd">
              <a:solidFill>
                <a:srgbClr val="FFFF66"/>
              </a:solidFill>
              <a:round/>
              <a:headEnd/>
              <a:tailEnd/>
            </a:ln>
          </p:spPr>
          <p:txBody>
            <a:bodyPr/>
            <a:lstStyle/>
            <a:p>
              <a:endParaRPr lang="en-US"/>
            </a:p>
          </p:txBody>
        </p:sp>
        <p:sp>
          <p:nvSpPr>
            <p:cNvPr id="1169" name="Freeform 89"/>
            <p:cNvSpPr>
              <a:spLocks/>
            </p:cNvSpPr>
            <p:nvPr/>
          </p:nvSpPr>
          <p:spPr bwMode="auto">
            <a:xfrm>
              <a:off x="3656" y="2444"/>
              <a:ext cx="19" cy="8"/>
            </a:xfrm>
            <a:custGeom>
              <a:avLst/>
              <a:gdLst>
                <a:gd name="T0" fmla="*/ 319493 w 10"/>
                <a:gd name="T1" fmla="*/ 0 h 6"/>
                <a:gd name="T2" fmla="*/ 374007 w 10"/>
                <a:gd name="T3" fmla="*/ 276 h 6"/>
                <a:gd name="T4" fmla="*/ 486881 w 10"/>
                <a:gd name="T5" fmla="*/ 276 h 6"/>
                <a:gd name="T6" fmla="*/ 486881 w 10"/>
                <a:gd name="T7" fmla="*/ 655 h 6"/>
                <a:gd name="T8" fmla="*/ 168154 w 10"/>
                <a:gd name="T9" fmla="*/ 655 h 6"/>
                <a:gd name="T10" fmla="*/ 0 w 10"/>
                <a:gd name="T11" fmla="*/ 276 h 6"/>
                <a:gd name="T12" fmla="*/ 0 w 10"/>
                <a:gd name="T13" fmla="*/ 0 h 6"/>
                <a:gd name="T14" fmla="*/ 319493 w 10"/>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6"/>
                <a:gd name="T26" fmla="*/ 10 w 1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6">
                  <a:moveTo>
                    <a:pt x="6" y="0"/>
                  </a:moveTo>
                  <a:lnTo>
                    <a:pt x="7" y="2"/>
                  </a:lnTo>
                  <a:lnTo>
                    <a:pt x="9" y="2"/>
                  </a:lnTo>
                  <a:lnTo>
                    <a:pt x="9" y="5"/>
                  </a:lnTo>
                  <a:lnTo>
                    <a:pt x="3" y="5"/>
                  </a:lnTo>
                  <a:lnTo>
                    <a:pt x="0" y="2"/>
                  </a:lnTo>
                  <a:lnTo>
                    <a:pt x="0" y="0"/>
                  </a:lnTo>
                  <a:lnTo>
                    <a:pt x="6" y="0"/>
                  </a:lnTo>
                </a:path>
              </a:pathLst>
            </a:custGeom>
            <a:solidFill>
              <a:srgbClr val="808080"/>
            </a:solidFill>
            <a:ln w="12700" cap="rnd">
              <a:solidFill>
                <a:srgbClr val="FFFF66"/>
              </a:solidFill>
              <a:round/>
              <a:headEnd/>
              <a:tailEnd/>
            </a:ln>
          </p:spPr>
          <p:txBody>
            <a:bodyPr/>
            <a:lstStyle/>
            <a:p>
              <a:endParaRPr lang="en-US"/>
            </a:p>
          </p:txBody>
        </p:sp>
        <p:sp>
          <p:nvSpPr>
            <p:cNvPr id="1170" name="Freeform 90"/>
            <p:cNvSpPr>
              <a:spLocks/>
            </p:cNvSpPr>
            <p:nvPr/>
          </p:nvSpPr>
          <p:spPr bwMode="auto">
            <a:xfrm>
              <a:off x="3637" y="2444"/>
              <a:ext cx="21" cy="8"/>
            </a:xfrm>
            <a:custGeom>
              <a:avLst/>
              <a:gdLst>
                <a:gd name="T0" fmla="*/ 412396 w 11"/>
                <a:gd name="T1" fmla="*/ 0 h 6"/>
                <a:gd name="T2" fmla="*/ 468783 w 11"/>
                <a:gd name="T3" fmla="*/ 276 h 6"/>
                <a:gd name="T4" fmla="*/ 590591 w 11"/>
                <a:gd name="T5" fmla="*/ 276 h 6"/>
                <a:gd name="T6" fmla="*/ 590591 w 11"/>
                <a:gd name="T7" fmla="*/ 655 h 6"/>
                <a:gd name="T8" fmla="*/ 245553 w 11"/>
                <a:gd name="T9" fmla="*/ 655 h 6"/>
                <a:gd name="T10" fmla="*/ 67374 w 11"/>
                <a:gd name="T11" fmla="*/ 276 h 6"/>
                <a:gd name="T12" fmla="*/ 0 w 11"/>
                <a:gd name="T13" fmla="*/ 276 h 6"/>
                <a:gd name="T14" fmla="*/ 67374 w 11"/>
                <a:gd name="T15" fmla="*/ 0 h 6"/>
                <a:gd name="T16" fmla="*/ 412396 w 11"/>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7" y="0"/>
                  </a:moveTo>
                  <a:lnTo>
                    <a:pt x="8" y="2"/>
                  </a:lnTo>
                  <a:lnTo>
                    <a:pt x="10" y="2"/>
                  </a:lnTo>
                  <a:lnTo>
                    <a:pt x="10" y="5"/>
                  </a:lnTo>
                  <a:lnTo>
                    <a:pt x="4" y="5"/>
                  </a:lnTo>
                  <a:lnTo>
                    <a:pt x="1" y="2"/>
                  </a:lnTo>
                  <a:lnTo>
                    <a:pt x="0" y="2"/>
                  </a:lnTo>
                  <a:lnTo>
                    <a:pt x="1" y="0"/>
                  </a:lnTo>
                  <a:lnTo>
                    <a:pt x="7" y="0"/>
                  </a:lnTo>
                </a:path>
              </a:pathLst>
            </a:custGeom>
            <a:solidFill>
              <a:srgbClr val="808080"/>
            </a:solidFill>
            <a:ln w="12700" cap="rnd">
              <a:solidFill>
                <a:srgbClr val="FFFF66"/>
              </a:solidFill>
              <a:round/>
              <a:headEnd/>
              <a:tailEnd/>
            </a:ln>
          </p:spPr>
          <p:txBody>
            <a:bodyPr/>
            <a:lstStyle/>
            <a:p>
              <a:endParaRPr lang="en-US"/>
            </a:p>
          </p:txBody>
        </p:sp>
        <p:sp>
          <p:nvSpPr>
            <p:cNvPr id="1171" name="Freeform 91"/>
            <p:cNvSpPr>
              <a:spLocks/>
            </p:cNvSpPr>
            <p:nvPr/>
          </p:nvSpPr>
          <p:spPr bwMode="auto">
            <a:xfrm>
              <a:off x="3703" y="2455"/>
              <a:ext cx="23" cy="4"/>
            </a:xfrm>
            <a:custGeom>
              <a:avLst/>
              <a:gdLst>
                <a:gd name="T0" fmla="*/ 396173 w 12"/>
                <a:gd name="T1" fmla="*/ 0 h 3"/>
                <a:gd name="T2" fmla="*/ 570787 w 12"/>
                <a:gd name="T3" fmla="*/ 0 h 3"/>
                <a:gd name="T4" fmla="*/ 570787 w 12"/>
                <a:gd name="T5" fmla="*/ 1 h 3"/>
                <a:gd name="T6" fmla="*/ 697736 w 12"/>
                <a:gd name="T7" fmla="*/ 276 h 3"/>
                <a:gd name="T8" fmla="*/ 71551 w 12"/>
                <a:gd name="T9" fmla="*/ 276 h 3"/>
                <a:gd name="T10" fmla="*/ 71551 w 12"/>
                <a:gd name="T11" fmla="*/ 1 h 3"/>
                <a:gd name="T12" fmla="*/ 0 w 12"/>
                <a:gd name="T13" fmla="*/ 0 h 3"/>
                <a:gd name="T14" fmla="*/ 396173 w 1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3"/>
                <a:gd name="T26" fmla="*/ 12 w 1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3">
                  <a:moveTo>
                    <a:pt x="6" y="0"/>
                  </a:moveTo>
                  <a:lnTo>
                    <a:pt x="9" y="0"/>
                  </a:lnTo>
                  <a:lnTo>
                    <a:pt x="9" y="1"/>
                  </a:lnTo>
                  <a:lnTo>
                    <a:pt x="11" y="2"/>
                  </a:lnTo>
                  <a:lnTo>
                    <a:pt x="1" y="2"/>
                  </a:lnTo>
                  <a:lnTo>
                    <a:pt x="1" y="1"/>
                  </a:lnTo>
                  <a:lnTo>
                    <a:pt x="0" y="0"/>
                  </a:lnTo>
                  <a:lnTo>
                    <a:pt x="6" y="0"/>
                  </a:lnTo>
                </a:path>
              </a:pathLst>
            </a:custGeom>
            <a:solidFill>
              <a:srgbClr val="808080"/>
            </a:solidFill>
            <a:ln w="12700" cap="rnd">
              <a:solidFill>
                <a:srgbClr val="000000"/>
              </a:solidFill>
              <a:round/>
              <a:headEnd/>
              <a:tailEnd/>
            </a:ln>
          </p:spPr>
          <p:txBody>
            <a:bodyPr/>
            <a:lstStyle/>
            <a:p>
              <a:endParaRPr lang="en-US"/>
            </a:p>
          </p:txBody>
        </p:sp>
        <p:sp>
          <p:nvSpPr>
            <p:cNvPr id="1172" name="Freeform 92"/>
            <p:cNvSpPr>
              <a:spLocks/>
            </p:cNvSpPr>
            <p:nvPr/>
          </p:nvSpPr>
          <p:spPr bwMode="auto">
            <a:xfrm>
              <a:off x="3686" y="2455"/>
              <a:ext cx="19" cy="4"/>
            </a:xfrm>
            <a:custGeom>
              <a:avLst/>
              <a:gdLst>
                <a:gd name="T0" fmla="*/ 284945 w 10"/>
                <a:gd name="T1" fmla="*/ 0 h 3"/>
                <a:gd name="T2" fmla="*/ 374007 w 10"/>
                <a:gd name="T3" fmla="*/ 0 h 3"/>
                <a:gd name="T4" fmla="*/ 486881 w 10"/>
                <a:gd name="T5" fmla="*/ 1 h 3"/>
                <a:gd name="T6" fmla="*/ 486881 w 10"/>
                <a:gd name="T7" fmla="*/ 276 h 3"/>
                <a:gd name="T8" fmla="*/ 117722 w 10"/>
                <a:gd name="T9" fmla="*/ 276 h 3"/>
                <a:gd name="T10" fmla="*/ 117722 w 10"/>
                <a:gd name="T11" fmla="*/ 1 h 3"/>
                <a:gd name="T12" fmla="*/ 117722 w 10"/>
                <a:gd name="T13" fmla="*/ 0 h 3"/>
                <a:gd name="T14" fmla="*/ 0 w 10"/>
                <a:gd name="T15" fmla="*/ 0 h 3"/>
                <a:gd name="T16" fmla="*/ 284945 w 10"/>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
                <a:gd name="T29" fmla="*/ 10 w 10"/>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
                  <a:moveTo>
                    <a:pt x="5" y="0"/>
                  </a:moveTo>
                  <a:lnTo>
                    <a:pt x="7" y="0"/>
                  </a:lnTo>
                  <a:lnTo>
                    <a:pt x="9" y="1"/>
                  </a:lnTo>
                  <a:lnTo>
                    <a:pt x="9" y="2"/>
                  </a:lnTo>
                  <a:lnTo>
                    <a:pt x="2" y="2"/>
                  </a:lnTo>
                  <a:lnTo>
                    <a:pt x="2" y="1"/>
                  </a:lnTo>
                  <a:lnTo>
                    <a:pt x="2" y="0"/>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1173" name="Freeform 93"/>
            <p:cNvSpPr>
              <a:spLocks/>
            </p:cNvSpPr>
            <p:nvPr/>
          </p:nvSpPr>
          <p:spPr bwMode="auto">
            <a:xfrm>
              <a:off x="3666" y="2455"/>
              <a:ext cx="22" cy="4"/>
            </a:xfrm>
            <a:custGeom>
              <a:avLst/>
              <a:gdLst>
                <a:gd name="T0" fmla="*/ 180257 w 12"/>
                <a:gd name="T1" fmla="*/ 0 h 3"/>
                <a:gd name="T2" fmla="*/ 275400 w 12"/>
                <a:gd name="T3" fmla="*/ 0 h 3"/>
                <a:gd name="T4" fmla="*/ 330471 w 12"/>
                <a:gd name="T5" fmla="*/ 1 h 3"/>
                <a:gd name="T6" fmla="*/ 330471 w 12"/>
                <a:gd name="T7" fmla="*/ 276 h 3"/>
                <a:gd name="T8" fmla="*/ 98322 w 12"/>
                <a:gd name="T9" fmla="*/ 276 h 3"/>
                <a:gd name="T10" fmla="*/ 34852 w 12"/>
                <a:gd name="T11" fmla="*/ 1 h 3"/>
                <a:gd name="T12" fmla="*/ 34852 w 12"/>
                <a:gd name="T13" fmla="*/ 0 h 3"/>
                <a:gd name="T14" fmla="*/ 0 w 12"/>
                <a:gd name="T15" fmla="*/ 0 h 3"/>
                <a:gd name="T16" fmla="*/ 180257 w 1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
                <a:gd name="T29" fmla="*/ 12 w 1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
                  <a:moveTo>
                    <a:pt x="6" y="0"/>
                  </a:moveTo>
                  <a:lnTo>
                    <a:pt x="9" y="0"/>
                  </a:lnTo>
                  <a:lnTo>
                    <a:pt x="11" y="1"/>
                  </a:lnTo>
                  <a:lnTo>
                    <a:pt x="11" y="2"/>
                  </a:lnTo>
                  <a:lnTo>
                    <a:pt x="3" y="2"/>
                  </a:lnTo>
                  <a:lnTo>
                    <a:pt x="1" y="1"/>
                  </a:lnTo>
                  <a:lnTo>
                    <a:pt x="1" y="0"/>
                  </a:lnTo>
                  <a:lnTo>
                    <a:pt x="0" y="0"/>
                  </a:lnTo>
                  <a:lnTo>
                    <a:pt x="6" y="0"/>
                  </a:lnTo>
                </a:path>
              </a:pathLst>
            </a:custGeom>
            <a:solidFill>
              <a:srgbClr val="808080"/>
            </a:solidFill>
            <a:ln w="12700" cap="rnd">
              <a:solidFill>
                <a:srgbClr val="000000"/>
              </a:solidFill>
              <a:round/>
              <a:headEnd/>
              <a:tailEnd/>
            </a:ln>
          </p:spPr>
          <p:txBody>
            <a:bodyPr/>
            <a:lstStyle/>
            <a:p>
              <a:endParaRPr lang="en-US"/>
            </a:p>
          </p:txBody>
        </p:sp>
        <p:sp>
          <p:nvSpPr>
            <p:cNvPr id="1174" name="Freeform 94"/>
            <p:cNvSpPr>
              <a:spLocks/>
            </p:cNvSpPr>
            <p:nvPr/>
          </p:nvSpPr>
          <p:spPr bwMode="auto">
            <a:xfrm>
              <a:off x="3647" y="2455"/>
              <a:ext cx="20" cy="4"/>
            </a:xfrm>
            <a:custGeom>
              <a:avLst/>
              <a:gdLst>
                <a:gd name="T0" fmla="*/ 189475 w 11"/>
                <a:gd name="T1" fmla="*/ 0 h 3"/>
                <a:gd name="T2" fmla="*/ 258518 w 11"/>
                <a:gd name="T3" fmla="*/ 0 h 3"/>
                <a:gd name="T4" fmla="*/ 258518 w 11"/>
                <a:gd name="T5" fmla="*/ 276 h 3"/>
                <a:gd name="T6" fmla="*/ 69042 w 11"/>
                <a:gd name="T7" fmla="*/ 276 h 3"/>
                <a:gd name="T8" fmla="*/ 57316 w 11"/>
                <a:gd name="T9" fmla="*/ 1 h 3"/>
                <a:gd name="T10" fmla="*/ 57316 w 11"/>
                <a:gd name="T11" fmla="*/ 0 h 3"/>
                <a:gd name="T12" fmla="*/ 0 w 11"/>
                <a:gd name="T13" fmla="*/ 0 h 3"/>
                <a:gd name="T14" fmla="*/ 189475 w 1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3"/>
                <a:gd name="T26" fmla="*/ 11 w 1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3">
                  <a:moveTo>
                    <a:pt x="7" y="0"/>
                  </a:moveTo>
                  <a:lnTo>
                    <a:pt x="10" y="0"/>
                  </a:lnTo>
                  <a:lnTo>
                    <a:pt x="10" y="2"/>
                  </a:lnTo>
                  <a:lnTo>
                    <a:pt x="3" y="2"/>
                  </a:lnTo>
                  <a:lnTo>
                    <a:pt x="2" y="1"/>
                  </a:lnTo>
                  <a:lnTo>
                    <a:pt x="2" y="0"/>
                  </a:lnTo>
                  <a:lnTo>
                    <a:pt x="0" y="0"/>
                  </a:lnTo>
                  <a:lnTo>
                    <a:pt x="7" y="0"/>
                  </a:lnTo>
                </a:path>
              </a:pathLst>
            </a:custGeom>
            <a:solidFill>
              <a:srgbClr val="808080"/>
            </a:solidFill>
            <a:ln w="12700" cap="rnd">
              <a:solidFill>
                <a:srgbClr val="000000"/>
              </a:solidFill>
              <a:round/>
              <a:headEnd/>
              <a:tailEnd/>
            </a:ln>
          </p:spPr>
          <p:txBody>
            <a:bodyPr/>
            <a:lstStyle/>
            <a:p>
              <a:endParaRPr lang="en-US"/>
            </a:p>
          </p:txBody>
        </p:sp>
        <p:sp>
          <p:nvSpPr>
            <p:cNvPr id="1175" name="Freeform 95"/>
            <p:cNvSpPr>
              <a:spLocks/>
            </p:cNvSpPr>
            <p:nvPr/>
          </p:nvSpPr>
          <p:spPr bwMode="auto">
            <a:xfrm>
              <a:off x="3714" y="2465"/>
              <a:ext cx="17" cy="4"/>
            </a:xfrm>
            <a:custGeom>
              <a:avLst/>
              <a:gdLst>
                <a:gd name="T0" fmla="*/ 232399 w 9"/>
                <a:gd name="T1" fmla="*/ 0 h 3"/>
                <a:gd name="T2" fmla="*/ 346175 w 9"/>
                <a:gd name="T3" fmla="*/ 0 h 3"/>
                <a:gd name="T4" fmla="*/ 389750 w 9"/>
                <a:gd name="T5" fmla="*/ 1 h 3"/>
                <a:gd name="T6" fmla="*/ 389750 w 9"/>
                <a:gd name="T7" fmla="*/ 276 h 3"/>
                <a:gd name="T8" fmla="*/ 109238 w 9"/>
                <a:gd name="T9" fmla="*/ 276 h 3"/>
                <a:gd name="T10" fmla="*/ 0 w 9"/>
                <a:gd name="T11" fmla="*/ 1 h 3"/>
                <a:gd name="T12" fmla="*/ 0 w 9"/>
                <a:gd name="T13" fmla="*/ 0 h 3"/>
                <a:gd name="T14" fmla="*/ 232399 w 9"/>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3"/>
                <a:gd name="T26" fmla="*/ 9 w 9"/>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3">
                  <a:moveTo>
                    <a:pt x="5" y="0"/>
                  </a:moveTo>
                  <a:lnTo>
                    <a:pt x="7" y="0"/>
                  </a:lnTo>
                  <a:lnTo>
                    <a:pt x="8" y="1"/>
                  </a:lnTo>
                  <a:lnTo>
                    <a:pt x="8" y="2"/>
                  </a:lnTo>
                  <a:lnTo>
                    <a:pt x="2" y="2"/>
                  </a:lnTo>
                  <a:lnTo>
                    <a:pt x="0" y="1"/>
                  </a:lnTo>
                  <a:lnTo>
                    <a:pt x="0" y="0"/>
                  </a:lnTo>
                  <a:lnTo>
                    <a:pt x="5" y="0"/>
                  </a:lnTo>
                </a:path>
              </a:pathLst>
            </a:custGeom>
            <a:solidFill>
              <a:srgbClr val="808080"/>
            </a:solidFill>
            <a:ln w="12700" cap="rnd">
              <a:solidFill>
                <a:srgbClr val="FFFF66"/>
              </a:solidFill>
              <a:round/>
              <a:headEnd/>
              <a:tailEnd/>
            </a:ln>
          </p:spPr>
          <p:txBody>
            <a:bodyPr/>
            <a:lstStyle/>
            <a:p>
              <a:endParaRPr lang="en-US"/>
            </a:p>
          </p:txBody>
        </p:sp>
        <p:sp>
          <p:nvSpPr>
            <p:cNvPr id="1176" name="Freeform 96"/>
            <p:cNvSpPr>
              <a:spLocks/>
            </p:cNvSpPr>
            <p:nvPr/>
          </p:nvSpPr>
          <p:spPr bwMode="auto">
            <a:xfrm>
              <a:off x="3696" y="2465"/>
              <a:ext cx="18" cy="4"/>
            </a:xfrm>
            <a:custGeom>
              <a:avLst/>
              <a:gdLst>
                <a:gd name="T0" fmla="*/ 153486 w 10"/>
                <a:gd name="T1" fmla="*/ 0 h 3"/>
                <a:gd name="T2" fmla="*/ 195359 w 10"/>
                <a:gd name="T3" fmla="*/ 1 h 3"/>
                <a:gd name="T4" fmla="*/ 195359 w 10"/>
                <a:gd name="T5" fmla="*/ 276 h 3"/>
                <a:gd name="T6" fmla="*/ 60296 w 10"/>
                <a:gd name="T7" fmla="*/ 276 h 3"/>
                <a:gd name="T8" fmla="*/ 47372 w 10"/>
                <a:gd name="T9" fmla="*/ 1 h 3"/>
                <a:gd name="T10" fmla="*/ 0 w 10"/>
                <a:gd name="T11" fmla="*/ 1 h 3"/>
                <a:gd name="T12" fmla="*/ 0 w 10"/>
                <a:gd name="T13" fmla="*/ 0 h 3"/>
                <a:gd name="T14" fmla="*/ 153486 w 10"/>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7" y="0"/>
                  </a:moveTo>
                  <a:lnTo>
                    <a:pt x="9" y="1"/>
                  </a:lnTo>
                  <a:lnTo>
                    <a:pt x="9" y="2"/>
                  </a:lnTo>
                  <a:lnTo>
                    <a:pt x="3" y="2"/>
                  </a:lnTo>
                  <a:lnTo>
                    <a:pt x="2" y="1"/>
                  </a:lnTo>
                  <a:lnTo>
                    <a:pt x="0" y="1"/>
                  </a:lnTo>
                  <a:lnTo>
                    <a:pt x="0" y="0"/>
                  </a:lnTo>
                  <a:lnTo>
                    <a:pt x="7" y="0"/>
                  </a:lnTo>
                </a:path>
              </a:pathLst>
            </a:custGeom>
            <a:solidFill>
              <a:srgbClr val="808080"/>
            </a:solidFill>
            <a:ln w="12700" cap="rnd">
              <a:solidFill>
                <a:srgbClr val="FFFF66"/>
              </a:solidFill>
              <a:round/>
              <a:headEnd/>
              <a:tailEnd/>
            </a:ln>
          </p:spPr>
          <p:txBody>
            <a:bodyPr/>
            <a:lstStyle/>
            <a:p>
              <a:endParaRPr lang="en-US"/>
            </a:p>
          </p:txBody>
        </p:sp>
        <p:sp>
          <p:nvSpPr>
            <p:cNvPr id="1177" name="Freeform 97"/>
            <p:cNvSpPr>
              <a:spLocks/>
            </p:cNvSpPr>
            <p:nvPr/>
          </p:nvSpPr>
          <p:spPr bwMode="auto">
            <a:xfrm>
              <a:off x="3677" y="2465"/>
              <a:ext cx="17" cy="4"/>
            </a:xfrm>
            <a:custGeom>
              <a:avLst/>
              <a:gdLst>
                <a:gd name="T0" fmla="*/ 346175 w 9"/>
                <a:gd name="T1" fmla="*/ 0 h 3"/>
                <a:gd name="T2" fmla="*/ 389750 w 9"/>
                <a:gd name="T3" fmla="*/ 1 h 3"/>
                <a:gd name="T4" fmla="*/ 389750 w 9"/>
                <a:gd name="T5" fmla="*/ 276 h 3"/>
                <a:gd name="T6" fmla="*/ 157329 w 9"/>
                <a:gd name="T7" fmla="*/ 276 h 3"/>
                <a:gd name="T8" fmla="*/ 109238 w 9"/>
                <a:gd name="T9" fmla="*/ 1 h 3"/>
                <a:gd name="T10" fmla="*/ 0 w 9"/>
                <a:gd name="T11" fmla="*/ 1 h 3"/>
                <a:gd name="T12" fmla="*/ 0 w 9"/>
                <a:gd name="T13" fmla="*/ 0 h 3"/>
                <a:gd name="T14" fmla="*/ 346175 w 9"/>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3"/>
                <a:gd name="T26" fmla="*/ 9 w 9"/>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3">
                  <a:moveTo>
                    <a:pt x="7" y="0"/>
                  </a:moveTo>
                  <a:lnTo>
                    <a:pt x="8" y="1"/>
                  </a:lnTo>
                  <a:lnTo>
                    <a:pt x="8" y="2"/>
                  </a:lnTo>
                  <a:lnTo>
                    <a:pt x="3" y="2"/>
                  </a:lnTo>
                  <a:lnTo>
                    <a:pt x="2" y="1"/>
                  </a:lnTo>
                  <a:lnTo>
                    <a:pt x="0" y="1"/>
                  </a:lnTo>
                  <a:lnTo>
                    <a:pt x="0" y="0"/>
                  </a:lnTo>
                  <a:lnTo>
                    <a:pt x="7" y="0"/>
                  </a:lnTo>
                </a:path>
              </a:pathLst>
            </a:custGeom>
            <a:solidFill>
              <a:srgbClr val="808080"/>
            </a:solidFill>
            <a:ln w="12700" cap="rnd">
              <a:solidFill>
                <a:srgbClr val="FFFF66"/>
              </a:solidFill>
              <a:round/>
              <a:headEnd/>
              <a:tailEnd/>
            </a:ln>
          </p:spPr>
          <p:txBody>
            <a:bodyPr/>
            <a:lstStyle/>
            <a:p>
              <a:endParaRPr lang="en-US"/>
            </a:p>
          </p:txBody>
        </p:sp>
        <p:sp>
          <p:nvSpPr>
            <p:cNvPr id="1178" name="Freeform 98"/>
            <p:cNvSpPr>
              <a:spLocks/>
            </p:cNvSpPr>
            <p:nvPr/>
          </p:nvSpPr>
          <p:spPr bwMode="auto">
            <a:xfrm>
              <a:off x="3656" y="2465"/>
              <a:ext cx="23" cy="4"/>
            </a:xfrm>
            <a:custGeom>
              <a:avLst/>
              <a:gdLst>
                <a:gd name="T0" fmla="*/ 503796 w 12"/>
                <a:gd name="T1" fmla="*/ 0 h 3"/>
                <a:gd name="T2" fmla="*/ 621953 w 12"/>
                <a:gd name="T3" fmla="*/ 1 h 3"/>
                <a:gd name="T4" fmla="*/ 697736 w 12"/>
                <a:gd name="T5" fmla="*/ 1 h 3"/>
                <a:gd name="T6" fmla="*/ 697736 w 12"/>
                <a:gd name="T7" fmla="*/ 276 h 3"/>
                <a:gd name="T8" fmla="*/ 206699 w 12"/>
                <a:gd name="T9" fmla="*/ 276 h 3"/>
                <a:gd name="T10" fmla="*/ 137139 w 12"/>
                <a:gd name="T11" fmla="*/ 1 h 3"/>
                <a:gd name="T12" fmla="*/ 0 w 12"/>
                <a:gd name="T13" fmla="*/ 1 h 3"/>
                <a:gd name="T14" fmla="*/ 0 w 12"/>
                <a:gd name="T15" fmla="*/ 0 h 3"/>
                <a:gd name="T16" fmla="*/ 503796 w 1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
                <a:gd name="T29" fmla="*/ 12 w 1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
                  <a:moveTo>
                    <a:pt x="8" y="0"/>
                  </a:moveTo>
                  <a:lnTo>
                    <a:pt x="10" y="1"/>
                  </a:lnTo>
                  <a:lnTo>
                    <a:pt x="11" y="1"/>
                  </a:lnTo>
                  <a:lnTo>
                    <a:pt x="11" y="2"/>
                  </a:lnTo>
                  <a:lnTo>
                    <a:pt x="3" y="2"/>
                  </a:lnTo>
                  <a:lnTo>
                    <a:pt x="2" y="1"/>
                  </a:lnTo>
                  <a:lnTo>
                    <a:pt x="0" y="1"/>
                  </a:lnTo>
                  <a:lnTo>
                    <a:pt x="0" y="0"/>
                  </a:lnTo>
                  <a:lnTo>
                    <a:pt x="8" y="0"/>
                  </a:lnTo>
                </a:path>
              </a:pathLst>
            </a:custGeom>
            <a:solidFill>
              <a:srgbClr val="808080"/>
            </a:solidFill>
            <a:ln w="12700" cap="rnd">
              <a:solidFill>
                <a:srgbClr val="FFFF66"/>
              </a:solidFill>
              <a:round/>
              <a:headEnd/>
              <a:tailEnd/>
            </a:ln>
          </p:spPr>
          <p:txBody>
            <a:bodyPr/>
            <a:lstStyle/>
            <a:p>
              <a:endParaRPr lang="en-US"/>
            </a:p>
          </p:txBody>
        </p:sp>
        <p:sp>
          <p:nvSpPr>
            <p:cNvPr id="1179" name="Freeform 99"/>
            <p:cNvSpPr>
              <a:spLocks/>
            </p:cNvSpPr>
            <p:nvPr/>
          </p:nvSpPr>
          <p:spPr bwMode="auto">
            <a:xfrm>
              <a:off x="3543" y="2356"/>
              <a:ext cx="115" cy="29"/>
            </a:xfrm>
            <a:custGeom>
              <a:avLst/>
              <a:gdLst>
                <a:gd name="T0" fmla="*/ 2063694 w 61"/>
                <a:gd name="T1" fmla="*/ 0 h 20"/>
                <a:gd name="T2" fmla="*/ 2215311 w 61"/>
                <a:gd name="T3" fmla="*/ 0 h 20"/>
                <a:gd name="T4" fmla="*/ 2215311 w 61"/>
                <a:gd name="T5" fmla="*/ 1159 h 20"/>
                <a:gd name="T6" fmla="*/ 2880396 w 61"/>
                <a:gd name="T7" fmla="*/ 9399 h 20"/>
                <a:gd name="T8" fmla="*/ 2880396 w 61"/>
                <a:gd name="T9" fmla="*/ 9399 h 20"/>
                <a:gd name="T10" fmla="*/ 2765784 w 61"/>
                <a:gd name="T11" fmla="*/ 10773 h 20"/>
                <a:gd name="T12" fmla="*/ 717385 w 61"/>
                <a:gd name="T13" fmla="*/ 10773 h 20"/>
                <a:gd name="T14" fmla="*/ 657227 w 61"/>
                <a:gd name="T15" fmla="*/ 9399 h 20"/>
                <a:gd name="T16" fmla="*/ 639176 w 61"/>
                <a:gd name="T17" fmla="*/ 9399 h 20"/>
                <a:gd name="T18" fmla="*/ 536115 w 61"/>
                <a:gd name="T19" fmla="*/ 9399 h 20"/>
                <a:gd name="T20" fmla="*/ 0 w 61"/>
                <a:gd name="T21" fmla="*/ 1159 h 20"/>
                <a:gd name="T22" fmla="*/ 0 w 61"/>
                <a:gd name="T23" fmla="*/ 0 h 20"/>
                <a:gd name="T24" fmla="*/ 2063694 w 61"/>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20"/>
                <a:gd name="T41" fmla="*/ 61 w 61"/>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20">
                  <a:moveTo>
                    <a:pt x="43" y="0"/>
                  </a:moveTo>
                  <a:lnTo>
                    <a:pt x="46" y="0"/>
                  </a:lnTo>
                  <a:lnTo>
                    <a:pt x="46" y="2"/>
                  </a:lnTo>
                  <a:lnTo>
                    <a:pt x="60" y="17"/>
                  </a:lnTo>
                  <a:lnTo>
                    <a:pt x="58" y="19"/>
                  </a:lnTo>
                  <a:lnTo>
                    <a:pt x="15" y="19"/>
                  </a:lnTo>
                  <a:lnTo>
                    <a:pt x="14" y="17"/>
                  </a:lnTo>
                  <a:lnTo>
                    <a:pt x="13" y="17"/>
                  </a:lnTo>
                  <a:lnTo>
                    <a:pt x="11" y="17"/>
                  </a:lnTo>
                  <a:lnTo>
                    <a:pt x="0" y="2"/>
                  </a:lnTo>
                  <a:lnTo>
                    <a:pt x="0" y="0"/>
                  </a:lnTo>
                  <a:lnTo>
                    <a:pt x="43" y="0"/>
                  </a:lnTo>
                </a:path>
              </a:pathLst>
            </a:custGeom>
            <a:solidFill>
              <a:srgbClr val="808080"/>
            </a:solidFill>
            <a:ln w="12700" cap="rnd">
              <a:solidFill>
                <a:srgbClr val="FFFF66"/>
              </a:solidFill>
              <a:round/>
              <a:headEnd/>
              <a:tailEnd/>
            </a:ln>
          </p:spPr>
          <p:txBody>
            <a:bodyPr/>
            <a:lstStyle/>
            <a:p>
              <a:endParaRPr lang="en-US"/>
            </a:p>
          </p:txBody>
        </p:sp>
        <p:sp>
          <p:nvSpPr>
            <p:cNvPr id="1180" name="Freeform 100"/>
            <p:cNvSpPr>
              <a:spLocks/>
            </p:cNvSpPr>
            <p:nvPr/>
          </p:nvSpPr>
          <p:spPr bwMode="auto">
            <a:xfrm>
              <a:off x="3547" y="2356"/>
              <a:ext cx="98" cy="25"/>
            </a:xfrm>
            <a:custGeom>
              <a:avLst/>
              <a:gdLst>
                <a:gd name="T0" fmla="*/ 1718213 w 52"/>
                <a:gd name="T1" fmla="*/ 0 h 17"/>
                <a:gd name="T2" fmla="*/ 1822945 w 52"/>
                <a:gd name="T3" fmla="*/ 0 h 17"/>
                <a:gd name="T4" fmla="*/ 1895196 w 52"/>
                <a:gd name="T5" fmla="*/ 1304 h 17"/>
                <a:gd name="T6" fmla="*/ 1949516 w 52"/>
                <a:gd name="T7" fmla="*/ 1304 h 17"/>
                <a:gd name="T8" fmla="*/ 2005844 w 52"/>
                <a:gd name="T9" fmla="*/ 1918 h 17"/>
                <a:gd name="T10" fmla="*/ 2432622 w 52"/>
                <a:gd name="T11" fmla="*/ 10234 h 17"/>
                <a:gd name="T12" fmla="*/ 2432622 w 52"/>
                <a:gd name="T13" fmla="*/ 11259 h 17"/>
                <a:gd name="T14" fmla="*/ 483762 w 52"/>
                <a:gd name="T15" fmla="*/ 11259 h 17"/>
                <a:gd name="T16" fmla="*/ 483762 w 52"/>
                <a:gd name="T17" fmla="*/ 10234 h 17"/>
                <a:gd name="T18" fmla="*/ 106155 w 52"/>
                <a:gd name="T19" fmla="*/ 1918 h 17"/>
                <a:gd name="T20" fmla="*/ 0 w 52"/>
                <a:gd name="T21" fmla="*/ 1304 h 17"/>
                <a:gd name="T22" fmla="*/ 106155 w 52"/>
                <a:gd name="T23" fmla="*/ 0 h 17"/>
                <a:gd name="T24" fmla="*/ 1718213 w 52"/>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17"/>
                <a:gd name="T41" fmla="*/ 52 w 5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17">
                  <a:moveTo>
                    <a:pt x="36" y="0"/>
                  </a:moveTo>
                  <a:lnTo>
                    <a:pt x="38" y="0"/>
                  </a:lnTo>
                  <a:lnTo>
                    <a:pt x="40" y="2"/>
                  </a:lnTo>
                  <a:lnTo>
                    <a:pt x="41" y="2"/>
                  </a:lnTo>
                  <a:lnTo>
                    <a:pt x="42" y="3"/>
                  </a:lnTo>
                  <a:lnTo>
                    <a:pt x="51" y="14"/>
                  </a:lnTo>
                  <a:lnTo>
                    <a:pt x="51" y="16"/>
                  </a:lnTo>
                  <a:lnTo>
                    <a:pt x="10" y="16"/>
                  </a:lnTo>
                  <a:lnTo>
                    <a:pt x="10" y="14"/>
                  </a:lnTo>
                  <a:lnTo>
                    <a:pt x="2" y="3"/>
                  </a:lnTo>
                  <a:lnTo>
                    <a:pt x="0" y="2"/>
                  </a:lnTo>
                  <a:lnTo>
                    <a:pt x="2" y="0"/>
                  </a:lnTo>
                  <a:lnTo>
                    <a:pt x="36" y="0"/>
                  </a:lnTo>
                </a:path>
              </a:pathLst>
            </a:custGeom>
            <a:solidFill>
              <a:srgbClr val="FFFFFF"/>
            </a:solidFill>
            <a:ln w="12700" cap="rnd">
              <a:solidFill>
                <a:srgbClr val="000000"/>
              </a:solidFill>
              <a:round/>
              <a:headEnd/>
              <a:tailEnd/>
            </a:ln>
          </p:spPr>
          <p:txBody>
            <a:bodyPr/>
            <a:lstStyle/>
            <a:p>
              <a:endParaRPr lang="en-US"/>
            </a:p>
          </p:txBody>
        </p:sp>
        <p:sp>
          <p:nvSpPr>
            <p:cNvPr id="1181" name="Freeform 101"/>
            <p:cNvSpPr>
              <a:spLocks/>
            </p:cNvSpPr>
            <p:nvPr/>
          </p:nvSpPr>
          <p:spPr bwMode="auto">
            <a:xfrm>
              <a:off x="3767" y="2306"/>
              <a:ext cx="697" cy="667"/>
            </a:xfrm>
            <a:custGeom>
              <a:avLst/>
              <a:gdLst>
                <a:gd name="T0" fmla="*/ 12446759 w 371"/>
                <a:gd name="T1" fmla="*/ 2032 h 466"/>
                <a:gd name="T2" fmla="*/ 13130660 w 371"/>
                <a:gd name="T3" fmla="*/ 4446 h 466"/>
                <a:gd name="T4" fmla="*/ 13699983 w 371"/>
                <a:gd name="T5" fmla="*/ 6364 h 466"/>
                <a:gd name="T6" fmla="*/ 14257080 w 371"/>
                <a:gd name="T7" fmla="*/ 8526 h 466"/>
                <a:gd name="T8" fmla="*/ 14935262 w 371"/>
                <a:gd name="T9" fmla="*/ 11270 h 466"/>
                <a:gd name="T10" fmla="*/ 15381605 w 371"/>
                <a:gd name="T11" fmla="*/ 15142 h 466"/>
                <a:gd name="T12" fmla="*/ 15756219 w 371"/>
                <a:gd name="T13" fmla="*/ 18662 h 466"/>
                <a:gd name="T14" fmla="*/ 16228266 w 371"/>
                <a:gd name="T15" fmla="*/ 22572 h 466"/>
                <a:gd name="T16" fmla="*/ 16425125 w 371"/>
                <a:gd name="T17" fmla="*/ 27648 h 466"/>
                <a:gd name="T18" fmla="*/ 16642078 w 371"/>
                <a:gd name="T19" fmla="*/ 33788 h 466"/>
                <a:gd name="T20" fmla="*/ 16587760 w 371"/>
                <a:gd name="T21" fmla="*/ 79044 h 466"/>
                <a:gd name="T22" fmla="*/ 16385236 w 371"/>
                <a:gd name="T23" fmla="*/ 95886 h 466"/>
                <a:gd name="T24" fmla="*/ 16120504 w 371"/>
                <a:gd name="T25" fmla="*/ 107172 h 466"/>
                <a:gd name="T26" fmla="*/ 15702473 w 371"/>
                <a:gd name="T27" fmla="*/ 110599 h 466"/>
                <a:gd name="T28" fmla="*/ 15073715 w 371"/>
                <a:gd name="T29" fmla="*/ 114154 h 466"/>
                <a:gd name="T30" fmla="*/ 14616070 w 371"/>
                <a:gd name="T31" fmla="*/ 123594 h 466"/>
                <a:gd name="T32" fmla="*/ 14834391 w 371"/>
                <a:gd name="T33" fmla="*/ 135913 h 466"/>
                <a:gd name="T34" fmla="*/ 15073715 w 371"/>
                <a:gd name="T35" fmla="*/ 140843 h 466"/>
                <a:gd name="T36" fmla="*/ 15291292 w 371"/>
                <a:gd name="T37" fmla="*/ 151369 h 466"/>
                <a:gd name="T38" fmla="*/ 15509274 w 371"/>
                <a:gd name="T39" fmla="*/ 160469 h 466"/>
                <a:gd name="T40" fmla="*/ 15599633 w 371"/>
                <a:gd name="T41" fmla="*/ 179059 h 466"/>
                <a:gd name="T42" fmla="*/ 15346624 w 371"/>
                <a:gd name="T43" fmla="*/ 184680 h 466"/>
                <a:gd name="T44" fmla="*/ 15025530 w 371"/>
                <a:gd name="T45" fmla="*/ 190620 h 466"/>
                <a:gd name="T46" fmla="*/ 14616070 w 371"/>
                <a:gd name="T47" fmla="*/ 195551 h 466"/>
                <a:gd name="T48" fmla="*/ 14063227 w 371"/>
                <a:gd name="T49" fmla="*/ 198820 h 466"/>
                <a:gd name="T50" fmla="*/ 13396723 w 371"/>
                <a:gd name="T51" fmla="*/ 202986 h 466"/>
                <a:gd name="T52" fmla="*/ 12411792 w 371"/>
                <a:gd name="T53" fmla="*/ 204995 h 466"/>
                <a:gd name="T54" fmla="*/ 8023459 w 371"/>
                <a:gd name="T55" fmla="*/ 205760 h 466"/>
                <a:gd name="T56" fmla="*/ 7370108 w 371"/>
                <a:gd name="T57" fmla="*/ 204162 h 466"/>
                <a:gd name="T58" fmla="*/ 7105007 w 371"/>
                <a:gd name="T59" fmla="*/ 198820 h 466"/>
                <a:gd name="T60" fmla="*/ 3617383 w 371"/>
                <a:gd name="T61" fmla="*/ 195551 h 466"/>
                <a:gd name="T62" fmla="*/ 3344565 w 371"/>
                <a:gd name="T63" fmla="*/ 188433 h 466"/>
                <a:gd name="T64" fmla="*/ 3253746 w 371"/>
                <a:gd name="T65" fmla="*/ 135601 h 466"/>
                <a:gd name="T66" fmla="*/ 1181520 w 371"/>
                <a:gd name="T67" fmla="*/ 129603 h 466"/>
                <a:gd name="T68" fmla="*/ 988126 w 371"/>
                <a:gd name="T69" fmla="*/ 125674 h 466"/>
                <a:gd name="T70" fmla="*/ 682577 w 371"/>
                <a:gd name="T71" fmla="*/ 121476 h 466"/>
                <a:gd name="T72" fmla="*/ 463824 w 371"/>
                <a:gd name="T73" fmla="*/ 115225 h 466"/>
                <a:gd name="T74" fmla="*/ 140762 w 371"/>
                <a:gd name="T75" fmla="*/ 110198 h 466"/>
                <a:gd name="T76" fmla="*/ 1488722 w 371"/>
                <a:gd name="T77" fmla="*/ 102147 h 466"/>
                <a:gd name="T78" fmla="*/ 218086 w 371"/>
                <a:gd name="T79" fmla="*/ 98596 h 466"/>
                <a:gd name="T80" fmla="*/ 1590742 w 371"/>
                <a:gd name="T81" fmla="*/ 95886 h 466"/>
                <a:gd name="T82" fmla="*/ 1590742 w 371"/>
                <a:gd name="T83" fmla="*/ 92561 h 466"/>
                <a:gd name="T84" fmla="*/ 908860 w 371"/>
                <a:gd name="T85" fmla="*/ 90547 h 466"/>
                <a:gd name="T86" fmla="*/ 1707481 w 371"/>
                <a:gd name="T87" fmla="*/ 87556 h 466"/>
                <a:gd name="T88" fmla="*/ 1951061 w 371"/>
                <a:gd name="T89" fmla="*/ 69958 h 466"/>
                <a:gd name="T90" fmla="*/ 2219729 w 371"/>
                <a:gd name="T91" fmla="*/ 58929 h 466"/>
                <a:gd name="T92" fmla="*/ 2360809 w 371"/>
                <a:gd name="T93" fmla="*/ 47303 h 466"/>
                <a:gd name="T94" fmla="*/ 2625556 w 371"/>
                <a:gd name="T95" fmla="*/ 39573 h 466"/>
                <a:gd name="T96" fmla="*/ 2844525 w 371"/>
                <a:gd name="T97" fmla="*/ 29700 h 466"/>
                <a:gd name="T98" fmla="*/ 3124296 w 371"/>
                <a:gd name="T99" fmla="*/ 24542 h 466"/>
                <a:gd name="T100" fmla="*/ 3487626 w 371"/>
                <a:gd name="T101" fmla="*/ 20014 h 466"/>
                <a:gd name="T102" fmla="*/ 4075542 w 371"/>
                <a:gd name="T103" fmla="*/ 17468 h 466"/>
                <a:gd name="T104" fmla="*/ 4526146 w 371"/>
                <a:gd name="T105" fmla="*/ 15142 h 466"/>
                <a:gd name="T106" fmla="*/ 5204324 w 371"/>
                <a:gd name="T107" fmla="*/ 13038 h 466"/>
                <a:gd name="T108" fmla="*/ 5923376 w 371"/>
                <a:gd name="T109" fmla="*/ 10128 h 466"/>
                <a:gd name="T110" fmla="*/ 6911159 w 371"/>
                <a:gd name="T111" fmla="*/ 8526 h 466"/>
                <a:gd name="T112" fmla="*/ 8242103 w 371"/>
                <a:gd name="T113" fmla="*/ 7391 h 466"/>
                <a:gd name="T114" fmla="*/ 10039851 w 371"/>
                <a:gd name="T115" fmla="*/ 5957 h 466"/>
                <a:gd name="T116" fmla="*/ 10768203 w 371"/>
                <a:gd name="T117" fmla="*/ 3106 h 466"/>
                <a:gd name="T118" fmla="*/ 11368314 w 371"/>
                <a:gd name="T119" fmla="*/ 1420 h 4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1"/>
                <a:gd name="T181" fmla="*/ 0 h 466"/>
                <a:gd name="T182" fmla="*/ 371 w 371"/>
                <a:gd name="T183" fmla="*/ 466 h 4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1" h="466">
                  <a:moveTo>
                    <a:pt x="262" y="0"/>
                  </a:moveTo>
                  <a:lnTo>
                    <a:pt x="262" y="1"/>
                  </a:lnTo>
                  <a:lnTo>
                    <a:pt x="267" y="1"/>
                  </a:lnTo>
                  <a:lnTo>
                    <a:pt x="267" y="3"/>
                  </a:lnTo>
                  <a:lnTo>
                    <a:pt x="273" y="3"/>
                  </a:lnTo>
                  <a:lnTo>
                    <a:pt x="273" y="4"/>
                  </a:lnTo>
                  <a:lnTo>
                    <a:pt x="275" y="4"/>
                  </a:lnTo>
                  <a:lnTo>
                    <a:pt x="275" y="6"/>
                  </a:lnTo>
                  <a:lnTo>
                    <a:pt x="280" y="6"/>
                  </a:lnTo>
                  <a:lnTo>
                    <a:pt x="280" y="7"/>
                  </a:lnTo>
                  <a:lnTo>
                    <a:pt x="287" y="7"/>
                  </a:lnTo>
                  <a:lnTo>
                    <a:pt x="287" y="9"/>
                  </a:lnTo>
                  <a:lnTo>
                    <a:pt x="290" y="9"/>
                  </a:lnTo>
                  <a:lnTo>
                    <a:pt x="290" y="10"/>
                  </a:lnTo>
                  <a:lnTo>
                    <a:pt x="294" y="10"/>
                  </a:lnTo>
                  <a:lnTo>
                    <a:pt x="294" y="11"/>
                  </a:lnTo>
                  <a:lnTo>
                    <a:pt x="296" y="11"/>
                  </a:lnTo>
                  <a:lnTo>
                    <a:pt x="296" y="13"/>
                  </a:lnTo>
                  <a:lnTo>
                    <a:pt x="300" y="13"/>
                  </a:lnTo>
                  <a:lnTo>
                    <a:pt x="300" y="14"/>
                  </a:lnTo>
                  <a:lnTo>
                    <a:pt x="303" y="14"/>
                  </a:lnTo>
                  <a:lnTo>
                    <a:pt x="303" y="16"/>
                  </a:lnTo>
                  <a:lnTo>
                    <a:pt x="308" y="16"/>
                  </a:lnTo>
                  <a:lnTo>
                    <a:pt x="308" y="17"/>
                  </a:lnTo>
                  <a:lnTo>
                    <a:pt x="311" y="17"/>
                  </a:lnTo>
                  <a:lnTo>
                    <a:pt x="311" y="18"/>
                  </a:lnTo>
                  <a:lnTo>
                    <a:pt x="315" y="18"/>
                  </a:lnTo>
                  <a:lnTo>
                    <a:pt x="315" y="19"/>
                  </a:lnTo>
                  <a:lnTo>
                    <a:pt x="318" y="21"/>
                  </a:lnTo>
                  <a:lnTo>
                    <a:pt x="320" y="21"/>
                  </a:lnTo>
                  <a:lnTo>
                    <a:pt x="320" y="22"/>
                  </a:lnTo>
                  <a:lnTo>
                    <a:pt x="323" y="22"/>
                  </a:lnTo>
                  <a:lnTo>
                    <a:pt x="323" y="23"/>
                  </a:lnTo>
                  <a:lnTo>
                    <a:pt x="327" y="25"/>
                  </a:lnTo>
                  <a:lnTo>
                    <a:pt x="330" y="25"/>
                  </a:lnTo>
                  <a:lnTo>
                    <a:pt x="330" y="26"/>
                  </a:lnTo>
                  <a:lnTo>
                    <a:pt x="332" y="28"/>
                  </a:lnTo>
                  <a:lnTo>
                    <a:pt x="332" y="29"/>
                  </a:lnTo>
                  <a:lnTo>
                    <a:pt x="335" y="31"/>
                  </a:lnTo>
                  <a:lnTo>
                    <a:pt x="338" y="31"/>
                  </a:lnTo>
                  <a:lnTo>
                    <a:pt x="338" y="33"/>
                  </a:lnTo>
                  <a:lnTo>
                    <a:pt x="340" y="34"/>
                  </a:lnTo>
                  <a:lnTo>
                    <a:pt x="343" y="36"/>
                  </a:lnTo>
                  <a:lnTo>
                    <a:pt x="343" y="37"/>
                  </a:lnTo>
                  <a:lnTo>
                    <a:pt x="347" y="37"/>
                  </a:lnTo>
                  <a:lnTo>
                    <a:pt x="347" y="39"/>
                  </a:lnTo>
                  <a:lnTo>
                    <a:pt x="348" y="40"/>
                  </a:lnTo>
                  <a:lnTo>
                    <a:pt x="348" y="42"/>
                  </a:lnTo>
                  <a:lnTo>
                    <a:pt x="350" y="42"/>
                  </a:lnTo>
                  <a:lnTo>
                    <a:pt x="350" y="45"/>
                  </a:lnTo>
                  <a:lnTo>
                    <a:pt x="353" y="46"/>
                  </a:lnTo>
                  <a:lnTo>
                    <a:pt x="353" y="47"/>
                  </a:lnTo>
                  <a:lnTo>
                    <a:pt x="356" y="49"/>
                  </a:lnTo>
                  <a:lnTo>
                    <a:pt x="356" y="50"/>
                  </a:lnTo>
                  <a:lnTo>
                    <a:pt x="359" y="51"/>
                  </a:lnTo>
                  <a:lnTo>
                    <a:pt x="359" y="54"/>
                  </a:lnTo>
                  <a:lnTo>
                    <a:pt x="360" y="54"/>
                  </a:lnTo>
                  <a:lnTo>
                    <a:pt x="360" y="57"/>
                  </a:lnTo>
                  <a:lnTo>
                    <a:pt x="362" y="57"/>
                  </a:lnTo>
                  <a:lnTo>
                    <a:pt x="362" y="59"/>
                  </a:lnTo>
                  <a:lnTo>
                    <a:pt x="363" y="59"/>
                  </a:lnTo>
                  <a:lnTo>
                    <a:pt x="363" y="62"/>
                  </a:lnTo>
                  <a:lnTo>
                    <a:pt x="365" y="62"/>
                  </a:lnTo>
                  <a:lnTo>
                    <a:pt x="365" y="67"/>
                  </a:lnTo>
                  <a:lnTo>
                    <a:pt x="367" y="67"/>
                  </a:lnTo>
                  <a:lnTo>
                    <a:pt x="367" y="70"/>
                  </a:lnTo>
                  <a:lnTo>
                    <a:pt x="367" y="76"/>
                  </a:lnTo>
                  <a:lnTo>
                    <a:pt x="368" y="76"/>
                  </a:lnTo>
                  <a:lnTo>
                    <a:pt x="368" y="86"/>
                  </a:lnTo>
                  <a:lnTo>
                    <a:pt x="370" y="86"/>
                  </a:lnTo>
                  <a:lnTo>
                    <a:pt x="370" y="141"/>
                  </a:lnTo>
                  <a:lnTo>
                    <a:pt x="368" y="141"/>
                  </a:lnTo>
                  <a:lnTo>
                    <a:pt x="368" y="162"/>
                  </a:lnTo>
                  <a:lnTo>
                    <a:pt x="367" y="162"/>
                  </a:lnTo>
                  <a:lnTo>
                    <a:pt x="367" y="178"/>
                  </a:lnTo>
                  <a:lnTo>
                    <a:pt x="367" y="194"/>
                  </a:lnTo>
                  <a:lnTo>
                    <a:pt x="365" y="194"/>
                  </a:lnTo>
                  <a:lnTo>
                    <a:pt x="365" y="205"/>
                  </a:lnTo>
                  <a:lnTo>
                    <a:pt x="363" y="205"/>
                  </a:lnTo>
                  <a:lnTo>
                    <a:pt x="363" y="216"/>
                  </a:lnTo>
                  <a:lnTo>
                    <a:pt x="362" y="216"/>
                  </a:lnTo>
                  <a:lnTo>
                    <a:pt x="362" y="228"/>
                  </a:lnTo>
                  <a:lnTo>
                    <a:pt x="360" y="228"/>
                  </a:lnTo>
                  <a:lnTo>
                    <a:pt x="360" y="236"/>
                  </a:lnTo>
                  <a:lnTo>
                    <a:pt x="359" y="236"/>
                  </a:lnTo>
                  <a:lnTo>
                    <a:pt x="359" y="239"/>
                  </a:lnTo>
                  <a:lnTo>
                    <a:pt x="357" y="239"/>
                  </a:lnTo>
                  <a:lnTo>
                    <a:pt x="356" y="241"/>
                  </a:lnTo>
                  <a:lnTo>
                    <a:pt x="355" y="241"/>
                  </a:lnTo>
                  <a:lnTo>
                    <a:pt x="353" y="244"/>
                  </a:lnTo>
                  <a:lnTo>
                    <a:pt x="352" y="244"/>
                  </a:lnTo>
                  <a:lnTo>
                    <a:pt x="350" y="247"/>
                  </a:lnTo>
                  <a:lnTo>
                    <a:pt x="348" y="247"/>
                  </a:lnTo>
                  <a:lnTo>
                    <a:pt x="348" y="249"/>
                  </a:lnTo>
                  <a:lnTo>
                    <a:pt x="347" y="249"/>
                  </a:lnTo>
                  <a:lnTo>
                    <a:pt x="347" y="251"/>
                  </a:lnTo>
                  <a:lnTo>
                    <a:pt x="343" y="251"/>
                  </a:lnTo>
                  <a:lnTo>
                    <a:pt x="342" y="253"/>
                  </a:lnTo>
                  <a:lnTo>
                    <a:pt x="339" y="253"/>
                  </a:lnTo>
                  <a:lnTo>
                    <a:pt x="338" y="256"/>
                  </a:lnTo>
                  <a:lnTo>
                    <a:pt x="333" y="256"/>
                  </a:lnTo>
                  <a:lnTo>
                    <a:pt x="333" y="257"/>
                  </a:lnTo>
                  <a:lnTo>
                    <a:pt x="330" y="257"/>
                  </a:lnTo>
                  <a:lnTo>
                    <a:pt x="328" y="260"/>
                  </a:lnTo>
                  <a:lnTo>
                    <a:pt x="327" y="260"/>
                  </a:lnTo>
                  <a:lnTo>
                    <a:pt x="327" y="266"/>
                  </a:lnTo>
                  <a:lnTo>
                    <a:pt x="325" y="266"/>
                  </a:lnTo>
                  <a:lnTo>
                    <a:pt x="325" y="278"/>
                  </a:lnTo>
                  <a:lnTo>
                    <a:pt x="323" y="278"/>
                  </a:lnTo>
                  <a:lnTo>
                    <a:pt x="323" y="287"/>
                  </a:lnTo>
                  <a:lnTo>
                    <a:pt x="325" y="287"/>
                  </a:lnTo>
                  <a:lnTo>
                    <a:pt x="325" y="293"/>
                  </a:lnTo>
                  <a:lnTo>
                    <a:pt x="327" y="293"/>
                  </a:lnTo>
                  <a:lnTo>
                    <a:pt x="327" y="300"/>
                  </a:lnTo>
                  <a:lnTo>
                    <a:pt x="328" y="300"/>
                  </a:lnTo>
                  <a:lnTo>
                    <a:pt x="328" y="306"/>
                  </a:lnTo>
                  <a:lnTo>
                    <a:pt x="330" y="306"/>
                  </a:lnTo>
                  <a:lnTo>
                    <a:pt x="330" y="310"/>
                  </a:lnTo>
                  <a:lnTo>
                    <a:pt x="331" y="310"/>
                  </a:lnTo>
                  <a:lnTo>
                    <a:pt x="331" y="314"/>
                  </a:lnTo>
                  <a:lnTo>
                    <a:pt x="332" y="314"/>
                  </a:lnTo>
                  <a:lnTo>
                    <a:pt x="332" y="317"/>
                  </a:lnTo>
                  <a:lnTo>
                    <a:pt x="333" y="317"/>
                  </a:lnTo>
                  <a:lnTo>
                    <a:pt x="333" y="321"/>
                  </a:lnTo>
                  <a:lnTo>
                    <a:pt x="335" y="321"/>
                  </a:lnTo>
                  <a:lnTo>
                    <a:pt x="335" y="325"/>
                  </a:lnTo>
                  <a:lnTo>
                    <a:pt x="336" y="325"/>
                  </a:lnTo>
                  <a:lnTo>
                    <a:pt x="336" y="331"/>
                  </a:lnTo>
                  <a:lnTo>
                    <a:pt x="338" y="331"/>
                  </a:lnTo>
                  <a:lnTo>
                    <a:pt x="338" y="341"/>
                  </a:lnTo>
                  <a:lnTo>
                    <a:pt x="339" y="341"/>
                  </a:lnTo>
                  <a:lnTo>
                    <a:pt x="339" y="346"/>
                  </a:lnTo>
                  <a:lnTo>
                    <a:pt x="340" y="346"/>
                  </a:lnTo>
                  <a:lnTo>
                    <a:pt x="340" y="355"/>
                  </a:lnTo>
                  <a:lnTo>
                    <a:pt x="342" y="355"/>
                  </a:lnTo>
                  <a:lnTo>
                    <a:pt x="342" y="361"/>
                  </a:lnTo>
                  <a:lnTo>
                    <a:pt x="343" y="361"/>
                  </a:lnTo>
                  <a:lnTo>
                    <a:pt x="343" y="371"/>
                  </a:lnTo>
                  <a:lnTo>
                    <a:pt x="345" y="371"/>
                  </a:lnTo>
                  <a:lnTo>
                    <a:pt x="345" y="379"/>
                  </a:lnTo>
                  <a:lnTo>
                    <a:pt x="347" y="379"/>
                  </a:lnTo>
                  <a:lnTo>
                    <a:pt x="347" y="394"/>
                  </a:lnTo>
                  <a:lnTo>
                    <a:pt x="345" y="394"/>
                  </a:lnTo>
                  <a:lnTo>
                    <a:pt x="345" y="403"/>
                  </a:lnTo>
                  <a:lnTo>
                    <a:pt x="343" y="403"/>
                  </a:lnTo>
                  <a:lnTo>
                    <a:pt x="343" y="410"/>
                  </a:lnTo>
                  <a:lnTo>
                    <a:pt x="342" y="410"/>
                  </a:lnTo>
                  <a:lnTo>
                    <a:pt x="342" y="412"/>
                  </a:lnTo>
                  <a:lnTo>
                    <a:pt x="340" y="412"/>
                  </a:lnTo>
                  <a:lnTo>
                    <a:pt x="340" y="416"/>
                  </a:lnTo>
                  <a:lnTo>
                    <a:pt x="339" y="416"/>
                  </a:lnTo>
                  <a:lnTo>
                    <a:pt x="339" y="421"/>
                  </a:lnTo>
                  <a:lnTo>
                    <a:pt x="338" y="421"/>
                  </a:lnTo>
                  <a:lnTo>
                    <a:pt x="336" y="424"/>
                  </a:lnTo>
                  <a:lnTo>
                    <a:pt x="336" y="427"/>
                  </a:lnTo>
                  <a:lnTo>
                    <a:pt x="335" y="427"/>
                  </a:lnTo>
                  <a:lnTo>
                    <a:pt x="333" y="429"/>
                  </a:lnTo>
                  <a:lnTo>
                    <a:pt x="332" y="429"/>
                  </a:lnTo>
                  <a:lnTo>
                    <a:pt x="332" y="432"/>
                  </a:lnTo>
                  <a:lnTo>
                    <a:pt x="331" y="432"/>
                  </a:lnTo>
                  <a:lnTo>
                    <a:pt x="330" y="435"/>
                  </a:lnTo>
                  <a:lnTo>
                    <a:pt x="328" y="435"/>
                  </a:lnTo>
                  <a:lnTo>
                    <a:pt x="327" y="438"/>
                  </a:lnTo>
                  <a:lnTo>
                    <a:pt x="325" y="438"/>
                  </a:lnTo>
                  <a:lnTo>
                    <a:pt x="323" y="440"/>
                  </a:lnTo>
                  <a:lnTo>
                    <a:pt x="322" y="440"/>
                  </a:lnTo>
                  <a:lnTo>
                    <a:pt x="320" y="443"/>
                  </a:lnTo>
                  <a:lnTo>
                    <a:pt x="319" y="443"/>
                  </a:lnTo>
                  <a:lnTo>
                    <a:pt x="318" y="446"/>
                  </a:lnTo>
                  <a:lnTo>
                    <a:pt x="316" y="446"/>
                  </a:lnTo>
                  <a:lnTo>
                    <a:pt x="315" y="448"/>
                  </a:lnTo>
                  <a:lnTo>
                    <a:pt x="311" y="448"/>
                  </a:lnTo>
                  <a:lnTo>
                    <a:pt x="310" y="451"/>
                  </a:lnTo>
                  <a:lnTo>
                    <a:pt x="305" y="451"/>
                  </a:lnTo>
                  <a:lnTo>
                    <a:pt x="303" y="454"/>
                  </a:lnTo>
                  <a:lnTo>
                    <a:pt x="299" y="454"/>
                  </a:lnTo>
                  <a:lnTo>
                    <a:pt x="299" y="455"/>
                  </a:lnTo>
                  <a:lnTo>
                    <a:pt x="296" y="455"/>
                  </a:lnTo>
                  <a:lnTo>
                    <a:pt x="296" y="457"/>
                  </a:lnTo>
                  <a:lnTo>
                    <a:pt x="292" y="457"/>
                  </a:lnTo>
                  <a:lnTo>
                    <a:pt x="292" y="458"/>
                  </a:lnTo>
                  <a:lnTo>
                    <a:pt x="288" y="458"/>
                  </a:lnTo>
                  <a:lnTo>
                    <a:pt x="288" y="460"/>
                  </a:lnTo>
                  <a:lnTo>
                    <a:pt x="280" y="460"/>
                  </a:lnTo>
                  <a:lnTo>
                    <a:pt x="280" y="461"/>
                  </a:lnTo>
                  <a:lnTo>
                    <a:pt x="274" y="461"/>
                  </a:lnTo>
                  <a:lnTo>
                    <a:pt x="274" y="462"/>
                  </a:lnTo>
                  <a:lnTo>
                    <a:pt x="262" y="462"/>
                  </a:lnTo>
                  <a:lnTo>
                    <a:pt x="262" y="463"/>
                  </a:lnTo>
                  <a:lnTo>
                    <a:pt x="237" y="463"/>
                  </a:lnTo>
                  <a:lnTo>
                    <a:pt x="237" y="465"/>
                  </a:lnTo>
                  <a:lnTo>
                    <a:pt x="177" y="465"/>
                  </a:lnTo>
                  <a:lnTo>
                    <a:pt x="177" y="463"/>
                  </a:lnTo>
                  <a:lnTo>
                    <a:pt x="173" y="463"/>
                  </a:lnTo>
                  <a:lnTo>
                    <a:pt x="173" y="462"/>
                  </a:lnTo>
                  <a:lnTo>
                    <a:pt x="169" y="462"/>
                  </a:lnTo>
                  <a:lnTo>
                    <a:pt x="169" y="461"/>
                  </a:lnTo>
                  <a:lnTo>
                    <a:pt x="166" y="461"/>
                  </a:lnTo>
                  <a:lnTo>
                    <a:pt x="166" y="460"/>
                  </a:lnTo>
                  <a:lnTo>
                    <a:pt x="163" y="460"/>
                  </a:lnTo>
                  <a:lnTo>
                    <a:pt x="163" y="458"/>
                  </a:lnTo>
                  <a:lnTo>
                    <a:pt x="160" y="457"/>
                  </a:lnTo>
                  <a:lnTo>
                    <a:pt x="160" y="455"/>
                  </a:lnTo>
                  <a:lnTo>
                    <a:pt x="157" y="454"/>
                  </a:lnTo>
                  <a:lnTo>
                    <a:pt x="157" y="451"/>
                  </a:lnTo>
                  <a:lnTo>
                    <a:pt x="157" y="448"/>
                  </a:lnTo>
                  <a:lnTo>
                    <a:pt x="88" y="448"/>
                  </a:lnTo>
                  <a:lnTo>
                    <a:pt x="88" y="447"/>
                  </a:lnTo>
                  <a:lnTo>
                    <a:pt x="86" y="446"/>
                  </a:lnTo>
                  <a:lnTo>
                    <a:pt x="83" y="444"/>
                  </a:lnTo>
                  <a:lnTo>
                    <a:pt x="83" y="443"/>
                  </a:lnTo>
                  <a:lnTo>
                    <a:pt x="80" y="443"/>
                  </a:lnTo>
                  <a:lnTo>
                    <a:pt x="80" y="440"/>
                  </a:lnTo>
                  <a:lnTo>
                    <a:pt x="78" y="440"/>
                  </a:lnTo>
                  <a:lnTo>
                    <a:pt x="78" y="436"/>
                  </a:lnTo>
                  <a:lnTo>
                    <a:pt x="77" y="436"/>
                  </a:lnTo>
                  <a:lnTo>
                    <a:pt x="77" y="430"/>
                  </a:lnTo>
                  <a:lnTo>
                    <a:pt x="75" y="430"/>
                  </a:lnTo>
                  <a:lnTo>
                    <a:pt x="75" y="424"/>
                  </a:lnTo>
                  <a:lnTo>
                    <a:pt x="74" y="424"/>
                  </a:lnTo>
                  <a:lnTo>
                    <a:pt x="74" y="415"/>
                  </a:lnTo>
                  <a:lnTo>
                    <a:pt x="72" y="415"/>
                  </a:lnTo>
                  <a:lnTo>
                    <a:pt x="72" y="400"/>
                  </a:lnTo>
                  <a:lnTo>
                    <a:pt x="71" y="400"/>
                  </a:lnTo>
                  <a:lnTo>
                    <a:pt x="71" y="331"/>
                  </a:lnTo>
                  <a:lnTo>
                    <a:pt x="72" y="331"/>
                  </a:lnTo>
                  <a:lnTo>
                    <a:pt x="72" y="305"/>
                  </a:lnTo>
                  <a:lnTo>
                    <a:pt x="74" y="305"/>
                  </a:lnTo>
                  <a:lnTo>
                    <a:pt x="74" y="296"/>
                  </a:lnTo>
                  <a:lnTo>
                    <a:pt x="75" y="296"/>
                  </a:lnTo>
                  <a:lnTo>
                    <a:pt x="75" y="295"/>
                  </a:lnTo>
                  <a:lnTo>
                    <a:pt x="29" y="295"/>
                  </a:lnTo>
                  <a:lnTo>
                    <a:pt x="29" y="293"/>
                  </a:lnTo>
                  <a:lnTo>
                    <a:pt x="26" y="292"/>
                  </a:lnTo>
                  <a:lnTo>
                    <a:pt x="26" y="291"/>
                  </a:lnTo>
                  <a:lnTo>
                    <a:pt x="25" y="291"/>
                  </a:lnTo>
                  <a:lnTo>
                    <a:pt x="25" y="288"/>
                  </a:lnTo>
                  <a:lnTo>
                    <a:pt x="23" y="288"/>
                  </a:lnTo>
                  <a:lnTo>
                    <a:pt x="23" y="285"/>
                  </a:lnTo>
                  <a:lnTo>
                    <a:pt x="22" y="285"/>
                  </a:lnTo>
                  <a:lnTo>
                    <a:pt x="22" y="283"/>
                  </a:lnTo>
                  <a:lnTo>
                    <a:pt x="20" y="283"/>
                  </a:lnTo>
                  <a:lnTo>
                    <a:pt x="20" y="280"/>
                  </a:lnTo>
                  <a:lnTo>
                    <a:pt x="17" y="278"/>
                  </a:lnTo>
                  <a:lnTo>
                    <a:pt x="17" y="275"/>
                  </a:lnTo>
                  <a:lnTo>
                    <a:pt x="17" y="273"/>
                  </a:lnTo>
                  <a:lnTo>
                    <a:pt x="15" y="273"/>
                  </a:lnTo>
                  <a:lnTo>
                    <a:pt x="15" y="270"/>
                  </a:lnTo>
                  <a:lnTo>
                    <a:pt x="13" y="270"/>
                  </a:lnTo>
                  <a:lnTo>
                    <a:pt x="13" y="267"/>
                  </a:lnTo>
                  <a:lnTo>
                    <a:pt x="12" y="267"/>
                  </a:lnTo>
                  <a:lnTo>
                    <a:pt x="12" y="263"/>
                  </a:lnTo>
                  <a:lnTo>
                    <a:pt x="10" y="263"/>
                  </a:lnTo>
                  <a:lnTo>
                    <a:pt x="10" y="260"/>
                  </a:lnTo>
                  <a:lnTo>
                    <a:pt x="9" y="260"/>
                  </a:lnTo>
                  <a:lnTo>
                    <a:pt x="9" y="256"/>
                  </a:lnTo>
                  <a:lnTo>
                    <a:pt x="6" y="255"/>
                  </a:lnTo>
                  <a:lnTo>
                    <a:pt x="6" y="251"/>
                  </a:lnTo>
                  <a:lnTo>
                    <a:pt x="5" y="251"/>
                  </a:lnTo>
                  <a:lnTo>
                    <a:pt x="5" y="248"/>
                  </a:lnTo>
                  <a:lnTo>
                    <a:pt x="3" y="248"/>
                  </a:lnTo>
                  <a:lnTo>
                    <a:pt x="3" y="242"/>
                  </a:lnTo>
                  <a:lnTo>
                    <a:pt x="2" y="242"/>
                  </a:lnTo>
                  <a:lnTo>
                    <a:pt x="2" y="237"/>
                  </a:lnTo>
                  <a:lnTo>
                    <a:pt x="0" y="237"/>
                  </a:lnTo>
                  <a:lnTo>
                    <a:pt x="0" y="228"/>
                  </a:lnTo>
                  <a:lnTo>
                    <a:pt x="33" y="228"/>
                  </a:lnTo>
                  <a:lnTo>
                    <a:pt x="33" y="230"/>
                  </a:lnTo>
                  <a:lnTo>
                    <a:pt x="35" y="230"/>
                  </a:lnTo>
                  <a:lnTo>
                    <a:pt x="35" y="228"/>
                  </a:lnTo>
                  <a:lnTo>
                    <a:pt x="2" y="228"/>
                  </a:lnTo>
                  <a:lnTo>
                    <a:pt x="2" y="224"/>
                  </a:lnTo>
                  <a:lnTo>
                    <a:pt x="3" y="224"/>
                  </a:lnTo>
                  <a:lnTo>
                    <a:pt x="3" y="222"/>
                  </a:lnTo>
                  <a:lnTo>
                    <a:pt x="5" y="222"/>
                  </a:lnTo>
                  <a:lnTo>
                    <a:pt x="6" y="219"/>
                  </a:lnTo>
                  <a:lnTo>
                    <a:pt x="7" y="219"/>
                  </a:lnTo>
                  <a:lnTo>
                    <a:pt x="7" y="216"/>
                  </a:lnTo>
                  <a:lnTo>
                    <a:pt x="35" y="216"/>
                  </a:lnTo>
                  <a:lnTo>
                    <a:pt x="35" y="219"/>
                  </a:lnTo>
                  <a:lnTo>
                    <a:pt x="35" y="216"/>
                  </a:lnTo>
                  <a:lnTo>
                    <a:pt x="9" y="216"/>
                  </a:lnTo>
                  <a:lnTo>
                    <a:pt x="10" y="213"/>
                  </a:lnTo>
                  <a:lnTo>
                    <a:pt x="12" y="213"/>
                  </a:lnTo>
                  <a:lnTo>
                    <a:pt x="12" y="210"/>
                  </a:lnTo>
                  <a:lnTo>
                    <a:pt x="13" y="210"/>
                  </a:lnTo>
                  <a:lnTo>
                    <a:pt x="15" y="208"/>
                  </a:lnTo>
                  <a:lnTo>
                    <a:pt x="35" y="208"/>
                  </a:lnTo>
                  <a:lnTo>
                    <a:pt x="35" y="209"/>
                  </a:lnTo>
                  <a:lnTo>
                    <a:pt x="37" y="209"/>
                  </a:lnTo>
                  <a:lnTo>
                    <a:pt x="37" y="208"/>
                  </a:lnTo>
                  <a:lnTo>
                    <a:pt x="17" y="208"/>
                  </a:lnTo>
                  <a:lnTo>
                    <a:pt x="17" y="206"/>
                  </a:lnTo>
                  <a:lnTo>
                    <a:pt x="18" y="206"/>
                  </a:lnTo>
                  <a:lnTo>
                    <a:pt x="20" y="204"/>
                  </a:lnTo>
                  <a:lnTo>
                    <a:pt x="23" y="204"/>
                  </a:lnTo>
                  <a:lnTo>
                    <a:pt x="23" y="202"/>
                  </a:lnTo>
                  <a:lnTo>
                    <a:pt x="26" y="202"/>
                  </a:lnTo>
                  <a:lnTo>
                    <a:pt x="26" y="201"/>
                  </a:lnTo>
                  <a:lnTo>
                    <a:pt x="37" y="201"/>
                  </a:lnTo>
                  <a:lnTo>
                    <a:pt x="37" y="197"/>
                  </a:lnTo>
                  <a:lnTo>
                    <a:pt x="38" y="197"/>
                  </a:lnTo>
                  <a:lnTo>
                    <a:pt x="38" y="186"/>
                  </a:lnTo>
                  <a:lnTo>
                    <a:pt x="40" y="186"/>
                  </a:lnTo>
                  <a:lnTo>
                    <a:pt x="40" y="178"/>
                  </a:lnTo>
                  <a:lnTo>
                    <a:pt x="42" y="178"/>
                  </a:lnTo>
                  <a:lnTo>
                    <a:pt x="42" y="169"/>
                  </a:lnTo>
                  <a:lnTo>
                    <a:pt x="43" y="169"/>
                  </a:lnTo>
                  <a:lnTo>
                    <a:pt x="43" y="158"/>
                  </a:lnTo>
                  <a:lnTo>
                    <a:pt x="44" y="158"/>
                  </a:lnTo>
                  <a:lnTo>
                    <a:pt x="44" y="153"/>
                  </a:lnTo>
                  <a:lnTo>
                    <a:pt x="46" y="153"/>
                  </a:lnTo>
                  <a:lnTo>
                    <a:pt x="46" y="142"/>
                  </a:lnTo>
                  <a:lnTo>
                    <a:pt x="47" y="142"/>
                  </a:lnTo>
                  <a:lnTo>
                    <a:pt x="47" y="133"/>
                  </a:lnTo>
                  <a:lnTo>
                    <a:pt x="49" y="133"/>
                  </a:lnTo>
                  <a:lnTo>
                    <a:pt x="49" y="128"/>
                  </a:lnTo>
                  <a:lnTo>
                    <a:pt x="50" y="128"/>
                  </a:lnTo>
                  <a:lnTo>
                    <a:pt x="50" y="119"/>
                  </a:lnTo>
                  <a:lnTo>
                    <a:pt x="52" y="119"/>
                  </a:lnTo>
                  <a:lnTo>
                    <a:pt x="52" y="111"/>
                  </a:lnTo>
                  <a:lnTo>
                    <a:pt x="52" y="106"/>
                  </a:lnTo>
                  <a:lnTo>
                    <a:pt x="54" y="106"/>
                  </a:lnTo>
                  <a:lnTo>
                    <a:pt x="54" y="100"/>
                  </a:lnTo>
                  <a:lnTo>
                    <a:pt x="55" y="100"/>
                  </a:lnTo>
                  <a:lnTo>
                    <a:pt x="55" y="93"/>
                  </a:lnTo>
                  <a:lnTo>
                    <a:pt x="57" y="93"/>
                  </a:lnTo>
                  <a:lnTo>
                    <a:pt x="57" y="89"/>
                  </a:lnTo>
                  <a:lnTo>
                    <a:pt x="58" y="89"/>
                  </a:lnTo>
                  <a:lnTo>
                    <a:pt x="58" y="82"/>
                  </a:lnTo>
                  <a:lnTo>
                    <a:pt x="60" y="82"/>
                  </a:lnTo>
                  <a:lnTo>
                    <a:pt x="60" y="76"/>
                  </a:lnTo>
                  <a:lnTo>
                    <a:pt x="62" y="76"/>
                  </a:lnTo>
                  <a:lnTo>
                    <a:pt x="62" y="72"/>
                  </a:lnTo>
                  <a:lnTo>
                    <a:pt x="63" y="72"/>
                  </a:lnTo>
                  <a:lnTo>
                    <a:pt x="63" y="67"/>
                  </a:lnTo>
                  <a:lnTo>
                    <a:pt x="64" y="67"/>
                  </a:lnTo>
                  <a:lnTo>
                    <a:pt x="64" y="62"/>
                  </a:lnTo>
                  <a:lnTo>
                    <a:pt x="66" y="62"/>
                  </a:lnTo>
                  <a:lnTo>
                    <a:pt x="66" y="59"/>
                  </a:lnTo>
                  <a:lnTo>
                    <a:pt x="67" y="59"/>
                  </a:lnTo>
                  <a:lnTo>
                    <a:pt x="67" y="55"/>
                  </a:lnTo>
                  <a:lnTo>
                    <a:pt x="69" y="55"/>
                  </a:lnTo>
                  <a:lnTo>
                    <a:pt x="69" y="53"/>
                  </a:lnTo>
                  <a:lnTo>
                    <a:pt x="70" y="53"/>
                  </a:lnTo>
                  <a:lnTo>
                    <a:pt x="71" y="50"/>
                  </a:lnTo>
                  <a:lnTo>
                    <a:pt x="72" y="50"/>
                  </a:lnTo>
                  <a:lnTo>
                    <a:pt x="74" y="47"/>
                  </a:lnTo>
                  <a:lnTo>
                    <a:pt x="75" y="47"/>
                  </a:lnTo>
                  <a:lnTo>
                    <a:pt x="77" y="45"/>
                  </a:lnTo>
                  <a:lnTo>
                    <a:pt x="80" y="45"/>
                  </a:lnTo>
                  <a:lnTo>
                    <a:pt x="82" y="42"/>
                  </a:lnTo>
                  <a:lnTo>
                    <a:pt x="84" y="42"/>
                  </a:lnTo>
                  <a:lnTo>
                    <a:pt x="84" y="40"/>
                  </a:lnTo>
                  <a:lnTo>
                    <a:pt x="87" y="40"/>
                  </a:lnTo>
                  <a:lnTo>
                    <a:pt x="87" y="39"/>
                  </a:lnTo>
                  <a:lnTo>
                    <a:pt x="90" y="39"/>
                  </a:lnTo>
                  <a:lnTo>
                    <a:pt x="90" y="37"/>
                  </a:lnTo>
                  <a:lnTo>
                    <a:pt x="92" y="37"/>
                  </a:lnTo>
                  <a:lnTo>
                    <a:pt x="92" y="36"/>
                  </a:lnTo>
                  <a:lnTo>
                    <a:pt x="95" y="36"/>
                  </a:lnTo>
                  <a:lnTo>
                    <a:pt x="95" y="34"/>
                  </a:lnTo>
                  <a:lnTo>
                    <a:pt x="100" y="34"/>
                  </a:lnTo>
                  <a:lnTo>
                    <a:pt x="104" y="34"/>
                  </a:lnTo>
                  <a:lnTo>
                    <a:pt x="104" y="33"/>
                  </a:lnTo>
                  <a:lnTo>
                    <a:pt x="107" y="33"/>
                  </a:lnTo>
                  <a:lnTo>
                    <a:pt x="107" y="31"/>
                  </a:lnTo>
                  <a:lnTo>
                    <a:pt x="111" y="31"/>
                  </a:lnTo>
                  <a:lnTo>
                    <a:pt x="111" y="29"/>
                  </a:lnTo>
                  <a:lnTo>
                    <a:pt x="115" y="29"/>
                  </a:lnTo>
                  <a:lnTo>
                    <a:pt x="115" y="28"/>
                  </a:lnTo>
                  <a:lnTo>
                    <a:pt x="121" y="28"/>
                  </a:lnTo>
                  <a:lnTo>
                    <a:pt x="121" y="26"/>
                  </a:lnTo>
                  <a:lnTo>
                    <a:pt x="127" y="26"/>
                  </a:lnTo>
                  <a:lnTo>
                    <a:pt x="127" y="25"/>
                  </a:lnTo>
                  <a:lnTo>
                    <a:pt x="131" y="25"/>
                  </a:lnTo>
                  <a:lnTo>
                    <a:pt x="131" y="23"/>
                  </a:lnTo>
                  <a:lnTo>
                    <a:pt x="135" y="23"/>
                  </a:lnTo>
                  <a:lnTo>
                    <a:pt x="135" y="22"/>
                  </a:lnTo>
                  <a:lnTo>
                    <a:pt x="142" y="22"/>
                  </a:lnTo>
                  <a:lnTo>
                    <a:pt x="142" y="21"/>
                  </a:lnTo>
                  <a:lnTo>
                    <a:pt x="148" y="21"/>
                  </a:lnTo>
                  <a:lnTo>
                    <a:pt x="148" y="19"/>
                  </a:lnTo>
                  <a:lnTo>
                    <a:pt x="153" y="19"/>
                  </a:lnTo>
                  <a:lnTo>
                    <a:pt x="153" y="18"/>
                  </a:lnTo>
                  <a:lnTo>
                    <a:pt x="162" y="18"/>
                  </a:lnTo>
                  <a:lnTo>
                    <a:pt x="162" y="17"/>
                  </a:lnTo>
                  <a:lnTo>
                    <a:pt x="168" y="17"/>
                  </a:lnTo>
                  <a:lnTo>
                    <a:pt x="168" y="16"/>
                  </a:lnTo>
                  <a:lnTo>
                    <a:pt x="182" y="16"/>
                  </a:lnTo>
                  <a:lnTo>
                    <a:pt x="182" y="17"/>
                  </a:lnTo>
                  <a:lnTo>
                    <a:pt x="183" y="17"/>
                  </a:lnTo>
                  <a:lnTo>
                    <a:pt x="183" y="16"/>
                  </a:lnTo>
                  <a:lnTo>
                    <a:pt x="203" y="16"/>
                  </a:lnTo>
                  <a:lnTo>
                    <a:pt x="203" y="14"/>
                  </a:lnTo>
                  <a:lnTo>
                    <a:pt x="213" y="14"/>
                  </a:lnTo>
                  <a:lnTo>
                    <a:pt x="213" y="13"/>
                  </a:lnTo>
                  <a:lnTo>
                    <a:pt x="222" y="13"/>
                  </a:lnTo>
                  <a:lnTo>
                    <a:pt x="222" y="11"/>
                  </a:lnTo>
                  <a:lnTo>
                    <a:pt x="228" y="11"/>
                  </a:lnTo>
                  <a:lnTo>
                    <a:pt x="228" y="10"/>
                  </a:lnTo>
                  <a:lnTo>
                    <a:pt x="234" y="10"/>
                  </a:lnTo>
                  <a:lnTo>
                    <a:pt x="234" y="9"/>
                  </a:lnTo>
                  <a:lnTo>
                    <a:pt x="238" y="9"/>
                  </a:lnTo>
                  <a:lnTo>
                    <a:pt x="238" y="7"/>
                  </a:lnTo>
                  <a:lnTo>
                    <a:pt x="242" y="7"/>
                  </a:lnTo>
                  <a:lnTo>
                    <a:pt x="242" y="6"/>
                  </a:lnTo>
                  <a:lnTo>
                    <a:pt x="245" y="6"/>
                  </a:lnTo>
                  <a:lnTo>
                    <a:pt x="245" y="4"/>
                  </a:lnTo>
                  <a:lnTo>
                    <a:pt x="248" y="4"/>
                  </a:lnTo>
                  <a:lnTo>
                    <a:pt x="248" y="3"/>
                  </a:lnTo>
                  <a:lnTo>
                    <a:pt x="251" y="3"/>
                  </a:lnTo>
                  <a:lnTo>
                    <a:pt x="251" y="1"/>
                  </a:lnTo>
                  <a:lnTo>
                    <a:pt x="254" y="1"/>
                  </a:lnTo>
                  <a:lnTo>
                    <a:pt x="254" y="0"/>
                  </a:lnTo>
                  <a:lnTo>
                    <a:pt x="262" y="0"/>
                  </a:lnTo>
                </a:path>
              </a:pathLst>
            </a:custGeom>
            <a:solidFill>
              <a:srgbClr val="438E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82" name="Freeform 102"/>
            <p:cNvSpPr>
              <a:spLocks/>
            </p:cNvSpPr>
            <p:nvPr/>
          </p:nvSpPr>
          <p:spPr bwMode="auto">
            <a:xfrm>
              <a:off x="3827" y="2731"/>
              <a:ext cx="73" cy="8"/>
            </a:xfrm>
            <a:custGeom>
              <a:avLst/>
              <a:gdLst>
                <a:gd name="T0" fmla="*/ 1612794 w 39"/>
                <a:gd name="T1" fmla="*/ 0 h 5"/>
                <a:gd name="T2" fmla="*/ 1516884 w 39"/>
                <a:gd name="T3" fmla="*/ 3712 h 5"/>
                <a:gd name="T4" fmla="*/ 1457585 w 39"/>
                <a:gd name="T5" fmla="*/ 3712 h 5"/>
                <a:gd name="T6" fmla="*/ 1457585 w 39"/>
                <a:gd name="T7" fmla="*/ 5939 h 5"/>
                <a:gd name="T8" fmla="*/ 1361471 w 39"/>
                <a:gd name="T9" fmla="*/ 5939 h 5"/>
                <a:gd name="T10" fmla="*/ 1361471 w 39"/>
                <a:gd name="T11" fmla="*/ 9502 h 5"/>
                <a:gd name="T12" fmla="*/ 1179847 w 39"/>
                <a:gd name="T13" fmla="*/ 9502 h 5"/>
                <a:gd name="T14" fmla="*/ 1179847 w 39"/>
                <a:gd name="T15" fmla="*/ 9502 h 5"/>
                <a:gd name="T16" fmla="*/ 1068995 w 39"/>
                <a:gd name="T17" fmla="*/ 9502 h 5"/>
                <a:gd name="T18" fmla="*/ 1068995 w 39"/>
                <a:gd name="T19" fmla="*/ 11763 h 5"/>
                <a:gd name="T20" fmla="*/ 498944 w 39"/>
                <a:gd name="T21" fmla="*/ 11763 h 5"/>
                <a:gd name="T22" fmla="*/ 498944 w 39"/>
                <a:gd name="T23" fmla="*/ 9502 h 5"/>
                <a:gd name="T24" fmla="*/ 388590 w 39"/>
                <a:gd name="T25" fmla="*/ 9502 h 5"/>
                <a:gd name="T26" fmla="*/ 388590 w 39"/>
                <a:gd name="T27" fmla="*/ 9502 h 5"/>
                <a:gd name="T28" fmla="*/ 253018 w 39"/>
                <a:gd name="T29" fmla="*/ 9502 h 5"/>
                <a:gd name="T30" fmla="*/ 253018 w 39"/>
                <a:gd name="T31" fmla="*/ 5939 h 5"/>
                <a:gd name="T32" fmla="*/ 135174 w 39"/>
                <a:gd name="T33" fmla="*/ 5939 h 5"/>
                <a:gd name="T34" fmla="*/ 135174 w 39"/>
                <a:gd name="T35" fmla="*/ 3712 h 5"/>
                <a:gd name="T36" fmla="*/ 44255 w 39"/>
                <a:gd name="T37" fmla="*/ 3712 h 5"/>
                <a:gd name="T38" fmla="*/ 44255 w 39"/>
                <a:gd name="T39" fmla="*/ 3712 h 5"/>
                <a:gd name="T40" fmla="*/ 0 w 39"/>
                <a:gd name="T41" fmla="*/ 3712 h 5"/>
                <a:gd name="T42" fmla="*/ 0 w 39"/>
                <a:gd name="T43" fmla="*/ 0 h 5"/>
                <a:gd name="T44" fmla="*/ 1612794 w 39"/>
                <a:gd name="T45" fmla="*/ 0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5"/>
                <a:gd name="T71" fmla="*/ 39 w 39"/>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5">
                  <a:moveTo>
                    <a:pt x="38" y="0"/>
                  </a:moveTo>
                  <a:lnTo>
                    <a:pt x="36" y="1"/>
                  </a:lnTo>
                  <a:lnTo>
                    <a:pt x="34" y="1"/>
                  </a:lnTo>
                  <a:lnTo>
                    <a:pt x="34" y="2"/>
                  </a:lnTo>
                  <a:lnTo>
                    <a:pt x="32" y="2"/>
                  </a:lnTo>
                  <a:lnTo>
                    <a:pt x="32" y="3"/>
                  </a:lnTo>
                  <a:lnTo>
                    <a:pt x="28" y="3"/>
                  </a:lnTo>
                  <a:lnTo>
                    <a:pt x="25" y="3"/>
                  </a:lnTo>
                  <a:lnTo>
                    <a:pt x="25" y="4"/>
                  </a:lnTo>
                  <a:lnTo>
                    <a:pt x="12" y="4"/>
                  </a:lnTo>
                  <a:lnTo>
                    <a:pt x="12" y="3"/>
                  </a:lnTo>
                  <a:lnTo>
                    <a:pt x="9" y="3"/>
                  </a:lnTo>
                  <a:lnTo>
                    <a:pt x="6" y="3"/>
                  </a:lnTo>
                  <a:lnTo>
                    <a:pt x="6" y="2"/>
                  </a:lnTo>
                  <a:lnTo>
                    <a:pt x="3" y="2"/>
                  </a:lnTo>
                  <a:lnTo>
                    <a:pt x="3" y="1"/>
                  </a:lnTo>
                  <a:lnTo>
                    <a:pt x="1" y="1"/>
                  </a:lnTo>
                  <a:lnTo>
                    <a:pt x="0" y="1"/>
                  </a:lnTo>
                  <a:lnTo>
                    <a:pt x="0" y="0"/>
                  </a:lnTo>
                  <a:lnTo>
                    <a:pt x="38" y="0"/>
                  </a:lnTo>
                </a:path>
              </a:pathLst>
            </a:custGeom>
            <a:solidFill>
              <a:srgbClr val="0000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83" name="Freeform 103"/>
            <p:cNvSpPr>
              <a:spLocks/>
            </p:cNvSpPr>
            <p:nvPr/>
          </p:nvSpPr>
          <p:spPr bwMode="auto">
            <a:xfrm>
              <a:off x="3942" y="2953"/>
              <a:ext cx="109" cy="6"/>
            </a:xfrm>
            <a:custGeom>
              <a:avLst/>
              <a:gdLst>
                <a:gd name="T0" fmla="*/ 2588737 w 58"/>
                <a:gd name="T1" fmla="*/ 0 h 4"/>
                <a:gd name="T2" fmla="*/ 2588737 w 58"/>
                <a:gd name="T3" fmla="*/ 1066 h 4"/>
                <a:gd name="T4" fmla="*/ 2418498 w 58"/>
                <a:gd name="T5" fmla="*/ 1066 h 4"/>
                <a:gd name="T6" fmla="*/ 2418498 w 58"/>
                <a:gd name="T7" fmla="*/ 1066 h 4"/>
                <a:gd name="T8" fmla="*/ 2315185 w 58"/>
                <a:gd name="T9" fmla="*/ 1066 h 4"/>
                <a:gd name="T10" fmla="*/ 2315185 w 58"/>
                <a:gd name="T11" fmla="*/ 1599 h 4"/>
                <a:gd name="T12" fmla="*/ 2065490 w 58"/>
                <a:gd name="T13" fmla="*/ 1599 h 4"/>
                <a:gd name="T14" fmla="*/ 2065490 w 58"/>
                <a:gd name="T15" fmla="*/ 2398 h 4"/>
                <a:gd name="T16" fmla="*/ 1761754 w 58"/>
                <a:gd name="T17" fmla="*/ 2398 h 4"/>
                <a:gd name="T18" fmla="*/ 1761754 w 58"/>
                <a:gd name="T19" fmla="*/ 2398 h 4"/>
                <a:gd name="T20" fmla="*/ 772554 w 58"/>
                <a:gd name="T21" fmla="*/ 2398 h 4"/>
                <a:gd name="T22" fmla="*/ 772554 w 58"/>
                <a:gd name="T23" fmla="*/ 2398 h 4"/>
                <a:gd name="T24" fmla="*/ 554382 w 58"/>
                <a:gd name="T25" fmla="*/ 2398 h 4"/>
                <a:gd name="T26" fmla="*/ 554382 w 58"/>
                <a:gd name="T27" fmla="*/ 1599 h 4"/>
                <a:gd name="T28" fmla="*/ 311191 w 58"/>
                <a:gd name="T29" fmla="*/ 1599 h 4"/>
                <a:gd name="T30" fmla="*/ 311191 w 58"/>
                <a:gd name="T31" fmla="*/ 1066 h 4"/>
                <a:gd name="T32" fmla="*/ 141238 w 58"/>
                <a:gd name="T33" fmla="*/ 1066 h 4"/>
                <a:gd name="T34" fmla="*/ 141238 w 58"/>
                <a:gd name="T35" fmla="*/ 1066 h 4"/>
                <a:gd name="T36" fmla="*/ 0 w 58"/>
                <a:gd name="T37" fmla="*/ 1066 h 4"/>
                <a:gd name="T38" fmla="*/ 0 w 58"/>
                <a:gd name="T39" fmla="*/ 0 h 4"/>
                <a:gd name="T40" fmla="*/ 2588737 w 58"/>
                <a:gd name="T41" fmla="*/ 0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4"/>
                <a:gd name="T65" fmla="*/ 58 w 58"/>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4">
                  <a:moveTo>
                    <a:pt x="57" y="0"/>
                  </a:moveTo>
                  <a:lnTo>
                    <a:pt x="57" y="1"/>
                  </a:lnTo>
                  <a:lnTo>
                    <a:pt x="53" y="1"/>
                  </a:lnTo>
                  <a:lnTo>
                    <a:pt x="51" y="1"/>
                  </a:lnTo>
                  <a:lnTo>
                    <a:pt x="51" y="2"/>
                  </a:lnTo>
                  <a:lnTo>
                    <a:pt x="45" y="2"/>
                  </a:lnTo>
                  <a:lnTo>
                    <a:pt x="45" y="3"/>
                  </a:lnTo>
                  <a:lnTo>
                    <a:pt x="39" y="3"/>
                  </a:lnTo>
                  <a:lnTo>
                    <a:pt x="17" y="3"/>
                  </a:lnTo>
                  <a:lnTo>
                    <a:pt x="12" y="3"/>
                  </a:lnTo>
                  <a:lnTo>
                    <a:pt x="12" y="2"/>
                  </a:lnTo>
                  <a:lnTo>
                    <a:pt x="7" y="2"/>
                  </a:lnTo>
                  <a:lnTo>
                    <a:pt x="7" y="1"/>
                  </a:lnTo>
                  <a:lnTo>
                    <a:pt x="3" y="1"/>
                  </a:lnTo>
                  <a:lnTo>
                    <a:pt x="0" y="1"/>
                  </a:lnTo>
                  <a:lnTo>
                    <a:pt x="0" y="0"/>
                  </a:lnTo>
                  <a:lnTo>
                    <a:pt x="57" y="0"/>
                  </a:lnTo>
                </a:path>
              </a:pathLst>
            </a:custGeom>
            <a:solidFill>
              <a:srgbClr val="0000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84" name="Freeform 104"/>
            <p:cNvSpPr>
              <a:spLocks/>
            </p:cNvSpPr>
            <p:nvPr/>
          </p:nvSpPr>
          <p:spPr bwMode="auto">
            <a:xfrm>
              <a:off x="3758" y="2306"/>
              <a:ext cx="706" cy="673"/>
            </a:xfrm>
            <a:custGeom>
              <a:avLst/>
              <a:gdLst>
                <a:gd name="T0" fmla="*/ 1691918 w 376"/>
                <a:gd name="T1" fmla="*/ 89469 h 470"/>
                <a:gd name="T2" fmla="*/ 1930054 w 376"/>
                <a:gd name="T3" fmla="*/ 72233 h 470"/>
                <a:gd name="T4" fmla="*/ 2246763 w 376"/>
                <a:gd name="T5" fmla="*/ 58134 h 470"/>
                <a:gd name="T6" fmla="*/ 2452894 w 376"/>
                <a:gd name="T7" fmla="*/ 45407 h 470"/>
                <a:gd name="T8" fmla="*/ 2748139 w 376"/>
                <a:gd name="T9" fmla="*/ 34465 h 470"/>
                <a:gd name="T10" fmla="*/ 2961035 w 376"/>
                <a:gd name="T11" fmla="*/ 26836 h 470"/>
                <a:gd name="T12" fmla="*/ 3418011 w 376"/>
                <a:gd name="T13" fmla="*/ 20869 h 470"/>
                <a:gd name="T14" fmla="*/ 3941054 w 376"/>
                <a:gd name="T15" fmla="*/ 17883 h 470"/>
                <a:gd name="T16" fmla="*/ 4535682 w 376"/>
                <a:gd name="T17" fmla="*/ 15605 h 470"/>
                <a:gd name="T18" fmla="*/ 5246696 w 376"/>
                <a:gd name="T19" fmla="*/ 13088 h 470"/>
                <a:gd name="T20" fmla="*/ 6141783 w 376"/>
                <a:gd name="T21" fmla="*/ 10178 h 470"/>
                <a:gd name="T22" fmla="*/ 7345385 w 376"/>
                <a:gd name="T23" fmla="*/ 7439 h 470"/>
                <a:gd name="T24" fmla="*/ 9240977 w 376"/>
                <a:gd name="T25" fmla="*/ 6621 h 470"/>
                <a:gd name="T26" fmla="*/ 10575693 w 376"/>
                <a:gd name="T27" fmla="*/ 4458 h 470"/>
                <a:gd name="T28" fmla="*/ 11240384 w 376"/>
                <a:gd name="T29" fmla="*/ 2174 h 470"/>
                <a:gd name="T30" fmla="*/ 11747735 w 376"/>
                <a:gd name="T31" fmla="*/ 1 h 470"/>
                <a:gd name="T32" fmla="*/ 12728188 w 376"/>
                <a:gd name="T33" fmla="*/ 2911 h 470"/>
                <a:gd name="T34" fmla="*/ 13677735 w 376"/>
                <a:gd name="T35" fmla="*/ 5968 h 470"/>
                <a:gd name="T36" fmla="*/ 14516733 w 376"/>
                <a:gd name="T37" fmla="*/ 9481 h 470"/>
                <a:gd name="T38" fmla="*/ 15728515 w 376"/>
                <a:gd name="T39" fmla="*/ 16809 h 470"/>
                <a:gd name="T40" fmla="*/ 16454669 w 376"/>
                <a:gd name="T41" fmla="*/ 26180 h 470"/>
                <a:gd name="T42" fmla="*/ 16669263 w 376"/>
                <a:gd name="T43" fmla="*/ 31807 h 470"/>
                <a:gd name="T44" fmla="*/ 16669263 w 376"/>
                <a:gd name="T45" fmla="*/ 73663 h 470"/>
                <a:gd name="T46" fmla="*/ 16454669 w 376"/>
                <a:gd name="T47" fmla="*/ 98427 h 470"/>
                <a:gd name="T48" fmla="*/ 16183295 w 376"/>
                <a:gd name="T49" fmla="*/ 107653 h 470"/>
                <a:gd name="T50" fmla="*/ 15728515 w 376"/>
                <a:gd name="T51" fmla="*/ 111861 h 470"/>
                <a:gd name="T52" fmla="*/ 15205752 w 376"/>
                <a:gd name="T53" fmla="*/ 115233 h 470"/>
                <a:gd name="T54" fmla="*/ 14848891 w 376"/>
                <a:gd name="T55" fmla="*/ 119248 h 470"/>
                <a:gd name="T56" fmla="*/ 14848891 w 376"/>
                <a:gd name="T57" fmla="*/ 135011 h 470"/>
                <a:gd name="T58" fmla="*/ 15065603 w 376"/>
                <a:gd name="T59" fmla="*/ 142609 h 470"/>
                <a:gd name="T60" fmla="*/ 15321183 w 376"/>
                <a:gd name="T61" fmla="*/ 153149 h 470"/>
                <a:gd name="T62" fmla="*/ 15584333 w 376"/>
                <a:gd name="T63" fmla="*/ 166862 h 470"/>
                <a:gd name="T64" fmla="*/ 15584333 w 376"/>
                <a:gd name="T65" fmla="*/ 181386 h 470"/>
                <a:gd name="T66" fmla="*/ 15227397 w 376"/>
                <a:gd name="T67" fmla="*/ 190439 h 470"/>
                <a:gd name="T68" fmla="*/ 13947863 w 376"/>
                <a:gd name="T69" fmla="*/ 202553 h 470"/>
                <a:gd name="T70" fmla="*/ 13082495 w 376"/>
                <a:gd name="T71" fmla="*/ 206734 h 470"/>
                <a:gd name="T72" fmla="*/ 10879423 w 376"/>
                <a:gd name="T73" fmla="*/ 208189 h 470"/>
                <a:gd name="T74" fmla="*/ 7883535 w 376"/>
                <a:gd name="T75" fmla="*/ 208189 h 470"/>
                <a:gd name="T76" fmla="*/ 7211414 w 376"/>
                <a:gd name="T77" fmla="*/ 203982 h 470"/>
                <a:gd name="T78" fmla="*/ 6778753 w 376"/>
                <a:gd name="T79" fmla="*/ 202553 h 470"/>
                <a:gd name="T80" fmla="*/ 4968900 w 376"/>
                <a:gd name="T81" fmla="*/ 203982 h 470"/>
                <a:gd name="T82" fmla="*/ 4129034 w 376"/>
                <a:gd name="T83" fmla="*/ 201813 h 470"/>
                <a:gd name="T84" fmla="*/ 3623984 w 376"/>
                <a:gd name="T85" fmla="*/ 198621 h 470"/>
                <a:gd name="T86" fmla="*/ 3372526 w 376"/>
                <a:gd name="T87" fmla="*/ 187380 h 470"/>
                <a:gd name="T88" fmla="*/ 3372526 w 376"/>
                <a:gd name="T89" fmla="*/ 133719 h 470"/>
                <a:gd name="T90" fmla="*/ 3270979 w 376"/>
                <a:gd name="T91" fmla="*/ 132836 h 470"/>
                <a:gd name="T92" fmla="*/ 2748139 w 376"/>
                <a:gd name="T93" fmla="*/ 135415 h 470"/>
                <a:gd name="T94" fmla="*/ 1625971 w 376"/>
                <a:gd name="T95" fmla="*/ 134417 h 470"/>
                <a:gd name="T96" fmla="*/ 1171156 w 376"/>
                <a:gd name="T97" fmla="*/ 131221 h 470"/>
                <a:gd name="T98" fmla="*/ 764192 w 376"/>
                <a:gd name="T99" fmla="*/ 124919 h 470"/>
                <a:gd name="T100" fmla="*/ 547439 w 376"/>
                <a:gd name="T101" fmla="*/ 120046 h 470"/>
                <a:gd name="T102" fmla="*/ 216755 w 376"/>
                <a:gd name="T103" fmla="*/ 112821 h 470"/>
                <a:gd name="T104" fmla="*/ 102462 w 376"/>
                <a:gd name="T105" fmla="*/ 102535 h 470"/>
                <a:gd name="T106" fmla="*/ 263154 w 376"/>
                <a:gd name="T107" fmla="*/ 98510 h 470"/>
                <a:gd name="T108" fmla="*/ 678288 w 376"/>
                <a:gd name="T109" fmla="*/ 93941 h 470"/>
                <a:gd name="T110" fmla="*/ 1171156 w 376"/>
                <a:gd name="T111" fmla="*/ 90960 h 4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6"/>
                <a:gd name="T169" fmla="*/ 0 h 470"/>
                <a:gd name="T170" fmla="*/ 376 w 376"/>
                <a:gd name="T171" fmla="*/ 470 h 4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6" h="470">
                  <a:moveTo>
                    <a:pt x="34" y="236"/>
                  </a:moveTo>
                  <a:lnTo>
                    <a:pt x="34" y="232"/>
                  </a:lnTo>
                  <a:lnTo>
                    <a:pt x="35" y="228"/>
                  </a:lnTo>
                  <a:lnTo>
                    <a:pt x="35" y="220"/>
                  </a:lnTo>
                  <a:lnTo>
                    <a:pt x="36" y="215"/>
                  </a:lnTo>
                  <a:lnTo>
                    <a:pt x="36" y="213"/>
                  </a:lnTo>
                  <a:lnTo>
                    <a:pt x="38" y="208"/>
                  </a:lnTo>
                  <a:lnTo>
                    <a:pt x="38" y="200"/>
                  </a:lnTo>
                  <a:lnTo>
                    <a:pt x="39" y="197"/>
                  </a:lnTo>
                  <a:lnTo>
                    <a:pt x="39" y="189"/>
                  </a:lnTo>
                  <a:lnTo>
                    <a:pt x="40" y="186"/>
                  </a:lnTo>
                  <a:lnTo>
                    <a:pt x="40" y="182"/>
                  </a:lnTo>
                  <a:lnTo>
                    <a:pt x="42" y="179"/>
                  </a:lnTo>
                  <a:lnTo>
                    <a:pt x="42" y="172"/>
                  </a:lnTo>
                  <a:lnTo>
                    <a:pt x="43" y="168"/>
                  </a:lnTo>
                  <a:lnTo>
                    <a:pt x="43" y="161"/>
                  </a:lnTo>
                  <a:lnTo>
                    <a:pt x="45" y="158"/>
                  </a:lnTo>
                  <a:lnTo>
                    <a:pt x="45" y="155"/>
                  </a:lnTo>
                  <a:lnTo>
                    <a:pt x="46" y="152"/>
                  </a:lnTo>
                  <a:lnTo>
                    <a:pt x="46" y="146"/>
                  </a:lnTo>
                  <a:lnTo>
                    <a:pt x="48" y="143"/>
                  </a:lnTo>
                  <a:lnTo>
                    <a:pt x="48" y="136"/>
                  </a:lnTo>
                  <a:lnTo>
                    <a:pt x="50" y="133"/>
                  </a:lnTo>
                  <a:lnTo>
                    <a:pt x="50" y="130"/>
                  </a:lnTo>
                  <a:lnTo>
                    <a:pt x="51" y="127"/>
                  </a:lnTo>
                  <a:lnTo>
                    <a:pt x="51" y="122"/>
                  </a:lnTo>
                  <a:lnTo>
                    <a:pt x="53" y="119"/>
                  </a:lnTo>
                  <a:lnTo>
                    <a:pt x="53" y="114"/>
                  </a:lnTo>
                  <a:lnTo>
                    <a:pt x="53" y="111"/>
                  </a:lnTo>
                  <a:lnTo>
                    <a:pt x="53" y="109"/>
                  </a:lnTo>
                  <a:lnTo>
                    <a:pt x="55" y="107"/>
                  </a:lnTo>
                  <a:lnTo>
                    <a:pt x="55" y="101"/>
                  </a:lnTo>
                  <a:lnTo>
                    <a:pt x="56" y="100"/>
                  </a:lnTo>
                  <a:lnTo>
                    <a:pt x="56" y="94"/>
                  </a:lnTo>
                  <a:lnTo>
                    <a:pt x="58" y="93"/>
                  </a:lnTo>
                  <a:lnTo>
                    <a:pt x="58" y="90"/>
                  </a:lnTo>
                  <a:lnTo>
                    <a:pt x="59" y="88"/>
                  </a:lnTo>
                  <a:lnTo>
                    <a:pt x="59" y="85"/>
                  </a:lnTo>
                  <a:lnTo>
                    <a:pt x="61" y="82"/>
                  </a:lnTo>
                  <a:lnTo>
                    <a:pt x="61" y="77"/>
                  </a:lnTo>
                  <a:lnTo>
                    <a:pt x="62" y="76"/>
                  </a:lnTo>
                  <a:lnTo>
                    <a:pt x="62" y="74"/>
                  </a:lnTo>
                  <a:lnTo>
                    <a:pt x="64" y="71"/>
                  </a:lnTo>
                  <a:lnTo>
                    <a:pt x="64" y="69"/>
                  </a:lnTo>
                  <a:lnTo>
                    <a:pt x="65" y="68"/>
                  </a:lnTo>
                  <a:lnTo>
                    <a:pt x="65" y="63"/>
                  </a:lnTo>
                  <a:lnTo>
                    <a:pt x="66" y="62"/>
                  </a:lnTo>
                  <a:lnTo>
                    <a:pt x="66" y="60"/>
                  </a:lnTo>
                  <a:lnTo>
                    <a:pt x="68" y="59"/>
                  </a:lnTo>
                  <a:lnTo>
                    <a:pt x="68" y="58"/>
                  </a:lnTo>
                  <a:lnTo>
                    <a:pt x="68" y="56"/>
                  </a:lnTo>
                  <a:lnTo>
                    <a:pt x="70" y="55"/>
                  </a:lnTo>
                  <a:lnTo>
                    <a:pt x="70" y="54"/>
                  </a:lnTo>
                  <a:lnTo>
                    <a:pt x="70" y="52"/>
                  </a:lnTo>
                  <a:lnTo>
                    <a:pt x="76" y="47"/>
                  </a:lnTo>
                  <a:lnTo>
                    <a:pt x="78" y="47"/>
                  </a:lnTo>
                  <a:lnTo>
                    <a:pt x="78" y="46"/>
                  </a:lnTo>
                  <a:lnTo>
                    <a:pt x="79" y="46"/>
                  </a:lnTo>
                  <a:lnTo>
                    <a:pt x="83" y="43"/>
                  </a:lnTo>
                  <a:lnTo>
                    <a:pt x="84" y="43"/>
                  </a:lnTo>
                  <a:lnTo>
                    <a:pt x="86" y="41"/>
                  </a:lnTo>
                  <a:lnTo>
                    <a:pt x="87" y="41"/>
                  </a:lnTo>
                  <a:lnTo>
                    <a:pt x="88" y="40"/>
                  </a:lnTo>
                  <a:lnTo>
                    <a:pt x="89" y="40"/>
                  </a:lnTo>
                  <a:lnTo>
                    <a:pt x="91" y="38"/>
                  </a:lnTo>
                  <a:lnTo>
                    <a:pt x="92" y="38"/>
                  </a:lnTo>
                  <a:lnTo>
                    <a:pt x="94" y="37"/>
                  </a:lnTo>
                  <a:lnTo>
                    <a:pt x="95" y="37"/>
                  </a:lnTo>
                  <a:lnTo>
                    <a:pt x="96" y="35"/>
                  </a:lnTo>
                  <a:lnTo>
                    <a:pt x="99" y="35"/>
                  </a:lnTo>
                  <a:lnTo>
                    <a:pt x="101" y="35"/>
                  </a:lnTo>
                  <a:lnTo>
                    <a:pt x="104" y="35"/>
                  </a:lnTo>
                  <a:lnTo>
                    <a:pt x="106" y="33"/>
                  </a:lnTo>
                  <a:lnTo>
                    <a:pt x="108" y="32"/>
                  </a:lnTo>
                  <a:lnTo>
                    <a:pt x="111" y="32"/>
                  </a:lnTo>
                  <a:lnTo>
                    <a:pt x="112" y="30"/>
                  </a:lnTo>
                  <a:lnTo>
                    <a:pt x="114" y="30"/>
                  </a:lnTo>
                  <a:lnTo>
                    <a:pt x="117" y="29"/>
                  </a:lnTo>
                  <a:lnTo>
                    <a:pt x="121" y="29"/>
                  </a:lnTo>
                  <a:lnTo>
                    <a:pt x="122" y="27"/>
                  </a:lnTo>
                  <a:lnTo>
                    <a:pt x="125" y="27"/>
                  </a:lnTo>
                  <a:lnTo>
                    <a:pt x="128" y="26"/>
                  </a:lnTo>
                  <a:lnTo>
                    <a:pt x="129" y="26"/>
                  </a:lnTo>
                  <a:lnTo>
                    <a:pt x="132" y="24"/>
                  </a:lnTo>
                  <a:lnTo>
                    <a:pt x="134" y="24"/>
                  </a:lnTo>
                  <a:lnTo>
                    <a:pt x="137" y="23"/>
                  </a:lnTo>
                  <a:lnTo>
                    <a:pt x="142" y="23"/>
                  </a:lnTo>
                  <a:lnTo>
                    <a:pt x="144" y="21"/>
                  </a:lnTo>
                  <a:lnTo>
                    <a:pt x="147" y="21"/>
                  </a:lnTo>
                  <a:lnTo>
                    <a:pt x="150" y="20"/>
                  </a:lnTo>
                  <a:lnTo>
                    <a:pt x="153" y="20"/>
                  </a:lnTo>
                  <a:lnTo>
                    <a:pt x="155" y="18"/>
                  </a:lnTo>
                  <a:lnTo>
                    <a:pt x="161" y="18"/>
                  </a:lnTo>
                  <a:lnTo>
                    <a:pt x="164" y="17"/>
                  </a:lnTo>
                  <a:lnTo>
                    <a:pt x="167" y="17"/>
                  </a:lnTo>
                  <a:lnTo>
                    <a:pt x="170" y="17"/>
                  </a:lnTo>
                  <a:lnTo>
                    <a:pt x="173" y="17"/>
                  </a:lnTo>
                  <a:lnTo>
                    <a:pt x="184" y="17"/>
                  </a:lnTo>
                  <a:lnTo>
                    <a:pt x="185" y="17"/>
                  </a:lnTo>
                  <a:lnTo>
                    <a:pt x="205" y="17"/>
                  </a:lnTo>
                  <a:lnTo>
                    <a:pt x="206" y="15"/>
                  </a:lnTo>
                  <a:lnTo>
                    <a:pt x="216" y="15"/>
                  </a:lnTo>
                  <a:lnTo>
                    <a:pt x="216" y="13"/>
                  </a:lnTo>
                  <a:lnTo>
                    <a:pt x="223" y="13"/>
                  </a:lnTo>
                  <a:lnTo>
                    <a:pt x="225" y="12"/>
                  </a:lnTo>
                  <a:lnTo>
                    <a:pt x="230" y="12"/>
                  </a:lnTo>
                  <a:lnTo>
                    <a:pt x="231" y="10"/>
                  </a:lnTo>
                  <a:lnTo>
                    <a:pt x="235" y="10"/>
                  </a:lnTo>
                  <a:lnTo>
                    <a:pt x="236" y="10"/>
                  </a:lnTo>
                  <a:lnTo>
                    <a:pt x="237" y="9"/>
                  </a:lnTo>
                  <a:lnTo>
                    <a:pt x="240" y="9"/>
                  </a:lnTo>
                  <a:lnTo>
                    <a:pt x="242" y="7"/>
                  </a:lnTo>
                  <a:lnTo>
                    <a:pt x="245" y="7"/>
                  </a:lnTo>
                  <a:lnTo>
                    <a:pt x="245" y="6"/>
                  </a:lnTo>
                  <a:lnTo>
                    <a:pt x="247" y="6"/>
                  </a:lnTo>
                  <a:lnTo>
                    <a:pt x="248" y="5"/>
                  </a:lnTo>
                  <a:lnTo>
                    <a:pt x="251" y="5"/>
                  </a:lnTo>
                  <a:lnTo>
                    <a:pt x="251" y="3"/>
                  </a:lnTo>
                  <a:lnTo>
                    <a:pt x="254" y="3"/>
                  </a:lnTo>
                  <a:lnTo>
                    <a:pt x="254" y="2"/>
                  </a:lnTo>
                  <a:lnTo>
                    <a:pt x="258" y="2"/>
                  </a:lnTo>
                  <a:lnTo>
                    <a:pt x="258" y="1"/>
                  </a:lnTo>
                  <a:lnTo>
                    <a:pt x="259" y="1"/>
                  </a:lnTo>
                  <a:lnTo>
                    <a:pt x="259" y="0"/>
                  </a:lnTo>
                  <a:lnTo>
                    <a:pt x="262" y="1"/>
                  </a:lnTo>
                  <a:lnTo>
                    <a:pt x="265" y="1"/>
                  </a:lnTo>
                  <a:lnTo>
                    <a:pt x="268" y="2"/>
                  </a:lnTo>
                  <a:lnTo>
                    <a:pt x="270" y="2"/>
                  </a:lnTo>
                  <a:lnTo>
                    <a:pt x="273" y="3"/>
                  </a:lnTo>
                  <a:lnTo>
                    <a:pt x="276" y="3"/>
                  </a:lnTo>
                  <a:lnTo>
                    <a:pt x="279" y="5"/>
                  </a:lnTo>
                  <a:lnTo>
                    <a:pt x="282" y="6"/>
                  </a:lnTo>
                  <a:lnTo>
                    <a:pt x="284" y="6"/>
                  </a:lnTo>
                  <a:lnTo>
                    <a:pt x="287" y="7"/>
                  </a:lnTo>
                  <a:lnTo>
                    <a:pt x="291" y="7"/>
                  </a:lnTo>
                  <a:lnTo>
                    <a:pt x="294" y="9"/>
                  </a:lnTo>
                  <a:lnTo>
                    <a:pt x="296" y="10"/>
                  </a:lnTo>
                  <a:lnTo>
                    <a:pt x="298" y="10"/>
                  </a:lnTo>
                  <a:lnTo>
                    <a:pt x="300" y="12"/>
                  </a:lnTo>
                  <a:lnTo>
                    <a:pt x="303" y="13"/>
                  </a:lnTo>
                  <a:lnTo>
                    <a:pt x="305" y="13"/>
                  </a:lnTo>
                  <a:lnTo>
                    <a:pt x="307" y="15"/>
                  </a:lnTo>
                  <a:lnTo>
                    <a:pt x="311" y="17"/>
                  </a:lnTo>
                  <a:lnTo>
                    <a:pt x="312" y="17"/>
                  </a:lnTo>
                  <a:lnTo>
                    <a:pt x="315" y="17"/>
                  </a:lnTo>
                  <a:lnTo>
                    <a:pt x="317" y="18"/>
                  </a:lnTo>
                  <a:lnTo>
                    <a:pt x="319" y="18"/>
                  </a:lnTo>
                  <a:lnTo>
                    <a:pt x="320" y="20"/>
                  </a:lnTo>
                  <a:lnTo>
                    <a:pt x="324" y="21"/>
                  </a:lnTo>
                  <a:lnTo>
                    <a:pt x="325" y="21"/>
                  </a:lnTo>
                  <a:lnTo>
                    <a:pt x="328" y="23"/>
                  </a:lnTo>
                  <a:lnTo>
                    <a:pt x="331" y="26"/>
                  </a:lnTo>
                  <a:lnTo>
                    <a:pt x="334" y="26"/>
                  </a:lnTo>
                  <a:lnTo>
                    <a:pt x="339" y="32"/>
                  </a:lnTo>
                  <a:lnTo>
                    <a:pt x="342" y="32"/>
                  </a:lnTo>
                  <a:lnTo>
                    <a:pt x="350" y="38"/>
                  </a:lnTo>
                  <a:lnTo>
                    <a:pt x="351" y="38"/>
                  </a:lnTo>
                  <a:lnTo>
                    <a:pt x="355" y="43"/>
                  </a:lnTo>
                  <a:lnTo>
                    <a:pt x="355" y="44"/>
                  </a:lnTo>
                  <a:lnTo>
                    <a:pt x="364" y="52"/>
                  </a:lnTo>
                  <a:lnTo>
                    <a:pt x="364" y="54"/>
                  </a:lnTo>
                  <a:lnTo>
                    <a:pt x="365" y="55"/>
                  </a:lnTo>
                  <a:lnTo>
                    <a:pt x="365" y="56"/>
                  </a:lnTo>
                  <a:lnTo>
                    <a:pt x="367" y="58"/>
                  </a:lnTo>
                  <a:lnTo>
                    <a:pt x="367" y="59"/>
                  </a:lnTo>
                  <a:lnTo>
                    <a:pt x="368" y="60"/>
                  </a:lnTo>
                  <a:lnTo>
                    <a:pt x="368" y="62"/>
                  </a:lnTo>
                  <a:lnTo>
                    <a:pt x="370" y="63"/>
                  </a:lnTo>
                  <a:lnTo>
                    <a:pt x="370" y="66"/>
                  </a:lnTo>
                  <a:lnTo>
                    <a:pt x="372" y="68"/>
                  </a:lnTo>
                  <a:lnTo>
                    <a:pt x="372" y="69"/>
                  </a:lnTo>
                  <a:lnTo>
                    <a:pt x="372" y="70"/>
                  </a:lnTo>
                  <a:lnTo>
                    <a:pt x="372" y="71"/>
                  </a:lnTo>
                  <a:lnTo>
                    <a:pt x="372" y="76"/>
                  </a:lnTo>
                  <a:lnTo>
                    <a:pt x="373" y="77"/>
                  </a:lnTo>
                  <a:lnTo>
                    <a:pt x="373" y="86"/>
                  </a:lnTo>
                  <a:lnTo>
                    <a:pt x="375" y="87"/>
                  </a:lnTo>
                  <a:lnTo>
                    <a:pt x="375" y="140"/>
                  </a:lnTo>
                  <a:lnTo>
                    <a:pt x="373" y="143"/>
                  </a:lnTo>
                  <a:lnTo>
                    <a:pt x="373" y="161"/>
                  </a:lnTo>
                  <a:lnTo>
                    <a:pt x="372" y="165"/>
                  </a:lnTo>
                  <a:lnTo>
                    <a:pt x="372" y="177"/>
                  </a:lnTo>
                  <a:lnTo>
                    <a:pt x="372" y="182"/>
                  </a:lnTo>
                  <a:lnTo>
                    <a:pt x="372" y="193"/>
                  </a:lnTo>
                  <a:lnTo>
                    <a:pt x="370" y="196"/>
                  </a:lnTo>
                  <a:lnTo>
                    <a:pt x="370" y="205"/>
                  </a:lnTo>
                  <a:lnTo>
                    <a:pt x="368" y="207"/>
                  </a:lnTo>
                  <a:lnTo>
                    <a:pt x="368" y="215"/>
                  </a:lnTo>
                  <a:lnTo>
                    <a:pt x="367" y="220"/>
                  </a:lnTo>
                  <a:lnTo>
                    <a:pt x="367" y="228"/>
                  </a:lnTo>
                  <a:lnTo>
                    <a:pt x="365" y="232"/>
                  </a:lnTo>
                  <a:lnTo>
                    <a:pt x="365" y="236"/>
                  </a:lnTo>
                  <a:lnTo>
                    <a:pt x="364" y="238"/>
                  </a:lnTo>
                  <a:lnTo>
                    <a:pt x="364" y="239"/>
                  </a:lnTo>
                  <a:lnTo>
                    <a:pt x="362" y="239"/>
                  </a:lnTo>
                  <a:lnTo>
                    <a:pt x="362" y="241"/>
                  </a:lnTo>
                  <a:lnTo>
                    <a:pt x="361" y="241"/>
                  </a:lnTo>
                  <a:lnTo>
                    <a:pt x="358" y="244"/>
                  </a:lnTo>
                  <a:lnTo>
                    <a:pt x="357" y="244"/>
                  </a:lnTo>
                  <a:lnTo>
                    <a:pt x="357" y="246"/>
                  </a:lnTo>
                  <a:lnTo>
                    <a:pt x="353" y="249"/>
                  </a:lnTo>
                  <a:lnTo>
                    <a:pt x="352" y="249"/>
                  </a:lnTo>
                  <a:lnTo>
                    <a:pt x="352" y="250"/>
                  </a:lnTo>
                  <a:lnTo>
                    <a:pt x="351" y="250"/>
                  </a:lnTo>
                  <a:lnTo>
                    <a:pt x="351" y="252"/>
                  </a:lnTo>
                  <a:lnTo>
                    <a:pt x="350" y="252"/>
                  </a:lnTo>
                  <a:lnTo>
                    <a:pt x="347" y="255"/>
                  </a:lnTo>
                  <a:lnTo>
                    <a:pt x="345" y="255"/>
                  </a:lnTo>
                  <a:lnTo>
                    <a:pt x="344" y="256"/>
                  </a:lnTo>
                  <a:lnTo>
                    <a:pt x="342" y="256"/>
                  </a:lnTo>
                  <a:lnTo>
                    <a:pt x="342" y="258"/>
                  </a:lnTo>
                  <a:lnTo>
                    <a:pt x="339" y="258"/>
                  </a:lnTo>
                  <a:lnTo>
                    <a:pt x="337" y="258"/>
                  </a:lnTo>
                  <a:lnTo>
                    <a:pt x="334" y="258"/>
                  </a:lnTo>
                  <a:lnTo>
                    <a:pt x="334" y="260"/>
                  </a:lnTo>
                  <a:lnTo>
                    <a:pt x="329" y="260"/>
                  </a:lnTo>
                  <a:lnTo>
                    <a:pt x="332" y="260"/>
                  </a:lnTo>
                  <a:lnTo>
                    <a:pt x="332" y="261"/>
                  </a:lnTo>
                  <a:lnTo>
                    <a:pt x="331" y="263"/>
                  </a:lnTo>
                  <a:lnTo>
                    <a:pt x="331" y="267"/>
                  </a:lnTo>
                  <a:lnTo>
                    <a:pt x="329" y="268"/>
                  </a:lnTo>
                  <a:lnTo>
                    <a:pt x="329" y="279"/>
                  </a:lnTo>
                  <a:lnTo>
                    <a:pt x="328" y="281"/>
                  </a:lnTo>
                  <a:lnTo>
                    <a:pt x="328" y="288"/>
                  </a:lnTo>
                  <a:lnTo>
                    <a:pt x="329" y="289"/>
                  </a:lnTo>
                  <a:lnTo>
                    <a:pt x="329" y="296"/>
                  </a:lnTo>
                  <a:lnTo>
                    <a:pt x="331" y="296"/>
                  </a:lnTo>
                  <a:lnTo>
                    <a:pt x="331" y="302"/>
                  </a:lnTo>
                  <a:lnTo>
                    <a:pt x="332" y="303"/>
                  </a:lnTo>
                  <a:lnTo>
                    <a:pt x="332" y="308"/>
                  </a:lnTo>
                  <a:lnTo>
                    <a:pt x="334" y="309"/>
                  </a:lnTo>
                  <a:lnTo>
                    <a:pt x="334" y="311"/>
                  </a:lnTo>
                  <a:lnTo>
                    <a:pt x="335" y="313"/>
                  </a:lnTo>
                  <a:lnTo>
                    <a:pt x="335" y="316"/>
                  </a:lnTo>
                  <a:lnTo>
                    <a:pt x="336" y="317"/>
                  </a:lnTo>
                  <a:lnTo>
                    <a:pt x="336" y="319"/>
                  </a:lnTo>
                  <a:lnTo>
                    <a:pt x="337" y="320"/>
                  </a:lnTo>
                  <a:lnTo>
                    <a:pt x="337" y="323"/>
                  </a:lnTo>
                  <a:lnTo>
                    <a:pt x="339" y="324"/>
                  </a:lnTo>
                  <a:lnTo>
                    <a:pt x="339" y="327"/>
                  </a:lnTo>
                  <a:lnTo>
                    <a:pt x="340" y="328"/>
                  </a:lnTo>
                  <a:lnTo>
                    <a:pt x="340" y="332"/>
                  </a:lnTo>
                  <a:lnTo>
                    <a:pt x="342" y="334"/>
                  </a:lnTo>
                  <a:lnTo>
                    <a:pt x="342" y="342"/>
                  </a:lnTo>
                  <a:lnTo>
                    <a:pt x="344" y="344"/>
                  </a:lnTo>
                  <a:lnTo>
                    <a:pt x="344" y="347"/>
                  </a:lnTo>
                  <a:lnTo>
                    <a:pt x="345" y="349"/>
                  </a:lnTo>
                  <a:lnTo>
                    <a:pt x="345" y="356"/>
                  </a:lnTo>
                  <a:lnTo>
                    <a:pt x="347" y="358"/>
                  </a:lnTo>
                  <a:lnTo>
                    <a:pt x="347" y="363"/>
                  </a:lnTo>
                  <a:lnTo>
                    <a:pt x="348" y="364"/>
                  </a:lnTo>
                  <a:lnTo>
                    <a:pt x="348" y="373"/>
                  </a:lnTo>
                  <a:lnTo>
                    <a:pt x="350" y="375"/>
                  </a:lnTo>
                  <a:lnTo>
                    <a:pt x="350" y="381"/>
                  </a:lnTo>
                  <a:lnTo>
                    <a:pt x="351" y="384"/>
                  </a:lnTo>
                  <a:lnTo>
                    <a:pt x="351" y="388"/>
                  </a:lnTo>
                  <a:lnTo>
                    <a:pt x="351" y="395"/>
                  </a:lnTo>
                  <a:lnTo>
                    <a:pt x="350" y="398"/>
                  </a:lnTo>
                  <a:lnTo>
                    <a:pt x="350" y="405"/>
                  </a:lnTo>
                  <a:lnTo>
                    <a:pt x="348" y="406"/>
                  </a:lnTo>
                  <a:lnTo>
                    <a:pt x="348" y="411"/>
                  </a:lnTo>
                  <a:lnTo>
                    <a:pt x="347" y="414"/>
                  </a:lnTo>
                  <a:lnTo>
                    <a:pt x="345" y="416"/>
                  </a:lnTo>
                  <a:lnTo>
                    <a:pt x="345" y="419"/>
                  </a:lnTo>
                  <a:lnTo>
                    <a:pt x="344" y="420"/>
                  </a:lnTo>
                  <a:lnTo>
                    <a:pt x="344" y="423"/>
                  </a:lnTo>
                  <a:lnTo>
                    <a:pt x="340" y="426"/>
                  </a:lnTo>
                  <a:lnTo>
                    <a:pt x="340" y="428"/>
                  </a:lnTo>
                  <a:lnTo>
                    <a:pt x="339" y="430"/>
                  </a:lnTo>
                  <a:lnTo>
                    <a:pt x="336" y="433"/>
                  </a:lnTo>
                  <a:lnTo>
                    <a:pt x="336" y="434"/>
                  </a:lnTo>
                  <a:lnTo>
                    <a:pt x="319" y="451"/>
                  </a:lnTo>
                  <a:lnTo>
                    <a:pt x="317" y="451"/>
                  </a:lnTo>
                  <a:lnTo>
                    <a:pt x="314" y="453"/>
                  </a:lnTo>
                  <a:lnTo>
                    <a:pt x="311" y="453"/>
                  </a:lnTo>
                  <a:lnTo>
                    <a:pt x="307" y="456"/>
                  </a:lnTo>
                  <a:lnTo>
                    <a:pt x="305" y="456"/>
                  </a:lnTo>
                  <a:lnTo>
                    <a:pt x="303" y="458"/>
                  </a:lnTo>
                  <a:lnTo>
                    <a:pt x="300" y="459"/>
                  </a:lnTo>
                  <a:lnTo>
                    <a:pt x="299" y="459"/>
                  </a:lnTo>
                  <a:lnTo>
                    <a:pt x="296" y="461"/>
                  </a:lnTo>
                  <a:lnTo>
                    <a:pt x="295" y="461"/>
                  </a:lnTo>
                  <a:lnTo>
                    <a:pt x="292" y="462"/>
                  </a:lnTo>
                  <a:lnTo>
                    <a:pt x="287" y="462"/>
                  </a:lnTo>
                  <a:lnTo>
                    <a:pt x="284" y="464"/>
                  </a:lnTo>
                  <a:lnTo>
                    <a:pt x="281" y="464"/>
                  </a:lnTo>
                  <a:lnTo>
                    <a:pt x="278" y="465"/>
                  </a:lnTo>
                  <a:lnTo>
                    <a:pt x="269" y="465"/>
                  </a:lnTo>
                  <a:lnTo>
                    <a:pt x="266" y="466"/>
                  </a:lnTo>
                  <a:lnTo>
                    <a:pt x="248" y="466"/>
                  </a:lnTo>
                  <a:lnTo>
                    <a:pt x="243" y="466"/>
                  </a:lnTo>
                  <a:lnTo>
                    <a:pt x="240" y="467"/>
                  </a:lnTo>
                  <a:lnTo>
                    <a:pt x="229" y="467"/>
                  </a:lnTo>
                  <a:lnTo>
                    <a:pt x="226" y="469"/>
                  </a:lnTo>
                  <a:lnTo>
                    <a:pt x="188" y="469"/>
                  </a:lnTo>
                  <a:lnTo>
                    <a:pt x="187" y="467"/>
                  </a:lnTo>
                  <a:lnTo>
                    <a:pt x="180" y="467"/>
                  </a:lnTo>
                  <a:lnTo>
                    <a:pt x="178" y="466"/>
                  </a:lnTo>
                  <a:lnTo>
                    <a:pt x="176" y="466"/>
                  </a:lnTo>
                  <a:lnTo>
                    <a:pt x="174" y="465"/>
                  </a:lnTo>
                  <a:lnTo>
                    <a:pt x="172" y="465"/>
                  </a:lnTo>
                  <a:lnTo>
                    <a:pt x="170" y="464"/>
                  </a:lnTo>
                  <a:lnTo>
                    <a:pt x="169" y="464"/>
                  </a:lnTo>
                  <a:lnTo>
                    <a:pt x="167" y="462"/>
                  </a:lnTo>
                  <a:lnTo>
                    <a:pt x="165" y="462"/>
                  </a:lnTo>
                  <a:lnTo>
                    <a:pt x="161" y="458"/>
                  </a:lnTo>
                  <a:lnTo>
                    <a:pt x="161" y="456"/>
                  </a:lnTo>
                  <a:lnTo>
                    <a:pt x="159" y="456"/>
                  </a:lnTo>
                  <a:lnTo>
                    <a:pt x="159" y="453"/>
                  </a:lnTo>
                  <a:lnTo>
                    <a:pt x="159" y="451"/>
                  </a:lnTo>
                  <a:lnTo>
                    <a:pt x="157" y="451"/>
                  </a:lnTo>
                  <a:lnTo>
                    <a:pt x="155" y="452"/>
                  </a:lnTo>
                  <a:lnTo>
                    <a:pt x="153" y="452"/>
                  </a:lnTo>
                  <a:lnTo>
                    <a:pt x="151" y="453"/>
                  </a:lnTo>
                  <a:lnTo>
                    <a:pt x="150" y="453"/>
                  </a:lnTo>
                  <a:lnTo>
                    <a:pt x="148" y="455"/>
                  </a:lnTo>
                  <a:lnTo>
                    <a:pt x="144" y="455"/>
                  </a:lnTo>
                  <a:lnTo>
                    <a:pt x="142" y="456"/>
                  </a:lnTo>
                  <a:lnTo>
                    <a:pt x="137" y="456"/>
                  </a:lnTo>
                  <a:lnTo>
                    <a:pt x="136" y="458"/>
                  </a:lnTo>
                  <a:lnTo>
                    <a:pt x="112" y="458"/>
                  </a:lnTo>
                  <a:lnTo>
                    <a:pt x="111" y="456"/>
                  </a:lnTo>
                  <a:lnTo>
                    <a:pt x="106" y="456"/>
                  </a:lnTo>
                  <a:lnTo>
                    <a:pt x="106" y="455"/>
                  </a:lnTo>
                  <a:lnTo>
                    <a:pt x="101" y="455"/>
                  </a:lnTo>
                  <a:lnTo>
                    <a:pt x="99" y="453"/>
                  </a:lnTo>
                  <a:lnTo>
                    <a:pt x="96" y="453"/>
                  </a:lnTo>
                  <a:lnTo>
                    <a:pt x="95" y="452"/>
                  </a:lnTo>
                  <a:lnTo>
                    <a:pt x="94" y="452"/>
                  </a:lnTo>
                  <a:lnTo>
                    <a:pt x="92" y="451"/>
                  </a:lnTo>
                  <a:lnTo>
                    <a:pt x="89" y="451"/>
                  </a:lnTo>
                  <a:lnTo>
                    <a:pt x="89" y="449"/>
                  </a:lnTo>
                  <a:lnTo>
                    <a:pt x="88" y="449"/>
                  </a:lnTo>
                  <a:lnTo>
                    <a:pt x="87" y="448"/>
                  </a:lnTo>
                  <a:lnTo>
                    <a:pt x="86" y="448"/>
                  </a:lnTo>
                  <a:lnTo>
                    <a:pt x="83" y="445"/>
                  </a:lnTo>
                  <a:lnTo>
                    <a:pt x="81" y="445"/>
                  </a:lnTo>
                  <a:lnTo>
                    <a:pt x="81" y="444"/>
                  </a:lnTo>
                  <a:lnTo>
                    <a:pt x="79" y="442"/>
                  </a:lnTo>
                  <a:lnTo>
                    <a:pt x="79" y="440"/>
                  </a:lnTo>
                  <a:lnTo>
                    <a:pt x="78" y="438"/>
                  </a:lnTo>
                  <a:lnTo>
                    <a:pt x="78" y="434"/>
                  </a:lnTo>
                  <a:lnTo>
                    <a:pt x="76" y="433"/>
                  </a:lnTo>
                  <a:lnTo>
                    <a:pt x="76" y="428"/>
                  </a:lnTo>
                  <a:lnTo>
                    <a:pt x="75" y="426"/>
                  </a:lnTo>
                  <a:lnTo>
                    <a:pt x="75" y="419"/>
                  </a:lnTo>
                  <a:lnTo>
                    <a:pt x="73" y="417"/>
                  </a:lnTo>
                  <a:lnTo>
                    <a:pt x="73" y="403"/>
                  </a:lnTo>
                  <a:lnTo>
                    <a:pt x="72" y="402"/>
                  </a:lnTo>
                  <a:lnTo>
                    <a:pt x="72" y="335"/>
                  </a:lnTo>
                  <a:lnTo>
                    <a:pt x="73" y="332"/>
                  </a:lnTo>
                  <a:lnTo>
                    <a:pt x="73" y="309"/>
                  </a:lnTo>
                  <a:lnTo>
                    <a:pt x="75" y="306"/>
                  </a:lnTo>
                  <a:lnTo>
                    <a:pt x="75" y="299"/>
                  </a:lnTo>
                  <a:lnTo>
                    <a:pt x="79" y="293"/>
                  </a:lnTo>
                  <a:lnTo>
                    <a:pt x="78" y="293"/>
                  </a:lnTo>
                  <a:lnTo>
                    <a:pt x="78" y="294"/>
                  </a:lnTo>
                  <a:lnTo>
                    <a:pt x="76" y="294"/>
                  </a:lnTo>
                  <a:lnTo>
                    <a:pt x="76" y="296"/>
                  </a:lnTo>
                  <a:lnTo>
                    <a:pt x="75" y="296"/>
                  </a:lnTo>
                  <a:lnTo>
                    <a:pt x="75" y="297"/>
                  </a:lnTo>
                  <a:lnTo>
                    <a:pt x="73" y="297"/>
                  </a:lnTo>
                  <a:lnTo>
                    <a:pt x="73" y="299"/>
                  </a:lnTo>
                  <a:lnTo>
                    <a:pt x="70" y="299"/>
                  </a:lnTo>
                  <a:lnTo>
                    <a:pt x="70" y="300"/>
                  </a:lnTo>
                  <a:lnTo>
                    <a:pt x="68" y="300"/>
                  </a:lnTo>
                  <a:lnTo>
                    <a:pt x="68" y="302"/>
                  </a:lnTo>
                  <a:lnTo>
                    <a:pt x="65" y="302"/>
                  </a:lnTo>
                  <a:lnTo>
                    <a:pt x="64" y="303"/>
                  </a:lnTo>
                  <a:lnTo>
                    <a:pt x="61" y="303"/>
                  </a:lnTo>
                  <a:lnTo>
                    <a:pt x="61" y="305"/>
                  </a:lnTo>
                  <a:lnTo>
                    <a:pt x="46" y="305"/>
                  </a:lnTo>
                  <a:lnTo>
                    <a:pt x="46" y="303"/>
                  </a:lnTo>
                  <a:lnTo>
                    <a:pt x="42" y="303"/>
                  </a:lnTo>
                  <a:lnTo>
                    <a:pt x="42" y="302"/>
                  </a:lnTo>
                  <a:lnTo>
                    <a:pt x="39" y="302"/>
                  </a:lnTo>
                  <a:lnTo>
                    <a:pt x="38" y="300"/>
                  </a:lnTo>
                  <a:lnTo>
                    <a:pt x="36" y="300"/>
                  </a:lnTo>
                  <a:lnTo>
                    <a:pt x="35" y="299"/>
                  </a:lnTo>
                  <a:lnTo>
                    <a:pt x="34" y="299"/>
                  </a:lnTo>
                  <a:lnTo>
                    <a:pt x="31" y="296"/>
                  </a:lnTo>
                  <a:lnTo>
                    <a:pt x="29" y="296"/>
                  </a:lnTo>
                  <a:lnTo>
                    <a:pt x="29" y="294"/>
                  </a:lnTo>
                  <a:lnTo>
                    <a:pt x="28" y="294"/>
                  </a:lnTo>
                  <a:lnTo>
                    <a:pt x="28" y="293"/>
                  </a:lnTo>
                  <a:lnTo>
                    <a:pt x="26" y="293"/>
                  </a:lnTo>
                  <a:lnTo>
                    <a:pt x="25" y="292"/>
                  </a:lnTo>
                  <a:lnTo>
                    <a:pt x="25" y="291"/>
                  </a:lnTo>
                  <a:lnTo>
                    <a:pt x="23" y="288"/>
                  </a:lnTo>
                  <a:lnTo>
                    <a:pt x="22" y="286"/>
                  </a:lnTo>
                  <a:lnTo>
                    <a:pt x="22" y="285"/>
                  </a:lnTo>
                  <a:lnTo>
                    <a:pt x="20" y="283"/>
                  </a:lnTo>
                  <a:lnTo>
                    <a:pt x="20" y="282"/>
                  </a:lnTo>
                  <a:lnTo>
                    <a:pt x="17" y="279"/>
                  </a:lnTo>
                  <a:lnTo>
                    <a:pt x="17" y="278"/>
                  </a:lnTo>
                  <a:lnTo>
                    <a:pt x="17" y="277"/>
                  </a:lnTo>
                  <a:lnTo>
                    <a:pt x="17" y="275"/>
                  </a:lnTo>
                  <a:lnTo>
                    <a:pt x="15" y="274"/>
                  </a:lnTo>
                  <a:lnTo>
                    <a:pt x="15" y="273"/>
                  </a:lnTo>
                  <a:lnTo>
                    <a:pt x="13" y="271"/>
                  </a:lnTo>
                  <a:lnTo>
                    <a:pt x="13" y="270"/>
                  </a:lnTo>
                  <a:lnTo>
                    <a:pt x="12" y="268"/>
                  </a:lnTo>
                  <a:lnTo>
                    <a:pt x="12" y="266"/>
                  </a:lnTo>
                  <a:lnTo>
                    <a:pt x="10" y="264"/>
                  </a:lnTo>
                  <a:lnTo>
                    <a:pt x="10" y="263"/>
                  </a:lnTo>
                  <a:lnTo>
                    <a:pt x="9" y="261"/>
                  </a:lnTo>
                  <a:lnTo>
                    <a:pt x="9" y="258"/>
                  </a:lnTo>
                  <a:lnTo>
                    <a:pt x="6" y="256"/>
                  </a:lnTo>
                  <a:lnTo>
                    <a:pt x="6" y="252"/>
                  </a:lnTo>
                  <a:lnTo>
                    <a:pt x="5" y="252"/>
                  </a:lnTo>
                  <a:lnTo>
                    <a:pt x="5" y="249"/>
                  </a:lnTo>
                  <a:lnTo>
                    <a:pt x="3" y="249"/>
                  </a:lnTo>
                  <a:lnTo>
                    <a:pt x="3" y="244"/>
                  </a:lnTo>
                  <a:lnTo>
                    <a:pt x="2" y="243"/>
                  </a:lnTo>
                  <a:lnTo>
                    <a:pt x="2" y="238"/>
                  </a:lnTo>
                  <a:lnTo>
                    <a:pt x="0" y="238"/>
                  </a:lnTo>
                  <a:lnTo>
                    <a:pt x="0" y="230"/>
                  </a:lnTo>
                  <a:lnTo>
                    <a:pt x="2" y="229"/>
                  </a:lnTo>
                  <a:lnTo>
                    <a:pt x="2" y="228"/>
                  </a:lnTo>
                  <a:lnTo>
                    <a:pt x="2" y="226"/>
                  </a:lnTo>
                  <a:lnTo>
                    <a:pt x="3" y="226"/>
                  </a:lnTo>
                  <a:lnTo>
                    <a:pt x="3" y="224"/>
                  </a:lnTo>
                  <a:lnTo>
                    <a:pt x="5" y="224"/>
                  </a:lnTo>
                  <a:lnTo>
                    <a:pt x="5" y="222"/>
                  </a:lnTo>
                  <a:lnTo>
                    <a:pt x="6" y="222"/>
                  </a:lnTo>
                  <a:lnTo>
                    <a:pt x="6" y="221"/>
                  </a:lnTo>
                  <a:lnTo>
                    <a:pt x="8" y="220"/>
                  </a:lnTo>
                  <a:lnTo>
                    <a:pt x="8" y="218"/>
                  </a:lnTo>
                  <a:lnTo>
                    <a:pt x="12" y="214"/>
                  </a:lnTo>
                  <a:lnTo>
                    <a:pt x="12" y="213"/>
                  </a:lnTo>
                  <a:lnTo>
                    <a:pt x="13" y="213"/>
                  </a:lnTo>
                  <a:lnTo>
                    <a:pt x="13" y="211"/>
                  </a:lnTo>
                  <a:lnTo>
                    <a:pt x="15" y="211"/>
                  </a:lnTo>
                  <a:lnTo>
                    <a:pt x="15" y="210"/>
                  </a:lnTo>
                  <a:lnTo>
                    <a:pt x="17" y="210"/>
                  </a:lnTo>
                  <a:lnTo>
                    <a:pt x="17" y="208"/>
                  </a:lnTo>
                  <a:lnTo>
                    <a:pt x="20" y="206"/>
                  </a:lnTo>
                  <a:lnTo>
                    <a:pt x="22" y="206"/>
                  </a:lnTo>
                  <a:lnTo>
                    <a:pt x="23" y="205"/>
                  </a:lnTo>
                  <a:lnTo>
                    <a:pt x="25" y="205"/>
                  </a:lnTo>
                  <a:lnTo>
                    <a:pt x="26" y="203"/>
                  </a:lnTo>
                  <a:lnTo>
                    <a:pt x="38" y="203"/>
                  </a:lnTo>
                  <a:lnTo>
                    <a:pt x="34" y="23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5" name="Freeform 105"/>
            <p:cNvSpPr>
              <a:spLocks/>
            </p:cNvSpPr>
            <p:nvPr/>
          </p:nvSpPr>
          <p:spPr bwMode="auto">
            <a:xfrm>
              <a:off x="4379" y="2376"/>
              <a:ext cx="44" cy="305"/>
            </a:xfrm>
            <a:custGeom>
              <a:avLst/>
              <a:gdLst>
                <a:gd name="T0" fmla="*/ 870603 w 23"/>
                <a:gd name="T1" fmla="*/ 0 h 213"/>
                <a:gd name="T2" fmla="*/ 870603 w 23"/>
                <a:gd name="T3" fmla="*/ 992 h 213"/>
                <a:gd name="T4" fmla="*/ 992217 w 23"/>
                <a:gd name="T5" fmla="*/ 992 h 213"/>
                <a:gd name="T6" fmla="*/ 992217 w 23"/>
                <a:gd name="T7" fmla="*/ 992 h 213"/>
                <a:gd name="T8" fmla="*/ 1062158 w 23"/>
                <a:gd name="T9" fmla="*/ 2033 h 213"/>
                <a:gd name="T10" fmla="*/ 1062158 w 23"/>
                <a:gd name="T11" fmla="*/ 3113 h 213"/>
                <a:gd name="T12" fmla="*/ 1162595 w 23"/>
                <a:gd name="T13" fmla="*/ 3467 h 213"/>
                <a:gd name="T14" fmla="*/ 1162595 w 23"/>
                <a:gd name="T15" fmla="*/ 5968 h 213"/>
                <a:gd name="T16" fmla="*/ 1292638 w 23"/>
                <a:gd name="T17" fmla="*/ 6384 h 213"/>
                <a:gd name="T18" fmla="*/ 1292638 w 23"/>
                <a:gd name="T19" fmla="*/ 11312 h 213"/>
                <a:gd name="T20" fmla="*/ 1347777 w 23"/>
                <a:gd name="T21" fmla="*/ 12489 h 213"/>
                <a:gd name="T22" fmla="*/ 1347777 w 23"/>
                <a:gd name="T23" fmla="*/ 21853 h 213"/>
                <a:gd name="T24" fmla="*/ 1292638 w 23"/>
                <a:gd name="T25" fmla="*/ 23194 h 213"/>
                <a:gd name="T26" fmla="*/ 1292638 w 23"/>
                <a:gd name="T27" fmla="*/ 31807 h 213"/>
                <a:gd name="T28" fmla="*/ 1162595 w 23"/>
                <a:gd name="T29" fmla="*/ 33212 h 213"/>
                <a:gd name="T30" fmla="*/ 1162595 w 23"/>
                <a:gd name="T31" fmla="*/ 38187 h 213"/>
                <a:gd name="T32" fmla="*/ 1062158 w 23"/>
                <a:gd name="T33" fmla="*/ 39860 h 213"/>
                <a:gd name="T34" fmla="*/ 1062158 w 23"/>
                <a:gd name="T35" fmla="*/ 45545 h 213"/>
                <a:gd name="T36" fmla="*/ 992217 w 23"/>
                <a:gd name="T37" fmla="*/ 47557 h 213"/>
                <a:gd name="T38" fmla="*/ 992217 w 23"/>
                <a:gd name="T39" fmla="*/ 49351 h 213"/>
                <a:gd name="T40" fmla="*/ 870603 w 23"/>
                <a:gd name="T41" fmla="*/ 50818 h 213"/>
                <a:gd name="T42" fmla="*/ 870603 w 23"/>
                <a:gd name="T43" fmla="*/ 55027 h 213"/>
                <a:gd name="T44" fmla="*/ 810317 w 23"/>
                <a:gd name="T45" fmla="*/ 57135 h 213"/>
                <a:gd name="T46" fmla="*/ 810317 w 23"/>
                <a:gd name="T47" fmla="*/ 59329 h 213"/>
                <a:gd name="T48" fmla="*/ 675697 w 23"/>
                <a:gd name="T49" fmla="*/ 61272 h 213"/>
                <a:gd name="T50" fmla="*/ 675697 w 23"/>
                <a:gd name="T51" fmla="*/ 63523 h 213"/>
                <a:gd name="T52" fmla="*/ 607720 w 23"/>
                <a:gd name="T53" fmla="*/ 65605 h 213"/>
                <a:gd name="T54" fmla="*/ 607720 w 23"/>
                <a:gd name="T55" fmla="*/ 68493 h 213"/>
                <a:gd name="T56" fmla="*/ 483751 w 23"/>
                <a:gd name="T57" fmla="*/ 70214 h 213"/>
                <a:gd name="T58" fmla="*/ 483751 w 23"/>
                <a:gd name="T59" fmla="*/ 72421 h 213"/>
                <a:gd name="T60" fmla="*/ 423575 w 23"/>
                <a:gd name="T61" fmla="*/ 75182 h 213"/>
                <a:gd name="T62" fmla="*/ 423575 w 23"/>
                <a:gd name="T63" fmla="*/ 77370 h 213"/>
                <a:gd name="T64" fmla="*/ 317672 w 23"/>
                <a:gd name="T65" fmla="*/ 79708 h 213"/>
                <a:gd name="T66" fmla="*/ 252870 w 23"/>
                <a:gd name="T67" fmla="*/ 81813 h 213"/>
                <a:gd name="T68" fmla="*/ 252870 w 23"/>
                <a:gd name="T69" fmla="*/ 84675 h 213"/>
                <a:gd name="T70" fmla="*/ 184630 w 23"/>
                <a:gd name="T71" fmla="*/ 87251 h 213"/>
                <a:gd name="T72" fmla="*/ 69095 w 23"/>
                <a:gd name="T73" fmla="*/ 89945 h 213"/>
                <a:gd name="T74" fmla="*/ 69095 w 23"/>
                <a:gd name="T75" fmla="*/ 92404 h 213"/>
                <a:gd name="T76" fmla="*/ 0 w 23"/>
                <a:gd name="T77" fmla="*/ 94905 h 2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213"/>
                <a:gd name="T119" fmla="*/ 23 w 23"/>
                <a:gd name="T120" fmla="*/ 213 h 2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213">
                  <a:moveTo>
                    <a:pt x="14" y="0"/>
                  </a:moveTo>
                  <a:lnTo>
                    <a:pt x="14" y="2"/>
                  </a:lnTo>
                  <a:lnTo>
                    <a:pt x="16" y="2"/>
                  </a:lnTo>
                  <a:lnTo>
                    <a:pt x="17" y="4"/>
                  </a:lnTo>
                  <a:lnTo>
                    <a:pt x="17" y="7"/>
                  </a:lnTo>
                  <a:lnTo>
                    <a:pt x="19" y="8"/>
                  </a:lnTo>
                  <a:lnTo>
                    <a:pt x="19" y="13"/>
                  </a:lnTo>
                  <a:lnTo>
                    <a:pt x="21" y="14"/>
                  </a:lnTo>
                  <a:lnTo>
                    <a:pt x="21" y="25"/>
                  </a:lnTo>
                  <a:lnTo>
                    <a:pt x="22" y="28"/>
                  </a:lnTo>
                  <a:lnTo>
                    <a:pt x="22" y="49"/>
                  </a:lnTo>
                  <a:lnTo>
                    <a:pt x="21" y="52"/>
                  </a:lnTo>
                  <a:lnTo>
                    <a:pt x="21" y="71"/>
                  </a:lnTo>
                  <a:lnTo>
                    <a:pt x="19" y="74"/>
                  </a:lnTo>
                  <a:lnTo>
                    <a:pt x="19" y="85"/>
                  </a:lnTo>
                  <a:lnTo>
                    <a:pt x="17" y="89"/>
                  </a:lnTo>
                  <a:lnTo>
                    <a:pt x="17" y="102"/>
                  </a:lnTo>
                  <a:lnTo>
                    <a:pt x="16" y="106"/>
                  </a:lnTo>
                  <a:lnTo>
                    <a:pt x="16" y="110"/>
                  </a:lnTo>
                  <a:lnTo>
                    <a:pt x="14" y="114"/>
                  </a:lnTo>
                  <a:lnTo>
                    <a:pt x="14" y="123"/>
                  </a:lnTo>
                  <a:lnTo>
                    <a:pt x="13" y="128"/>
                  </a:lnTo>
                  <a:lnTo>
                    <a:pt x="13" y="133"/>
                  </a:lnTo>
                  <a:lnTo>
                    <a:pt x="11" y="137"/>
                  </a:lnTo>
                  <a:lnTo>
                    <a:pt x="11" y="142"/>
                  </a:lnTo>
                  <a:lnTo>
                    <a:pt x="10" y="147"/>
                  </a:lnTo>
                  <a:lnTo>
                    <a:pt x="10" y="153"/>
                  </a:lnTo>
                  <a:lnTo>
                    <a:pt x="8" y="157"/>
                  </a:lnTo>
                  <a:lnTo>
                    <a:pt x="8" y="162"/>
                  </a:lnTo>
                  <a:lnTo>
                    <a:pt x="7" y="168"/>
                  </a:lnTo>
                  <a:lnTo>
                    <a:pt x="7" y="173"/>
                  </a:lnTo>
                  <a:lnTo>
                    <a:pt x="5" y="178"/>
                  </a:lnTo>
                  <a:lnTo>
                    <a:pt x="4" y="183"/>
                  </a:lnTo>
                  <a:lnTo>
                    <a:pt x="4" y="189"/>
                  </a:lnTo>
                  <a:lnTo>
                    <a:pt x="3" y="195"/>
                  </a:lnTo>
                  <a:lnTo>
                    <a:pt x="1" y="201"/>
                  </a:lnTo>
                  <a:lnTo>
                    <a:pt x="1" y="207"/>
                  </a:lnTo>
                  <a:lnTo>
                    <a:pt x="0" y="21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6" name="Freeform 106"/>
            <p:cNvSpPr>
              <a:spLocks/>
            </p:cNvSpPr>
            <p:nvPr/>
          </p:nvSpPr>
          <p:spPr bwMode="auto">
            <a:xfrm>
              <a:off x="3900" y="2719"/>
              <a:ext cx="49" cy="55"/>
            </a:xfrm>
            <a:custGeom>
              <a:avLst/>
              <a:gdLst>
                <a:gd name="T0" fmla="*/ 1141843 w 26"/>
                <a:gd name="T1" fmla="*/ 0 h 39"/>
                <a:gd name="T2" fmla="*/ 1141843 w 26"/>
                <a:gd name="T3" fmla="*/ 4197 h 39"/>
                <a:gd name="T4" fmla="*/ 1198146 w 26"/>
                <a:gd name="T5" fmla="*/ 4197 h 39"/>
                <a:gd name="T6" fmla="*/ 1198146 w 26"/>
                <a:gd name="T7" fmla="*/ 9340 h 39"/>
                <a:gd name="T8" fmla="*/ 1141843 w 26"/>
                <a:gd name="T9" fmla="*/ 9340 h 39"/>
                <a:gd name="T10" fmla="*/ 1089994 w 26"/>
                <a:gd name="T11" fmla="*/ 10227 h 39"/>
                <a:gd name="T12" fmla="*/ 1005614 w 26"/>
                <a:gd name="T13" fmla="*/ 10227 h 39"/>
                <a:gd name="T14" fmla="*/ 967277 w 26"/>
                <a:gd name="T15" fmla="*/ 11013 h 39"/>
                <a:gd name="T16" fmla="*/ 911705 w 26"/>
                <a:gd name="T17" fmla="*/ 11013 h 39"/>
                <a:gd name="T18" fmla="*/ 805579 w 26"/>
                <a:gd name="T19" fmla="*/ 11949 h 39"/>
                <a:gd name="T20" fmla="*/ 710572 w 26"/>
                <a:gd name="T21" fmla="*/ 11949 h 39"/>
                <a:gd name="T22" fmla="*/ 710572 w 26"/>
                <a:gd name="T23" fmla="*/ 11949 h 39"/>
                <a:gd name="T24" fmla="*/ 635751 w 26"/>
                <a:gd name="T25" fmla="*/ 11949 h 39"/>
                <a:gd name="T26" fmla="*/ 635751 w 26"/>
                <a:gd name="T27" fmla="*/ 12633 h 39"/>
                <a:gd name="T28" fmla="*/ 377038 w 26"/>
                <a:gd name="T29" fmla="*/ 12633 h 39"/>
                <a:gd name="T30" fmla="*/ 377038 w 26"/>
                <a:gd name="T31" fmla="*/ 13172 h 39"/>
                <a:gd name="T32" fmla="*/ 0 w 26"/>
                <a:gd name="T33" fmla="*/ 13172 h 39"/>
                <a:gd name="T34" fmla="*/ 0 w 26"/>
                <a:gd name="T35" fmla="*/ 11446 h 39"/>
                <a:gd name="T36" fmla="*/ 56327 w 26"/>
                <a:gd name="T37" fmla="*/ 11446 h 39"/>
                <a:gd name="T38" fmla="*/ 56327 w 26"/>
                <a:gd name="T39" fmla="*/ 7809 h 39"/>
                <a:gd name="T40" fmla="*/ 150232 w 26"/>
                <a:gd name="T41" fmla="*/ 7809 h 39"/>
                <a:gd name="T42" fmla="*/ 150232 w 26"/>
                <a:gd name="T43" fmla="*/ 4260 h 39"/>
                <a:gd name="T44" fmla="*/ 200061 w 26"/>
                <a:gd name="T45" fmla="*/ 4260 h 39"/>
                <a:gd name="T46" fmla="*/ 200061 w 26"/>
                <a:gd name="T47" fmla="*/ 2784 h 39"/>
                <a:gd name="T48" fmla="*/ 635751 w 26"/>
                <a:gd name="T49" fmla="*/ 2784 h 39"/>
                <a:gd name="T50" fmla="*/ 635751 w 26"/>
                <a:gd name="T51" fmla="*/ 2433 h 39"/>
                <a:gd name="T52" fmla="*/ 764803 w 26"/>
                <a:gd name="T53" fmla="*/ 2433 h 39"/>
                <a:gd name="T54" fmla="*/ 764803 w 26"/>
                <a:gd name="T55" fmla="*/ 1974 h 39"/>
                <a:gd name="T56" fmla="*/ 911705 w 26"/>
                <a:gd name="T57" fmla="*/ 1974 h 39"/>
                <a:gd name="T58" fmla="*/ 967277 w 26"/>
                <a:gd name="T59" fmla="*/ 1400 h 39"/>
                <a:gd name="T60" fmla="*/ 1005614 w 26"/>
                <a:gd name="T61" fmla="*/ 1400 h 39"/>
                <a:gd name="T62" fmla="*/ 1089994 w 26"/>
                <a:gd name="T63" fmla="*/ 1 h 39"/>
                <a:gd name="T64" fmla="*/ 1089994 w 26"/>
                <a:gd name="T65" fmla="*/ 0 h 39"/>
                <a:gd name="T66" fmla="*/ 1141843 w 26"/>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39"/>
                <a:gd name="T104" fmla="*/ 26 w 26"/>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39">
                  <a:moveTo>
                    <a:pt x="24" y="0"/>
                  </a:moveTo>
                  <a:lnTo>
                    <a:pt x="24" y="12"/>
                  </a:lnTo>
                  <a:lnTo>
                    <a:pt x="25" y="12"/>
                  </a:lnTo>
                  <a:lnTo>
                    <a:pt x="25" y="27"/>
                  </a:lnTo>
                  <a:lnTo>
                    <a:pt x="24" y="27"/>
                  </a:lnTo>
                  <a:lnTo>
                    <a:pt x="23" y="30"/>
                  </a:lnTo>
                  <a:lnTo>
                    <a:pt x="21" y="30"/>
                  </a:lnTo>
                  <a:lnTo>
                    <a:pt x="20" y="32"/>
                  </a:lnTo>
                  <a:lnTo>
                    <a:pt x="19" y="32"/>
                  </a:lnTo>
                  <a:lnTo>
                    <a:pt x="17" y="35"/>
                  </a:lnTo>
                  <a:lnTo>
                    <a:pt x="15" y="35"/>
                  </a:lnTo>
                  <a:lnTo>
                    <a:pt x="13" y="35"/>
                  </a:lnTo>
                  <a:lnTo>
                    <a:pt x="13" y="37"/>
                  </a:lnTo>
                  <a:lnTo>
                    <a:pt x="8" y="37"/>
                  </a:lnTo>
                  <a:lnTo>
                    <a:pt x="8" y="38"/>
                  </a:lnTo>
                  <a:lnTo>
                    <a:pt x="0" y="38"/>
                  </a:lnTo>
                  <a:lnTo>
                    <a:pt x="0" y="33"/>
                  </a:lnTo>
                  <a:lnTo>
                    <a:pt x="1" y="33"/>
                  </a:lnTo>
                  <a:lnTo>
                    <a:pt x="1" y="23"/>
                  </a:lnTo>
                  <a:lnTo>
                    <a:pt x="3" y="23"/>
                  </a:lnTo>
                  <a:lnTo>
                    <a:pt x="3" y="13"/>
                  </a:lnTo>
                  <a:lnTo>
                    <a:pt x="4" y="13"/>
                  </a:lnTo>
                  <a:lnTo>
                    <a:pt x="4" y="8"/>
                  </a:lnTo>
                  <a:lnTo>
                    <a:pt x="13" y="8"/>
                  </a:lnTo>
                  <a:lnTo>
                    <a:pt x="13" y="7"/>
                  </a:lnTo>
                  <a:lnTo>
                    <a:pt x="16" y="7"/>
                  </a:lnTo>
                  <a:lnTo>
                    <a:pt x="16" y="6"/>
                  </a:lnTo>
                  <a:lnTo>
                    <a:pt x="19" y="6"/>
                  </a:lnTo>
                  <a:lnTo>
                    <a:pt x="20" y="4"/>
                  </a:lnTo>
                  <a:lnTo>
                    <a:pt x="21" y="4"/>
                  </a:lnTo>
                  <a:lnTo>
                    <a:pt x="23" y="1"/>
                  </a:lnTo>
                  <a:lnTo>
                    <a:pt x="23" y="0"/>
                  </a:lnTo>
                  <a:lnTo>
                    <a:pt x="2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87" name="Freeform 107"/>
            <p:cNvSpPr>
              <a:spLocks/>
            </p:cNvSpPr>
            <p:nvPr/>
          </p:nvSpPr>
          <p:spPr bwMode="auto">
            <a:xfrm>
              <a:off x="3893" y="2714"/>
              <a:ext cx="56" cy="67"/>
            </a:xfrm>
            <a:custGeom>
              <a:avLst/>
              <a:gdLst>
                <a:gd name="T0" fmla="*/ 0 w 30"/>
                <a:gd name="T1" fmla="*/ 19149 h 47"/>
                <a:gd name="T2" fmla="*/ 200374 w 30"/>
                <a:gd name="T3" fmla="*/ 4798 h 47"/>
                <a:gd name="T4" fmla="*/ 605147 w 30"/>
                <a:gd name="T5" fmla="*/ 4798 h 47"/>
                <a:gd name="T6" fmla="*/ 605147 w 30"/>
                <a:gd name="T7" fmla="*/ 4743 h 47"/>
                <a:gd name="T8" fmla="*/ 755658 w 30"/>
                <a:gd name="T9" fmla="*/ 4743 h 47"/>
                <a:gd name="T10" fmla="*/ 755658 w 30"/>
                <a:gd name="T11" fmla="*/ 3820 h 47"/>
                <a:gd name="T12" fmla="*/ 898440 w 30"/>
                <a:gd name="T13" fmla="*/ 3820 h 47"/>
                <a:gd name="T14" fmla="*/ 898440 w 30"/>
                <a:gd name="T15" fmla="*/ 3327 h 47"/>
                <a:gd name="T16" fmla="*/ 929236 w 30"/>
                <a:gd name="T17" fmla="*/ 3327 h 47"/>
                <a:gd name="T18" fmla="*/ 929236 w 30"/>
                <a:gd name="T19" fmla="*/ 2861 h 47"/>
                <a:gd name="T20" fmla="*/ 979080 w 30"/>
                <a:gd name="T21" fmla="*/ 2861 h 47"/>
                <a:gd name="T22" fmla="*/ 979080 w 30"/>
                <a:gd name="T23" fmla="*/ 2680 h 47"/>
                <a:gd name="T24" fmla="*/ 1059722 w 30"/>
                <a:gd name="T25" fmla="*/ 2680 h 47"/>
                <a:gd name="T26" fmla="*/ 1059722 w 30"/>
                <a:gd name="T27" fmla="*/ 1319 h 47"/>
                <a:gd name="T28" fmla="*/ 1086419 w 30"/>
                <a:gd name="T29" fmla="*/ 1319 h 47"/>
                <a:gd name="T30" fmla="*/ 1086419 w 30"/>
                <a:gd name="T31" fmla="*/ 0 h 47"/>
                <a:gd name="T32" fmla="*/ 1086419 w 30"/>
                <a:gd name="T33" fmla="*/ 1 h 47"/>
                <a:gd name="T34" fmla="*/ 1179450 w 30"/>
                <a:gd name="T35" fmla="*/ 13433 h 47"/>
                <a:gd name="T36" fmla="*/ 979080 w 30"/>
                <a:gd name="T37" fmla="*/ 15540 h 47"/>
                <a:gd name="T38" fmla="*/ 929236 w 30"/>
                <a:gd name="T39" fmla="*/ 15540 h 47"/>
                <a:gd name="T40" fmla="*/ 929236 w 30"/>
                <a:gd name="T41" fmla="*/ 15775 h 47"/>
                <a:gd name="T42" fmla="*/ 898440 w 30"/>
                <a:gd name="T43" fmla="*/ 15775 h 47"/>
                <a:gd name="T44" fmla="*/ 898440 w 30"/>
                <a:gd name="T45" fmla="*/ 16508 h 47"/>
                <a:gd name="T46" fmla="*/ 805433 w 30"/>
                <a:gd name="T47" fmla="*/ 16508 h 47"/>
                <a:gd name="T48" fmla="*/ 805433 w 30"/>
                <a:gd name="T49" fmla="*/ 16840 h 47"/>
                <a:gd name="T50" fmla="*/ 698191 w 30"/>
                <a:gd name="T51" fmla="*/ 16840 h 47"/>
                <a:gd name="T52" fmla="*/ 698191 w 30"/>
                <a:gd name="T53" fmla="*/ 17749 h 47"/>
                <a:gd name="T54" fmla="*/ 605147 w 30"/>
                <a:gd name="T55" fmla="*/ 17749 h 47"/>
                <a:gd name="T56" fmla="*/ 605147 w 30"/>
                <a:gd name="T57" fmla="*/ 17749 h 47"/>
                <a:gd name="T58" fmla="*/ 454612 w 30"/>
                <a:gd name="T59" fmla="*/ 17749 h 47"/>
                <a:gd name="T60" fmla="*/ 374031 w 30"/>
                <a:gd name="T61" fmla="*/ 18563 h 47"/>
                <a:gd name="T62" fmla="*/ 80640 w 30"/>
                <a:gd name="T63" fmla="*/ 18563 h 47"/>
                <a:gd name="T64" fmla="*/ 0 w 30"/>
                <a:gd name="T65" fmla="*/ 19149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47"/>
                <a:gd name="T101" fmla="*/ 30 w 30"/>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47">
                  <a:moveTo>
                    <a:pt x="0" y="46"/>
                  </a:moveTo>
                  <a:lnTo>
                    <a:pt x="5" y="12"/>
                  </a:lnTo>
                  <a:lnTo>
                    <a:pt x="15" y="12"/>
                  </a:lnTo>
                  <a:lnTo>
                    <a:pt x="15" y="11"/>
                  </a:lnTo>
                  <a:lnTo>
                    <a:pt x="19" y="11"/>
                  </a:lnTo>
                  <a:lnTo>
                    <a:pt x="19" y="9"/>
                  </a:lnTo>
                  <a:lnTo>
                    <a:pt x="22" y="9"/>
                  </a:lnTo>
                  <a:lnTo>
                    <a:pt x="22" y="8"/>
                  </a:lnTo>
                  <a:lnTo>
                    <a:pt x="23" y="8"/>
                  </a:lnTo>
                  <a:lnTo>
                    <a:pt x="23" y="7"/>
                  </a:lnTo>
                  <a:lnTo>
                    <a:pt x="24" y="7"/>
                  </a:lnTo>
                  <a:lnTo>
                    <a:pt x="24" y="6"/>
                  </a:lnTo>
                  <a:lnTo>
                    <a:pt x="26" y="6"/>
                  </a:lnTo>
                  <a:lnTo>
                    <a:pt x="26" y="3"/>
                  </a:lnTo>
                  <a:lnTo>
                    <a:pt x="27" y="3"/>
                  </a:lnTo>
                  <a:lnTo>
                    <a:pt x="27" y="0"/>
                  </a:lnTo>
                  <a:lnTo>
                    <a:pt x="27" y="1"/>
                  </a:lnTo>
                  <a:lnTo>
                    <a:pt x="29" y="32"/>
                  </a:lnTo>
                  <a:lnTo>
                    <a:pt x="24" y="37"/>
                  </a:lnTo>
                  <a:lnTo>
                    <a:pt x="23" y="37"/>
                  </a:lnTo>
                  <a:lnTo>
                    <a:pt x="23" y="38"/>
                  </a:lnTo>
                  <a:lnTo>
                    <a:pt x="22" y="38"/>
                  </a:lnTo>
                  <a:lnTo>
                    <a:pt x="22" y="40"/>
                  </a:lnTo>
                  <a:lnTo>
                    <a:pt x="20" y="40"/>
                  </a:lnTo>
                  <a:lnTo>
                    <a:pt x="20" y="41"/>
                  </a:lnTo>
                  <a:lnTo>
                    <a:pt x="17" y="41"/>
                  </a:lnTo>
                  <a:lnTo>
                    <a:pt x="17" y="43"/>
                  </a:lnTo>
                  <a:lnTo>
                    <a:pt x="15" y="43"/>
                  </a:lnTo>
                  <a:lnTo>
                    <a:pt x="11" y="43"/>
                  </a:lnTo>
                  <a:lnTo>
                    <a:pt x="9" y="45"/>
                  </a:lnTo>
                  <a:lnTo>
                    <a:pt x="2" y="45"/>
                  </a:lnTo>
                  <a:lnTo>
                    <a:pt x="0" y="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8" name="Freeform 108"/>
            <p:cNvSpPr>
              <a:spLocks/>
            </p:cNvSpPr>
            <p:nvPr/>
          </p:nvSpPr>
          <p:spPr bwMode="auto">
            <a:xfrm>
              <a:off x="3917" y="2899"/>
              <a:ext cx="493" cy="790"/>
            </a:xfrm>
            <a:custGeom>
              <a:avLst/>
              <a:gdLst>
                <a:gd name="T0" fmla="*/ 12027399 w 262"/>
                <a:gd name="T1" fmla="*/ 9105 h 552"/>
                <a:gd name="T2" fmla="*/ 11908793 w 262"/>
                <a:gd name="T3" fmla="*/ 13663 h 552"/>
                <a:gd name="T4" fmla="*/ 11804119 w 262"/>
                <a:gd name="T5" fmla="*/ 16627 h 552"/>
                <a:gd name="T6" fmla="*/ 11601003 w 262"/>
                <a:gd name="T7" fmla="*/ 19909 h 552"/>
                <a:gd name="T8" fmla="*/ 11482661 w 262"/>
                <a:gd name="T9" fmla="*/ 23590 h 552"/>
                <a:gd name="T10" fmla="*/ 11236560 w 262"/>
                <a:gd name="T11" fmla="*/ 25990 h 552"/>
                <a:gd name="T12" fmla="*/ 11064228 w 262"/>
                <a:gd name="T13" fmla="*/ 28742 h 552"/>
                <a:gd name="T14" fmla="*/ 10870506 w 262"/>
                <a:gd name="T15" fmla="*/ 32207 h 552"/>
                <a:gd name="T16" fmla="*/ 10700741 w 262"/>
                <a:gd name="T17" fmla="*/ 36768 h 552"/>
                <a:gd name="T18" fmla="*/ 10541581 w 262"/>
                <a:gd name="T19" fmla="*/ 47258 h 552"/>
                <a:gd name="T20" fmla="*/ 10395894 w 262"/>
                <a:gd name="T21" fmla="*/ 55363 h 552"/>
                <a:gd name="T22" fmla="*/ 10277875 w 262"/>
                <a:gd name="T23" fmla="*/ 64736 h 552"/>
                <a:gd name="T24" fmla="*/ 10121455 w 262"/>
                <a:gd name="T25" fmla="*/ 73961 h 552"/>
                <a:gd name="T26" fmla="*/ 10033595 w 262"/>
                <a:gd name="T27" fmla="*/ 83366 h 552"/>
                <a:gd name="T28" fmla="*/ 9915546 w 262"/>
                <a:gd name="T29" fmla="*/ 90734 h 552"/>
                <a:gd name="T30" fmla="*/ 9755280 w 262"/>
                <a:gd name="T31" fmla="*/ 98491 h 552"/>
                <a:gd name="T32" fmla="*/ 9634574 w 262"/>
                <a:gd name="T33" fmla="*/ 107779 h 552"/>
                <a:gd name="T34" fmla="*/ 9486998 w 262"/>
                <a:gd name="T35" fmla="*/ 115804 h 552"/>
                <a:gd name="T36" fmla="*/ 9486998 w 262"/>
                <a:gd name="T37" fmla="*/ 124183 h 552"/>
                <a:gd name="T38" fmla="*/ 9634574 w 262"/>
                <a:gd name="T39" fmla="*/ 132010 h 552"/>
                <a:gd name="T40" fmla="*/ 9755280 w 262"/>
                <a:gd name="T41" fmla="*/ 142874 h 552"/>
                <a:gd name="T42" fmla="*/ 9915546 w 262"/>
                <a:gd name="T43" fmla="*/ 155445 h 552"/>
                <a:gd name="T44" fmla="*/ 10033595 w 262"/>
                <a:gd name="T45" fmla="*/ 167308 h 552"/>
                <a:gd name="T46" fmla="*/ 10121455 w 262"/>
                <a:gd name="T47" fmla="*/ 187353 h 552"/>
                <a:gd name="T48" fmla="*/ 10121455 w 262"/>
                <a:gd name="T49" fmla="*/ 227241 h 552"/>
                <a:gd name="T50" fmla="*/ 10033595 w 262"/>
                <a:gd name="T51" fmla="*/ 235766 h 552"/>
                <a:gd name="T52" fmla="*/ 9915546 w 262"/>
                <a:gd name="T53" fmla="*/ 241965 h 552"/>
                <a:gd name="T54" fmla="*/ 9334958 w 262"/>
                <a:gd name="T55" fmla="*/ 244373 h 552"/>
                <a:gd name="T56" fmla="*/ 7652194 w 262"/>
                <a:gd name="T57" fmla="*/ 242802 h 552"/>
                <a:gd name="T58" fmla="*/ 6592583 w 262"/>
                <a:gd name="T59" fmla="*/ 241965 h 552"/>
                <a:gd name="T60" fmla="*/ 5806267 w 262"/>
                <a:gd name="T61" fmla="*/ 240625 h 552"/>
                <a:gd name="T62" fmla="*/ 223380 w 262"/>
                <a:gd name="T63" fmla="*/ 232257 h 552"/>
                <a:gd name="T64" fmla="*/ 314969 w 262"/>
                <a:gd name="T65" fmla="*/ 218142 h 552"/>
                <a:gd name="T66" fmla="*/ 474010 w 262"/>
                <a:gd name="T67" fmla="*/ 196747 h 552"/>
                <a:gd name="T68" fmla="*/ 474010 w 262"/>
                <a:gd name="T69" fmla="*/ 151145 h 552"/>
                <a:gd name="T70" fmla="*/ 314969 w 262"/>
                <a:gd name="T71" fmla="*/ 136015 h 552"/>
                <a:gd name="T72" fmla="*/ 223380 w 262"/>
                <a:gd name="T73" fmla="*/ 126590 h 552"/>
                <a:gd name="T74" fmla="*/ 104667 w 262"/>
                <a:gd name="T75" fmla="*/ 114377 h 552"/>
                <a:gd name="T76" fmla="*/ 104667 w 262"/>
                <a:gd name="T77" fmla="*/ 82033 h 552"/>
                <a:gd name="T78" fmla="*/ 223380 w 262"/>
                <a:gd name="T79" fmla="*/ 62897 h 552"/>
                <a:gd name="T80" fmla="*/ 314969 w 262"/>
                <a:gd name="T81" fmla="*/ 48317 h 552"/>
                <a:gd name="T82" fmla="*/ 474010 w 262"/>
                <a:gd name="T83" fmla="*/ 36768 h 552"/>
                <a:gd name="T84" fmla="*/ 563119 w 262"/>
                <a:gd name="T85" fmla="*/ 23590 h 552"/>
                <a:gd name="T86" fmla="*/ 1012910 w 262"/>
                <a:gd name="T87" fmla="*/ 19554 h 552"/>
                <a:gd name="T88" fmla="*/ 1623913 w 262"/>
                <a:gd name="T89" fmla="*/ 18160 h 552"/>
                <a:gd name="T90" fmla="*/ 2324508 w 262"/>
                <a:gd name="T91" fmla="*/ 16627 h 552"/>
                <a:gd name="T92" fmla="*/ 3022199 w 262"/>
                <a:gd name="T93" fmla="*/ 15542 h 552"/>
                <a:gd name="T94" fmla="*/ 3678361 w 262"/>
                <a:gd name="T95" fmla="*/ 14488 h 552"/>
                <a:gd name="T96" fmla="*/ 4373979 w 262"/>
                <a:gd name="T97" fmla="*/ 13396 h 552"/>
                <a:gd name="T98" fmla="*/ 5063975 w 262"/>
                <a:gd name="T99" fmla="*/ 12015 h 552"/>
                <a:gd name="T100" fmla="*/ 5713986 w 262"/>
                <a:gd name="T101" fmla="*/ 11265 h 552"/>
                <a:gd name="T102" fmla="*/ 6369740 w 262"/>
                <a:gd name="T103" fmla="*/ 9547 h 552"/>
                <a:gd name="T104" fmla="*/ 7059634 w 262"/>
                <a:gd name="T105" fmla="*/ 8395 h 552"/>
                <a:gd name="T106" fmla="*/ 7707797 w 262"/>
                <a:gd name="T107" fmla="*/ 7378 h 552"/>
                <a:gd name="T108" fmla="*/ 8427395 w 262"/>
                <a:gd name="T109" fmla="*/ 6362 h 552"/>
                <a:gd name="T110" fmla="*/ 9109104 w 262"/>
                <a:gd name="T111" fmla="*/ 4942 h 552"/>
                <a:gd name="T112" fmla="*/ 9755280 w 262"/>
                <a:gd name="T113" fmla="*/ 3453 h 552"/>
                <a:gd name="T114" fmla="*/ 10395894 w 262"/>
                <a:gd name="T115" fmla="*/ 2170 h 552"/>
                <a:gd name="T116" fmla="*/ 11118722 w 262"/>
                <a:gd name="T117" fmla="*/ 977 h 552"/>
                <a:gd name="T118" fmla="*/ 11804119 w 262"/>
                <a:gd name="T119" fmla="*/ 0 h 5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2"/>
                <a:gd name="T181" fmla="*/ 0 h 552"/>
                <a:gd name="T182" fmla="*/ 262 w 262"/>
                <a:gd name="T183" fmla="*/ 552 h 5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2" h="552">
                  <a:moveTo>
                    <a:pt x="261" y="0"/>
                  </a:moveTo>
                  <a:lnTo>
                    <a:pt x="261" y="14"/>
                  </a:lnTo>
                  <a:lnTo>
                    <a:pt x="259" y="14"/>
                  </a:lnTo>
                  <a:lnTo>
                    <a:pt x="259" y="20"/>
                  </a:lnTo>
                  <a:lnTo>
                    <a:pt x="258" y="20"/>
                  </a:lnTo>
                  <a:lnTo>
                    <a:pt x="258" y="26"/>
                  </a:lnTo>
                  <a:lnTo>
                    <a:pt x="256" y="26"/>
                  </a:lnTo>
                  <a:lnTo>
                    <a:pt x="256" y="31"/>
                  </a:lnTo>
                  <a:lnTo>
                    <a:pt x="255" y="31"/>
                  </a:lnTo>
                  <a:lnTo>
                    <a:pt x="255" y="34"/>
                  </a:lnTo>
                  <a:lnTo>
                    <a:pt x="254" y="34"/>
                  </a:lnTo>
                  <a:lnTo>
                    <a:pt x="254" y="38"/>
                  </a:lnTo>
                  <a:lnTo>
                    <a:pt x="252" y="38"/>
                  </a:lnTo>
                  <a:lnTo>
                    <a:pt x="252" y="42"/>
                  </a:lnTo>
                  <a:lnTo>
                    <a:pt x="251" y="42"/>
                  </a:lnTo>
                  <a:lnTo>
                    <a:pt x="250" y="45"/>
                  </a:lnTo>
                  <a:lnTo>
                    <a:pt x="249" y="48"/>
                  </a:lnTo>
                  <a:lnTo>
                    <a:pt x="249" y="51"/>
                  </a:lnTo>
                  <a:lnTo>
                    <a:pt x="247" y="51"/>
                  </a:lnTo>
                  <a:lnTo>
                    <a:pt x="247" y="53"/>
                  </a:lnTo>
                  <a:lnTo>
                    <a:pt x="246" y="53"/>
                  </a:lnTo>
                  <a:lnTo>
                    <a:pt x="246" y="56"/>
                  </a:lnTo>
                  <a:lnTo>
                    <a:pt x="244" y="56"/>
                  </a:lnTo>
                  <a:lnTo>
                    <a:pt x="242" y="59"/>
                  </a:lnTo>
                  <a:lnTo>
                    <a:pt x="241" y="62"/>
                  </a:lnTo>
                  <a:lnTo>
                    <a:pt x="239" y="62"/>
                  </a:lnTo>
                  <a:lnTo>
                    <a:pt x="239" y="65"/>
                  </a:lnTo>
                  <a:lnTo>
                    <a:pt x="238" y="65"/>
                  </a:lnTo>
                  <a:lnTo>
                    <a:pt x="237" y="67"/>
                  </a:lnTo>
                  <a:lnTo>
                    <a:pt x="235" y="70"/>
                  </a:lnTo>
                  <a:lnTo>
                    <a:pt x="234" y="70"/>
                  </a:lnTo>
                  <a:lnTo>
                    <a:pt x="234" y="73"/>
                  </a:lnTo>
                  <a:lnTo>
                    <a:pt x="233" y="73"/>
                  </a:lnTo>
                  <a:lnTo>
                    <a:pt x="231" y="75"/>
                  </a:lnTo>
                  <a:lnTo>
                    <a:pt x="230" y="78"/>
                  </a:lnTo>
                  <a:lnTo>
                    <a:pt x="230" y="83"/>
                  </a:lnTo>
                  <a:lnTo>
                    <a:pt x="229" y="83"/>
                  </a:lnTo>
                  <a:lnTo>
                    <a:pt x="229" y="94"/>
                  </a:lnTo>
                  <a:lnTo>
                    <a:pt x="227" y="94"/>
                  </a:lnTo>
                  <a:lnTo>
                    <a:pt x="227" y="106"/>
                  </a:lnTo>
                  <a:lnTo>
                    <a:pt x="226" y="106"/>
                  </a:lnTo>
                  <a:lnTo>
                    <a:pt x="226" y="114"/>
                  </a:lnTo>
                  <a:lnTo>
                    <a:pt x="224" y="114"/>
                  </a:lnTo>
                  <a:lnTo>
                    <a:pt x="224" y="125"/>
                  </a:lnTo>
                  <a:lnTo>
                    <a:pt x="222" y="125"/>
                  </a:lnTo>
                  <a:lnTo>
                    <a:pt x="222" y="135"/>
                  </a:lnTo>
                  <a:lnTo>
                    <a:pt x="221" y="135"/>
                  </a:lnTo>
                  <a:lnTo>
                    <a:pt x="221" y="146"/>
                  </a:lnTo>
                  <a:lnTo>
                    <a:pt x="220" y="146"/>
                  </a:lnTo>
                  <a:lnTo>
                    <a:pt x="220" y="154"/>
                  </a:lnTo>
                  <a:lnTo>
                    <a:pt x="218" y="154"/>
                  </a:lnTo>
                  <a:lnTo>
                    <a:pt x="218" y="167"/>
                  </a:lnTo>
                  <a:lnTo>
                    <a:pt x="217" y="167"/>
                  </a:lnTo>
                  <a:lnTo>
                    <a:pt x="217" y="175"/>
                  </a:lnTo>
                  <a:lnTo>
                    <a:pt x="216" y="175"/>
                  </a:lnTo>
                  <a:lnTo>
                    <a:pt x="216" y="188"/>
                  </a:lnTo>
                  <a:lnTo>
                    <a:pt x="214" y="188"/>
                  </a:lnTo>
                  <a:lnTo>
                    <a:pt x="214" y="196"/>
                  </a:lnTo>
                  <a:lnTo>
                    <a:pt x="213" y="196"/>
                  </a:lnTo>
                  <a:lnTo>
                    <a:pt x="213" y="205"/>
                  </a:lnTo>
                  <a:lnTo>
                    <a:pt x="212" y="205"/>
                  </a:lnTo>
                  <a:lnTo>
                    <a:pt x="212" y="214"/>
                  </a:lnTo>
                  <a:lnTo>
                    <a:pt x="210" y="214"/>
                  </a:lnTo>
                  <a:lnTo>
                    <a:pt x="210" y="222"/>
                  </a:lnTo>
                  <a:lnTo>
                    <a:pt x="209" y="222"/>
                  </a:lnTo>
                  <a:lnTo>
                    <a:pt x="209" y="235"/>
                  </a:lnTo>
                  <a:lnTo>
                    <a:pt x="207" y="235"/>
                  </a:lnTo>
                  <a:lnTo>
                    <a:pt x="207" y="243"/>
                  </a:lnTo>
                  <a:lnTo>
                    <a:pt x="206" y="243"/>
                  </a:lnTo>
                  <a:lnTo>
                    <a:pt x="206" y="251"/>
                  </a:lnTo>
                  <a:lnTo>
                    <a:pt x="204" y="251"/>
                  </a:lnTo>
                  <a:lnTo>
                    <a:pt x="204" y="261"/>
                  </a:lnTo>
                  <a:lnTo>
                    <a:pt x="203" y="261"/>
                  </a:lnTo>
                  <a:lnTo>
                    <a:pt x="203" y="268"/>
                  </a:lnTo>
                  <a:lnTo>
                    <a:pt x="204" y="268"/>
                  </a:lnTo>
                  <a:lnTo>
                    <a:pt x="204" y="280"/>
                  </a:lnTo>
                  <a:lnTo>
                    <a:pt x="206" y="280"/>
                  </a:lnTo>
                  <a:lnTo>
                    <a:pt x="206" y="292"/>
                  </a:lnTo>
                  <a:lnTo>
                    <a:pt x="207" y="292"/>
                  </a:lnTo>
                  <a:lnTo>
                    <a:pt x="207" y="298"/>
                  </a:lnTo>
                  <a:lnTo>
                    <a:pt x="209" y="298"/>
                  </a:lnTo>
                  <a:lnTo>
                    <a:pt x="209" y="310"/>
                  </a:lnTo>
                  <a:lnTo>
                    <a:pt x="210" y="310"/>
                  </a:lnTo>
                  <a:lnTo>
                    <a:pt x="210" y="322"/>
                  </a:lnTo>
                  <a:lnTo>
                    <a:pt x="212" y="322"/>
                  </a:lnTo>
                  <a:lnTo>
                    <a:pt x="212" y="334"/>
                  </a:lnTo>
                  <a:lnTo>
                    <a:pt x="213" y="334"/>
                  </a:lnTo>
                  <a:lnTo>
                    <a:pt x="213" y="351"/>
                  </a:lnTo>
                  <a:lnTo>
                    <a:pt x="214" y="351"/>
                  </a:lnTo>
                  <a:lnTo>
                    <a:pt x="214" y="361"/>
                  </a:lnTo>
                  <a:lnTo>
                    <a:pt x="216" y="361"/>
                  </a:lnTo>
                  <a:lnTo>
                    <a:pt x="216" y="377"/>
                  </a:lnTo>
                  <a:lnTo>
                    <a:pt x="217" y="377"/>
                  </a:lnTo>
                  <a:lnTo>
                    <a:pt x="217" y="397"/>
                  </a:lnTo>
                  <a:lnTo>
                    <a:pt x="218" y="397"/>
                  </a:lnTo>
                  <a:lnTo>
                    <a:pt x="218" y="423"/>
                  </a:lnTo>
                  <a:lnTo>
                    <a:pt x="220" y="423"/>
                  </a:lnTo>
                  <a:lnTo>
                    <a:pt x="220" y="497"/>
                  </a:lnTo>
                  <a:lnTo>
                    <a:pt x="218" y="497"/>
                  </a:lnTo>
                  <a:lnTo>
                    <a:pt x="218" y="513"/>
                  </a:lnTo>
                  <a:lnTo>
                    <a:pt x="217" y="513"/>
                  </a:lnTo>
                  <a:lnTo>
                    <a:pt x="217" y="526"/>
                  </a:lnTo>
                  <a:lnTo>
                    <a:pt x="216" y="526"/>
                  </a:lnTo>
                  <a:lnTo>
                    <a:pt x="216" y="532"/>
                  </a:lnTo>
                  <a:lnTo>
                    <a:pt x="214" y="532"/>
                  </a:lnTo>
                  <a:lnTo>
                    <a:pt x="214" y="540"/>
                  </a:lnTo>
                  <a:lnTo>
                    <a:pt x="213" y="540"/>
                  </a:lnTo>
                  <a:lnTo>
                    <a:pt x="213" y="546"/>
                  </a:lnTo>
                  <a:lnTo>
                    <a:pt x="212" y="546"/>
                  </a:lnTo>
                  <a:lnTo>
                    <a:pt x="212" y="549"/>
                  </a:lnTo>
                  <a:lnTo>
                    <a:pt x="201" y="549"/>
                  </a:lnTo>
                  <a:lnTo>
                    <a:pt x="201" y="551"/>
                  </a:lnTo>
                  <a:lnTo>
                    <a:pt x="184" y="551"/>
                  </a:lnTo>
                  <a:lnTo>
                    <a:pt x="184" y="549"/>
                  </a:lnTo>
                  <a:lnTo>
                    <a:pt x="165" y="549"/>
                  </a:lnTo>
                  <a:lnTo>
                    <a:pt x="165" y="548"/>
                  </a:lnTo>
                  <a:lnTo>
                    <a:pt x="152" y="548"/>
                  </a:lnTo>
                  <a:lnTo>
                    <a:pt x="152" y="546"/>
                  </a:lnTo>
                  <a:lnTo>
                    <a:pt x="142" y="546"/>
                  </a:lnTo>
                  <a:lnTo>
                    <a:pt x="132" y="546"/>
                  </a:lnTo>
                  <a:lnTo>
                    <a:pt x="132" y="545"/>
                  </a:lnTo>
                  <a:lnTo>
                    <a:pt x="125" y="545"/>
                  </a:lnTo>
                  <a:lnTo>
                    <a:pt x="125" y="543"/>
                  </a:lnTo>
                  <a:lnTo>
                    <a:pt x="3" y="543"/>
                  </a:lnTo>
                  <a:lnTo>
                    <a:pt x="3" y="537"/>
                  </a:lnTo>
                  <a:lnTo>
                    <a:pt x="5" y="537"/>
                  </a:lnTo>
                  <a:lnTo>
                    <a:pt x="5" y="524"/>
                  </a:lnTo>
                  <a:lnTo>
                    <a:pt x="6" y="524"/>
                  </a:lnTo>
                  <a:lnTo>
                    <a:pt x="6" y="510"/>
                  </a:lnTo>
                  <a:lnTo>
                    <a:pt x="7" y="510"/>
                  </a:lnTo>
                  <a:lnTo>
                    <a:pt x="7" y="492"/>
                  </a:lnTo>
                  <a:lnTo>
                    <a:pt x="8" y="492"/>
                  </a:lnTo>
                  <a:lnTo>
                    <a:pt x="8" y="470"/>
                  </a:lnTo>
                  <a:lnTo>
                    <a:pt x="10" y="470"/>
                  </a:lnTo>
                  <a:lnTo>
                    <a:pt x="10" y="444"/>
                  </a:lnTo>
                  <a:lnTo>
                    <a:pt x="11" y="444"/>
                  </a:lnTo>
                  <a:lnTo>
                    <a:pt x="11" y="365"/>
                  </a:lnTo>
                  <a:lnTo>
                    <a:pt x="10" y="365"/>
                  </a:lnTo>
                  <a:lnTo>
                    <a:pt x="10" y="341"/>
                  </a:lnTo>
                  <a:lnTo>
                    <a:pt x="8" y="341"/>
                  </a:lnTo>
                  <a:lnTo>
                    <a:pt x="8" y="322"/>
                  </a:lnTo>
                  <a:lnTo>
                    <a:pt x="7" y="322"/>
                  </a:lnTo>
                  <a:lnTo>
                    <a:pt x="7" y="307"/>
                  </a:lnTo>
                  <a:lnTo>
                    <a:pt x="6" y="307"/>
                  </a:lnTo>
                  <a:lnTo>
                    <a:pt x="6" y="296"/>
                  </a:lnTo>
                  <a:lnTo>
                    <a:pt x="5" y="296"/>
                  </a:lnTo>
                  <a:lnTo>
                    <a:pt x="5" y="286"/>
                  </a:lnTo>
                  <a:lnTo>
                    <a:pt x="3" y="286"/>
                  </a:lnTo>
                  <a:lnTo>
                    <a:pt x="3" y="276"/>
                  </a:lnTo>
                  <a:lnTo>
                    <a:pt x="2" y="276"/>
                  </a:lnTo>
                  <a:lnTo>
                    <a:pt x="2" y="258"/>
                  </a:lnTo>
                  <a:lnTo>
                    <a:pt x="0" y="258"/>
                  </a:lnTo>
                  <a:lnTo>
                    <a:pt x="0" y="214"/>
                  </a:lnTo>
                  <a:lnTo>
                    <a:pt x="2" y="214"/>
                  </a:lnTo>
                  <a:lnTo>
                    <a:pt x="2" y="185"/>
                  </a:lnTo>
                  <a:lnTo>
                    <a:pt x="3" y="185"/>
                  </a:lnTo>
                  <a:lnTo>
                    <a:pt x="3" y="164"/>
                  </a:lnTo>
                  <a:lnTo>
                    <a:pt x="5" y="164"/>
                  </a:lnTo>
                  <a:lnTo>
                    <a:pt x="5" y="142"/>
                  </a:lnTo>
                  <a:lnTo>
                    <a:pt x="6" y="142"/>
                  </a:lnTo>
                  <a:lnTo>
                    <a:pt x="6" y="128"/>
                  </a:lnTo>
                  <a:lnTo>
                    <a:pt x="7" y="128"/>
                  </a:lnTo>
                  <a:lnTo>
                    <a:pt x="7" y="109"/>
                  </a:lnTo>
                  <a:lnTo>
                    <a:pt x="8" y="109"/>
                  </a:lnTo>
                  <a:lnTo>
                    <a:pt x="8" y="92"/>
                  </a:lnTo>
                  <a:lnTo>
                    <a:pt x="10" y="92"/>
                  </a:lnTo>
                  <a:lnTo>
                    <a:pt x="10" y="83"/>
                  </a:lnTo>
                  <a:lnTo>
                    <a:pt x="11" y="83"/>
                  </a:lnTo>
                  <a:lnTo>
                    <a:pt x="11" y="66"/>
                  </a:lnTo>
                  <a:lnTo>
                    <a:pt x="12" y="66"/>
                  </a:lnTo>
                  <a:lnTo>
                    <a:pt x="12" y="53"/>
                  </a:lnTo>
                  <a:lnTo>
                    <a:pt x="14" y="53"/>
                  </a:lnTo>
                  <a:lnTo>
                    <a:pt x="14" y="45"/>
                  </a:lnTo>
                  <a:lnTo>
                    <a:pt x="22" y="45"/>
                  </a:lnTo>
                  <a:lnTo>
                    <a:pt x="22" y="44"/>
                  </a:lnTo>
                  <a:lnTo>
                    <a:pt x="28" y="44"/>
                  </a:lnTo>
                  <a:lnTo>
                    <a:pt x="28" y="42"/>
                  </a:lnTo>
                  <a:lnTo>
                    <a:pt x="35" y="42"/>
                  </a:lnTo>
                  <a:lnTo>
                    <a:pt x="35" y="41"/>
                  </a:lnTo>
                  <a:lnTo>
                    <a:pt x="43" y="41"/>
                  </a:lnTo>
                  <a:lnTo>
                    <a:pt x="43" y="39"/>
                  </a:lnTo>
                  <a:lnTo>
                    <a:pt x="50" y="39"/>
                  </a:lnTo>
                  <a:lnTo>
                    <a:pt x="50" y="38"/>
                  </a:lnTo>
                  <a:lnTo>
                    <a:pt x="58" y="38"/>
                  </a:lnTo>
                  <a:lnTo>
                    <a:pt x="58" y="37"/>
                  </a:lnTo>
                  <a:lnTo>
                    <a:pt x="65" y="37"/>
                  </a:lnTo>
                  <a:lnTo>
                    <a:pt x="65" y="35"/>
                  </a:lnTo>
                  <a:lnTo>
                    <a:pt x="72" y="35"/>
                  </a:lnTo>
                  <a:lnTo>
                    <a:pt x="72" y="34"/>
                  </a:lnTo>
                  <a:lnTo>
                    <a:pt x="79" y="34"/>
                  </a:lnTo>
                  <a:lnTo>
                    <a:pt x="79" y="33"/>
                  </a:lnTo>
                  <a:lnTo>
                    <a:pt x="86" y="33"/>
                  </a:lnTo>
                  <a:lnTo>
                    <a:pt x="86" y="31"/>
                  </a:lnTo>
                  <a:lnTo>
                    <a:pt x="94" y="31"/>
                  </a:lnTo>
                  <a:lnTo>
                    <a:pt x="94" y="30"/>
                  </a:lnTo>
                  <a:lnTo>
                    <a:pt x="102" y="30"/>
                  </a:lnTo>
                  <a:lnTo>
                    <a:pt x="102" y="29"/>
                  </a:lnTo>
                  <a:lnTo>
                    <a:pt x="109" y="29"/>
                  </a:lnTo>
                  <a:lnTo>
                    <a:pt x="109" y="27"/>
                  </a:lnTo>
                  <a:lnTo>
                    <a:pt x="115" y="27"/>
                  </a:lnTo>
                  <a:lnTo>
                    <a:pt x="115" y="26"/>
                  </a:lnTo>
                  <a:lnTo>
                    <a:pt x="123" y="26"/>
                  </a:lnTo>
                  <a:lnTo>
                    <a:pt x="123" y="25"/>
                  </a:lnTo>
                  <a:lnTo>
                    <a:pt x="129" y="25"/>
                  </a:lnTo>
                  <a:lnTo>
                    <a:pt x="129" y="23"/>
                  </a:lnTo>
                  <a:lnTo>
                    <a:pt x="137" y="23"/>
                  </a:lnTo>
                  <a:lnTo>
                    <a:pt x="137" y="22"/>
                  </a:lnTo>
                  <a:lnTo>
                    <a:pt x="145" y="22"/>
                  </a:lnTo>
                  <a:lnTo>
                    <a:pt x="145" y="20"/>
                  </a:lnTo>
                  <a:lnTo>
                    <a:pt x="152" y="20"/>
                  </a:lnTo>
                  <a:lnTo>
                    <a:pt x="152" y="19"/>
                  </a:lnTo>
                  <a:lnTo>
                    <a:pt x="159" y="19"/>
                  </a:lnTo>
                  <a:lnTo>
                    <a:pt x="159" y="17"/>
                  </a:lnTo>
                  <a:lnTo>
                    <a:pt x="166" y="17"/>
                  </a:lnTo>
                  <a:lnTo>
                    <a:pt x="174" y="17"/>
                  </a:lnTo>
                  <a:lnTo>
                    <a:pt x="174" y="15"/>
                  </a:lnTo>
                  <a:lnTo>
                    <a:pt x="181" y="15"/>
                  </a:lnTo>
                  <a:lnTo>
                    <a:pt x="181" y="14"/>
                  </a:lnTo>
                  <a:lnTo>
                    <a:pt x="189" y="14"/>
                  </a:lnTo>
                  <a:lnTo>
                    <a:pt x="189" y="12"/>
                  </a:lnTo>
                  <a:lnTo>
                    <a:pt x="196" y="12"/>
                  </a:lnTo>
                  <a:lnTo>
                    <a:pt x="196" y="11"/>
                  </a:lnTo>
                  <a:lnTo>
                    <a:pt x="203" y="11"/>
                  </a:lnTo>
                  <a:lnTo>
                    <a:pt x="203" y="9"/>
                  </a:lnTo>
                  <a:lnTo>
                    <a:pt x="210" y="9"/>
                  </a:lnTo>
                  <a:lnTo>
                    <a:pt x="210" y="8"/>
                  </a:lnTo>
                  <a:lnTo>
                    <a:pt x="217" y="8"/>
                  </a:lnTo>
                  <a:lnTo>
                    <a:pt x="217" y="6"/>
                  </a:lnTo>
                  <a:lnTo>
                    <a:pt x="224" y="6"/>
                  </a:lnTo>
                  <a:lnTo>
                    <a:pt x="224" y="5"/>
                  </a:lnTo>
                  <a:lnTo>
                    <a:pt x="231" y="5"/>
                  </a:lnTo>
                  <a:lnTo>
                    <a:pt x="231" y="3"/>
                  </a:lnTo>
                  <a:lnTo>
                    <a:pt x="239" y="3"/>
                  </a:lnTo>
                  <a:lnTo>
                    <a:pt x="239" y="2"/>
                  </a:lnTo>
                  <a:lnTo>
                    <a:pt x="247" y="2"/>
                  </a:lnTo>
                  <a:lnTo>
                    <a:pt x="247" y="1"/>
                  </a:lnTo>
                  <a:lnTo>
                    <a:pt x="254" y="1"/>
                  </a:lnTo>
                  <a:lnTo>
                    <a:pt x="254" y="0"/>
                  </a:lnTo>
                  <a:lnTo>
                    <a:pt x="261" y="0"/>
                  </a:lnTo>
                </a:path>
              </a:pathLst>
            </a:custGeom>
            <a:solidFill>
              <a:schemeClr val="bg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89" name="Freeform 109"/>
            <p:cNvSpPr>
              <a:spLocks/>
            </p:cNvSpPr>
            <p:nvPr/>
          </p:nvSpPr>
          <p:spPr bwMode="auto">
            <a:xfrm>
              <a:off x="3923" y="3682"/>
              <a:ext cx="208" cy="7"/>
            </a:xfrm>
            <a:custGeom>
              <a:avLst/>
              <a:gdLst>
                <a:gd name="T0" fmla="*/ 4759509 w 111"/>
                <a:gd name="T1" fmla="*/ 0 h 5"/>
                <a:gd name="T2" fmla="*/ 4759509 w 111"/>
                <a:gd name="T3" fmla="*/ 1 h 5"/>
                <a:gd name="T4" fmla="*/ 4601710 w 111"/>
                <a:gd name="T5" fmla="*/ 1 h 5"/>
                <a:gd name="T6" fmla="*/ 4601710 w 111"/>
                <a:gd name="T7" fmla="*/ 1 h 5"/>
                <a:gd name="T8" fmla="*/ 4305436 w 111"/>
                <a:gd name="T9" fmla="*/ 1 h 5"/>
                <a:gd name="T10" fmla="*/ 4305436 w 111"/>
                <a:gd name="T11" fmla="*/ 603 h 5"/>
                <a:gd name="T12" fmla="*/ 3947073 w 111"/>
                <a:gd name="T13" fmla="*/ 603 h 5"/>
                <a:gd name="T14" fmla="*/ 3947073 w 111"/>
                <a:gd name="T15" fmla="*/ 844 h 5"/>
                <a:gd name="T16" fmla="*/ 3726228 w 111"/>
                <a:gd name="T17" fmla="*/ 844 h 5"/>
                <a:gd name="T18" fmla="*/ 3726228 w 111"/>
                <a:gd name="T19" fmla="*/ 844 h 5"/>
                <a:gd name="T20" fmla="*/ 3277252 w 111"/>
                <a:gd name="T21" fmla="*/ 844 h 5"/>
                <a:gd name="T22" fmla="*/ 3277252 w 111"/>
                <a:gd name="T23" fmla="*/ 1182 h 5"/>
                <a:gd name="T24" fmla="*/ 903393 w 111"/>
                <a:gd name="T25" fmla="*/ 1182 h 5"/>
                <a:gd name="T26" fmla="*/ 903393 w 111"/>
                <a:gd name="T27" fmla="*/ 844 h 5"/>
                <a:gd name="T28" fmla="*/ 505899 w 111"/>
                <a:gd name="T29" fmla="*/ 844 h 5"/>
                <a:gd name="T30" fmla="*/ 505899 w 111"/>
                <a:gd name="T31" fmla="*/ 844 h 5"/>
                <a:gd name="T32" fmla="*/ 294326 w 111"/>
                <a:gd name="T33" fmla="*/ 844 h 5"/>
                <a:gd name="T34" fmla="*/ 294326 w 111"/>
                <a:gd name="T35" fmla="*/ 603 h 5"/>
                <a:gd name="T36" fmla="*/ 137295 w 111"/>
                <a:gd name="T37" fmla="*/ 603 h 5"/>
                <a:gd name="T38" fmla="*/ 137295 w 111"/>
                <a:gd name="T39" fmla="*/ 1 h 5"/>
                <a:gd name="T40" fmla="*/ 0 w 111"/>
                <a:gd name="T41" fmla="*/ 1 h 5"/>
                <a:gd name="T42" fmla="*/ 0 w 111"/>
                <a:gd name="T43" fmla="*/ 0 h 5"/>
                <a:gd name="T44" fmla="*/ 4759509 w 111"/>
                <a:gd name="T45" fmla="*/ 0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1"/>
                <a:gd name="T70" fmla="*/ 0 h 5"/>
                <a:gd name="T71" fmla="*/ 111 w 111"/>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1" h="5">
                  <a:moveTo>
                    <a:pt x="110" y="0"/>
                  </a:moveTo>
                  <a:lnTo>
                    <a:pt x="110" y="1"/>
                  </a:lnTo>
                  <a:lnTo>
                    <a:pt x="106" y="1"/>
                  </a:lnTo>
                  <a:lnTo>
                    <a:pt x="99" y="1"/>
                  </a:lnTo>
                  <a:lnTo>
                    <a:pt x="99" y="2"/>
                  </a:lnTo>
                  <a:lnTo>
                    <a:pt x="91" y="2"/>
                  </a:lnTo>
                  <a:lnTo>
                    <a:pt x="91" y="3"/>
                  </a:lnTo>
                  <a:lnTo>
                    <a:pt x="86" y="3"/>
                  </a:lnTo>
                  <a:lnTo>
                    <a:pt x="76" y="3"/>
                  </a:lnTo>
                  <a:lnTo>
                    <a:pt x="76" y="4"/>
                  </a:lnTo>
                  <a:lnTo>
                    <a:pt x="21" y="4"/>
                  </a:lnTo>
                  <a:lnTo>
                    <a:pt x="21" y="3"/>
                  </a:lnTo>
                  <a:lnTo>
                    <a:pt x="12" y="3"/>
                  </a:lnTo>
                  <a:lnTo>
                    <a:pt x="7" y="3"/>
                  </a:lnTo>
                  <a:lnTo>
                    <a:pt x="7" y="2"/>
                  </a:lnTo>
                  <a:lnTo>
                    <a:pt x="3" y="2"/>
                  </a:lnTo>
                  <a:lnTo>
                    <a:pt x="3" y="1"/>
                  </a:lnTo>
                  <a:lnTo>
                    <a:pt x="0" y="1"/>
                  </a:lnTo>
                  <a:lnTo>
                    <a:pt x="0" y="0"/>
                  </a:lnTo>
                  <a:lnTo>
                    <a:pt x="110" y="0"/>
                  </a:lnTo>
                </a:path>
              </a:pathLst>
            </a:custGeom>
            <a:solidFill>
              <a:schemeClr val="accent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90" name="Freeform 110"/>
            <p:cNvSpPr>
              <a:spLocks/>
            </p:cNvSpPr>
            <p:nvPr/>
          </p:nvSpPr>
          <p:spPr bwMode="auto">
            <a:xfrm>
              <a:off x="3910" y="2896"/>
              <a:ext cx="500" cy="799"/>
            </a:xfrm>
            <a:custGeom>
              <a:avLst/>
              <a:gdLst>
                <a:gd name="T0" fmla="*/ 12002788 w 266"/>
                <a:gd name="T1" fmla="*/ 9462 h 558"/>
                <a:gd name="T2" fmla="*/ 11872186 w 266"/>
                <a:gd name="T3" fmla="*/ 14492 h 558"/>
                <a:gd name="T4" fmla="*/ 11782397 w 266"/>
                <a:gd name="T5" fmla="*/ 17522 h 558"/>
                <a:gd name="T6" fmla="*/ 11628743 w 266"/>
                <a:gd name="T7" fmla="*/ 19681 h 558"/>
                <a:gd name="T8" fmla="*/ 11512149 w 266"/>
                <a:gd name="T9" fmla="*/ 23194 h 558"/>
                <a:gd name="T10" fmla="*/ 11369999 w 266"/>
                <a:gd name="T11" fmla="*/ 25607 h 558"/>
                <a:gd name="T12" fmla="*/ 11204818 w 266"/>
                <a:gd name="T13" fmla="*/ 28181 h 558"/>
                <a:gd name="T14" fmla="*/ 10956991 w 266"/>
                <a:gd name="T15" fmla="*/ 31274 h 558"/>
                <a:gd name="T16" fmla="*/ 10737766 w 266"/>
                <a:gd name="T17" fmla="*/ 34917 h 558"/>
                <a:gd name="T18" fmla="*/ 10594157 w 266"/>
                <a:gd name="T19" fmla="*/ 41413 h 558"/>
                <a:gd name="T20" fmla="*/ 10441623 w 266"/>
                <a:gd name="T21" fmla="*/ 50811 h 558"/>
                <a:gd name="T22" fmla="*/ 10323796 w 266"/>
                <a:gd name="T23" fmla="*/ 60184 h 558"/>
                <a:gd name="T24" fmla="*/ 10181202 w 266"/>
                <a:gd name="T25" fmla="*/ 69354 h 558"/>
                <a:gd name="T26" fmla="*/ 10049683 w 266"/>
                <a:gd name="T27" fmla="*/ 78288 h 558"/>
                <a:gd name="T28" fmla="*/ 9961465 w 266"/>
                <a:gd name="T29" fmla="*/ 87730 h 558"/>
                <a:gd name="T30" fmla="*/ 9808247 w 266"/>
                <a:gd name="T31" fmla="*/ 95499 h 558"/>
                <a:gd name="T32" fmla="*/ 9665646 w 266"/>
                <a:gd name="T33" fmla="*/ 105474 h 558"/>
                <a:gd name="T34" fmla="*/ 9549556 w 266"/>
                <a:gd name="T35" fmla="*/ 112812 h 558"/>
                <a:gd name="T36" fmla="*/ 9399593 w 266"/>
                <a:gd name="T37" fmla="*/ 119237 h 558"/>
                <a:gd name="T38" fmla="*/ 9549556 w 266"/>
                <a:gd name="T39" fmla="*/ 131195 h 558"/>
                <a:gd name="T40" fmla="*/ 9720037 w 266"/>
                <a:gd name="T41" fmla="*/ 141790 h 558"/>
                <a:gd name="T42" fmla="*/ 9915135 w 266"/>
                <a:gd name="T43" fmla="*/ 153114 h 558"/>
                <a:gd name="T44" fmla="*/ 10002796 w 266"/>
                <a:gd name="T45" fmla="*/ 164976 h 558"/>
                <a:gd name="T46" fmla="*/ 10134270 w 266"/>
                <a:gd name="T47" fmla="*/ 181313 h 558"/>
                <a:gd name="T48" fmla="*/ 10134270 w 266"/>
                <a:gd name="T49" fmla="*/ 224646 h 558"/>
                <a:gd name="T50" fmla="*/ 10002796 w 266"/>
                <a:gd name="T51" fmla="*/ 237947 h 558"/>
                <a:gd name="T52" fmla="*/ 9915135 w 266"/>
                <a:gd name="T53" fmla="*/ 244375 h 558"/>
                <a:gd name="T54" fmla="*/ 9399593 w 266"/>
                <a:gd name="T55" fmla="*/ 247560 h 558"/>
                <a:gd name="T56" fmla="*/ 7625604 w 266"/>
                <a:gd name="T57" fmla="*/ 247560 h 558"/>
                <a:gd name="T58" fmla="*/ 6626578 w 266"/>
                <a:gd name="T59" fmla="*/ 246549 h 558"/>
                <a:gd name="T60" fmla="*/ 5799447 w 266"/>
                <a:gd name="T61" fmla="*/ 245419 h 558"/>
                <a:gd name="T62" fmla="*/ 5346432 w 266"/>
                <a:gd name="T63" fmla="*/ 245419 h 558"/>
                <a:gd name="T64" fmla="*/ 4831011 w 266"/>
                <a:gd name="T65" fmla="*/ 246549 h 558"/>
                <a:gd name="T66" fmla="*/ 4198278 w 266"/>
                <a:gd name="T67" fmla="*/ 247560 h 558"/>
                <a:gd name="T68" fmla="*/ 3056716 w 266"/>
                <a:gd name="T69" fmla="*/ 249287 h 558"/>
                <a:gd name="T70" fmla="*/ 1046096 w 266"/>
                <a:gd name="T71" fmla="*/ 247560 h 558"/>
                <a:gd name="T72" fmla="*/ 365633 w 266"/>
                <a:gd name="T73" fmla="*/ 246549 h 558"/>
                <a:gd name="T74" fmla="*/ 142107 w 266"/>
                <a:gd name="T75" fmla="*/ 244375 h 558"/>
                <a:gd name="T76" fmla="*/ 267118 w 266"/>
                <a:gd name="T77" fmla="*/ 231302 h 558"/>
                <a:gd name="T78" fmla="*/ 365633 w 266"/>
                <a:gd name="T79" fmla="*/ 213098 h 558"/>
                <a:gd name="T80" fmla="*/ 502102 w 266"/>
                <a:gd name="T81" fmla="*/ 165519 h 558"/>
                <a:gd name="T82" fmla="*/ 365633 w 266"/>
                <a:gd name="T83" fmla="*/ 146788 h 558"/>
                <a:gd name="T84" fmla="*/ 267118 w 266"/>
                <a:gd name="T85" fmla="*/ 134470 h 558"/>
                <a:gd name="T86" fmla="*/ 142107 w 266"/>
                <a:gd name="T87" fmla="*/ 126604 h 558"/>
                <a:gd name="T88" fmla="*/ 0 w 266"/>
                <a:gd name="T89" fmla="*/ 116285 h 558"/>
                <a:gd name="T90" fmla="*/ 142107 w 266"/>
                <a:gd name="T91" fmla="*/ 82735 h 558"/>
                <a:gd name="T92" fmla="*/ 267118 w 266"/>
                <a:gd name="T93" fmla="*/ 63518 h 558"/>
                <a:gd name="T94" fmla="*/ 365633 w 266"/>
                <a:gd name="T95" fmla="*/ 48435 h 558"/>
                <a:gd name="T96" fmla="*/ 502102 w 266"/>
                <a:gd name="T97" fmla="*/ 36667 h 558"/>
                <a:gd name="T98" fmla="*/ 632130 w 266"/>
                <a:gd name="T99" fmla="*/ 23689 h 5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6"/>
                <a:gd name="T151" fmla="*/ 0 h 558"/>
                <a:gd name="T152" fmla="*/ 266 w 266"/>
                <a:gd name="T153" fmla="*/ 558 h 5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6" h="558">
                  <a:moveTo>
                    <a:pt x="265" y="0"/>
                  </a:moveTo>
                  <a:lnTo>
                    <a:pt x="265" y="14"/>
                  </a:lnTo>
                  <a:lnTo>
                    <a:pt x="263" y="16"/>
                  </a:lnTo>
                  <a:lnTo>
                    <a:pt x="263" y="21"/>
                  </a:lnTo>
                  <a:lnTo>
                    <a:pt x="262" y="22"/>
                  </a:lnTo>
                  <a:lnTo>
                    <a:pt x="262" y="26"/>
                  </a:lnTo>
                  <a:lnTo>
                    <a:pt x="260" y="28"/>
                  </a:lnTo>
                  <a:lnTo>
                    <a:pt x="260" y="32"/>
                  </a:lnTo>
                  <a:lnTo>
                    <a:pt x="259" y="32"/>
                  </a:lnTo>
                  <a:lnTo>
                    <a:pt x="259" y="35"/>
                  </a:lnTo>
                  <a:lnTo>
                    <a:pt x="258" y="36"/>
                  </a:lnTo>
                  <a:lnTo>
                    <a:pt x="258" y="39"/>
                  </a:lnTo>
                  <a:lnTo>
                    <a:pt x="256" y="40"/>
                  </a:lnTo>
                  <a:lnTo>
                    <a:pt x="256" y="43"/>
                  </a:lnTo>
                  <a:lnTo>
                    <a:pt x="255" y="43"/>
                  </a:lnTo>
                  <a:lnTo>
                    <a:pt x="255" y="44"/>
                  </a:lnTo>
                  <a:lnTo>
                    <a:pt x="253" y="46"/>
                  </a:lnTo>
                  <a:lnTo>
                    <a:pt x="253" y="47"/>
                  </a:lnTo>
                  <a:lnTo>
                    <a:pt x="252" y="49"/>
                  </a:lnTo>
                  <a:lnTo>
                    <a:pt x="252" y="52"/>
                  </a:lnTo>
                  <a:lnTo>
                    <a:pt x="251" y="53"/>
                  </a:lnTo>
                  <a:lnTo>
                    <a:pt x="251" y="54"/>
                  </a:lnTo>
                  <a:lnTo>
                    <a:pt x="249" y="55"/>
                  </a:lnTo>
                  <a:lnTo>
                    <a:pt x="249" y="57"/>
                  </a:lnTo>
                  <a:lnTo>
                    <a:pt x="246" y="60"/>
                  </a:lnTo>
                  <a:lnTo>
                    <a:pt x="246" y="61"/>
                  </a:lnTo>
                  <a:lnTo>
                    <a:pt x="245" y="61"/>
                  </a:lnTo>
                  <a:lnTo>
                    <a:pt x="245" y="63"/>
                  </a:lnTo>
                  <a:lnTo>
                    <a:pt x="243" y="64"/>
                  </a:lnTo>
                  <a:lnTo>
                    <a:pt x="243" y="66"/>
                  </a:lnTo>
                  <a:lnTo>
                    <a:pt x="240" y="69"/>
                  </a:lnTo>
                  <a:lnTo>
                    <a:pt x="240" y="70"/>
                  </a:lnTo>
                  <a:lnTo>
                    <a:pt x="237" y="72"/>
                  </a:lnTo>
                  <a:lnTo>
                    <a:pt x="237" y="74"/>
                  </a:lnTo>
                  <a:lnTo>
                    <a:pt x="235" y="77"/>
                  </a:lnTo>
                  <a:lnTo>
                    <a:pt x="235" y="78"/>
                  </a:lnTo>
                  <a:lnTo>
                    <a:pt x="233" y="79"/>
                  </a:lnTo>
                  <a:lnTo>
                    <a:pt x="233" y="82"/>
                  </a:lnTo>
                  <a:lnTo>
                    <a:pt x="232" y="85"/>
                  </a:lnTo>
                  <a:lnTo>
                    <a:pt x="232" y="93"/>
                  </a:lnTo>
                  <a:lnTo>
                    <a:pt x="230" y="96"/>
                  </a:lnTo>
                  <a:lnTo>
                    <a:pt x="230" y="105"/>
                  </a:lnTo>
                  <a:lnTo>
                    <a:pt x="229" y="108"/>
                  </a:lnTo>
                  <a:lnTo>
                    <a:pt x="229" y="114"/>
                  </a:lnTo>
                  <a:lnTo>
                    <a:pt x="228" y="117"/>
                  </a:lnTo>
                  <a:lnTo>
                    <a:pt x="228" y="125"/>
                  </a:lnTo>
                  <a:lnTo>
                    <a:pt x="226" y="128"/>
                  </a:lnTo>
                  <a:lnTo>
                    <a:pt x="226" y="135"/>
                  </a:lnTo>
                  <a:lnTo>
                    <a:pt x="225" y="138"/>
                  </a:lnTo>
                  <a:lnTo>
                    <a:pt x="225" y="146"/>
                  </a:lnTo>
                  <a:lnTo>
                    <a:pt x="223" y="149"/>
                  </a:lnTo>
                  <a:lnTo>
                    <a:pt x="223" y="155"/>
                  </a:lnTo>
                  <a:lnTo>
                    <a:pt x="222" y="157"/>
                  </a:lnTo>
                  <a:lnTo>
                    <a:pt x="222" y="167"/>
                  </a:lnTo>
                  <a:lnTo>
                    <a:pt x="220" y="170"/>
                  </a:lnTo>
                  <a:lnTo>
                    <a:pt x="220" y="175"/>
                  </a:lnTo>
                  <a:lnTo>
                    <a:pt x="219" y="178"/>
                  </a:lnTo>
                  <a:lnTo>
                    <a:pt x="219" y="188"/>
                  </a:lnTo>
                  <a:lnTo>
                    <a:pt x="218" y="191"/>
                  </a:lnTo>
                  <a:lnTo>
                    <a:pt x="218" y="196"/>
                  </a:lnTo>
                  <a:lnTo>
                    <a:pt x="217" y="199"/>
                  </a:lnTo>
                  <a:lnTo>
                    <a:pt x="217" y="205"/>
                  </a:lnTo>
                  <a:lnTo>
                    <a:pt x="215" y="208"/>
                  </a:lnTo>
                  <a:lnTo>
                    <a:pt x="215" y="214"/>
                  </a:lnTo>
                  <a:lnTo>
                    <a:pt x="213" y="217"/>
                  </a:lnTo>
                  <a:lnTo>
                    <a:pt x="213" y="223"/>
                  </a:lnTo>
                  <a:lnTo>
                    <a:pt x="212" y="225"/>
                  </a:lnTo>
                  <a:lnTo>
                    <a:pt x="212" y="236"/>
                  </a:lnTo>
                  <a:lnTo>
                    <a:pt x="210" y="238"/>
                  </a:lnTo>
                  <a:lnTo>
                    <a:pt x="210" y="244"/>
                  </a:lnTo>
                  <a:lnTo>
                    <a:pt x="209" y="247"/>
                  </a:lnTo>
                  <a:lnTo>
                    <a:pt x="209" y="252"/>
                  </a:lnTo>
                  <a:lnTo>
                    <a:pt x="207" y="255"/>
                  </a:lnTo>
                  <a:lnTo>
                    <a:pt x="207" y="262"/>
                  </a:lnTo>
                  <a:lnTo>
                    <a:pt x="206" y="264"/>
                  </a:lnTo>
                  <a:lnTo>
                    <a:pt x="206" y="267"/>
                  </a:lnTo>
                  <a:lnTo>
                    <a:pt x="207" y="275"/>
                  </a:lnTo>
                  <a:lnTo>
                    <a:pt x="207" y="280"/>
                  </a:lnTo>
                  <a:lnTo>
                    <a:pt x="209" y="287"/>
                  </a:lnTo>
                  <a:lnTo>
                    <a:pt x="209" y="293"/>
                  </a:lnTo>
                  <a:lnTo>
                    <a:pt x="210" y="300"/>
                  </a:lnTo>
                  <a:lnTo>
                    <a:pt x="212" y="305"/>
                  </a:lnTo>
                  <a:lnTo>
                    <a:pt x="212" y="311"/>
                  </a:lnTo>
                  <a:lnTo>
                    <a:pt x="213" y="317"/>
                  </a:lnTo>
                  <a:lnTo>
                    <a:pt x="213" y="323"/>
                  </a:lnTo>
                  <a:lnTo>
                    <a:pt x="215" y="329"/>
                  </a:lnTo>
                  <a:lnTo>
                    <a:pt x="215" y="336"/>
                  </a:lnTo>
                  <a:lnTo>
                    <a:pt x="217" y="342"/>
                  </a:lnTo>
                  <a:lnTo>
                    <a:pt x="217" y="353"/>
                  </a:lnTo>
                  <a:lnTo>
                    <a:pt x="218" y="358"/>
                  </a:lnTo>
                  <a:lnTo>
                    <a:pt x="218" y="363"/>
                  </a:lnTo>
                  <a:lnTo>
                    <a:pt x="219" y="369"/>
                  </a:lnTo>
                  <a:lnTo>
                    <a:pt x="219" y="379"/>
                  </a:lnTo>
                  <a:lnTo>
                    <a:pt x="220" y="384"/>
                  </a:lnTo>
                  <a:lnTo>
                    <a:pt x="220" y="399"/>
                  </a:lnTo>
                  <a:lnTo>
                    <a:pt x="222" y="406"/>
                  </a:lnTo>
                  <a:lnTo>
                    <a:pt x="222" y="425"/>
                  </a:lnTo>
                  <a:lnTo>
                    <a:pt x="223" y="429"/>
                  </a:lnTo>
                  <a:lnTo>
                    <a:pt x="223" y="501"/>
                  </a:lnTo>
                  <a:lnTo>
                    <a:pt x="222" y="502"/>
                  </a:lnTo>
                  <a:lnTo>
                    <a:pt x="222" y="517"/>
                  </a:lnTo>
                  <a:lnTo>
                    <a:pt x="220" y="519"/>
                  </a:lnTo>
                  <a:lnTo>
                    <a:pt x="220" y="529"/>
                  </a:lnTo>
                  <a:lnTo>
                    <a:pt x="219" y="532"/>
                  </a:lnTo>
                  <a:lnTo>
                    <a:pt x="219" y="535"/>
                  </a:lnTo>
                  <a:lnTo>
                    <a:pt x="218" y="539"/>
                  </a:lnTo>
                  <a:lnTo>
                    <a:pt x="218" y="544"/>
                  </a:lnTo>
                  <a:lnTo>
                    <a:pt x="217" y="546"/>
                  </a:lnTo>
                  <a:lnTo>
                    <a:pt x="217" y="549"/>
                  </a:lnTo>
                  <a:lnTo>
                    <a:pt x="215" y="552"/>
                  </a:lnTo>
                  <a:lnTo>
                    <a:pt x="215" y="554"/>
                  </a:lnTo>
                  <a:lnTo>
                    <a:pt x="206" y="554"/>
                  </a:lnTo>
                  <a:lnTo>
                    <a:pt x="205" y="555"/>
                  </a:lnTo>
                  <a:lnTo>
                    <a:pt x="187" y="555"/>
                  </a:lnTo>
                  <a:lnTo>
                    <a:pt x="186" y="554"/>
                  </a:lnTo>
                  <a:lnTo>
                    <a:pt x="167" y="554"/>
                  </a:lnTo>
                  <a:lnTo>
                    <a:pt x="166" y="552"/>
                  </a:lnTo>
                  <a:lnTo>
                    <a:pt x="154" y="552"/>
                  </a:lnTo>
                  <a:lnTo>
                    <a:pt x="153" y="552"/>
                  </a:lnTo>
                  <a:lnTo>
                    <a:pt x="145" y="552"/>
                  </a:lnTo>
                  <a:lnTo>
                    <a:pt x="143" y="551"/>
                  </a:lnTo>
                  <a:lnTo>
                    <a:pt x="134" y="551"/>
                  </a:lnTo>
                  <a:lnTo>
                    <a:pt x="133" y="549"/>
                  </a:lnTo>
                  <a:lnTo>
                    <a:pt x="127" y="549"/>
                  </a:lnTo>
                  <a:lnTo>
                    <a:pt x="126" y="548"/>
                  </a:lnTo>
                  <a:lnTo>
                    <a:pt x="122" y="548"/>
                  </a:lnTo>
                  <a:lnTo>
                    <a:pt x="119" y="548"/>
                  </a:lnTo>
                  <a:lnTo>
                    <a:pt x="117" y="549"/>
                  </a:lnTo>
                  <a:lnTo>
                    <a:pt x="114" y="549"/>
                  </a:lnTo>
                  <a:lnTo>
                    <a:pt x="113" y="551"/>
                  </a:lnTo>
                  <a:lnTo>
                    <a:pt x="109" y="551"/>
                  </a:lnTo>
                  <a:lnTo>
                    <a:pt x="106" y="552"/>
                  </a:lnTo>
                  <a:lnTo>
                    <a:pt x="100" y="552"/>
                  </a:lnTo>
                  <a:lnTo>
                    <a:pt x="97" y="552"/>
                  </a:lnTo>
                  <a:lnTo>
                    <a:pt x="93" y="552"/>
                  </a:lnTo>
                  <a:lnTo>
                    <a:pt x="92" y="554"/>
                  </a:lnTo>
                  <a:lnTo>
                    <a:pt x="83" y="554"/>
                  </a:lnTo>
                  <a:lnTo>
                    <a:pt x="81" y="555"/>
                  </a:lnTo>
                  <a:lnTo>
                    <a:pt x="69" y="555"/>
                  </a:lnTo>
                  <a:lnTo>
                    <a:pt x="67" y="557"/>
                  </a:lnTo>
                  <a:lnTo>
                    <a:pt x="35" y="557"/>
                  </a:lnTo>
                  <a:lnTo>
                    <a:pt x="33" y="555"/>
                  </a:lnTo>
                  <a:lnTo>
                    <a:pt x="25" y="555"/>
                  </a:lnTo>
                  <a:lnTo>
                    <a:pt x="23" y="554"/>
                  </a:lnTo>
                  <a:lnTo>
                    <a:pt x="16" y="554"/>
                  </a:lnTo>
                  <a:lnTo>
                    <a:pt x="14" y="552"/>
                  </a:lnTo>
                  <a:lnTo>
                    <a:pt x="10" y="552"/>
                  </a:lnTo>
                  <a:lnTo>
                    <a:pt x="8" y="552"/>
                  </a:lnTo>
                  <a:lnTo>
                    <a:pt x="6" y="552"/>
                  </a:lnTo>
                  <a:lnTo>
                    <a:pt x="5" y="551"/>
                  </a:lnTo>
                  <a:lnTo>
                    <a:pt x="3" y="551"/>
                  </a:lnTo>
                  <a:lnTo>
                    <a:pt x="3" y="546"/>
                  </a:lnTo>
                  <a:lnTo>
                    <a:pt x="5" y="540"/>
                  </a:lnTo>
                  <a:lnTo>
                    <a:pt x="5" y="531"/>
                  </a:lnTo>
                  <a:lnTo>
                    <a:pt x="6" y="526"/>
                  </a:lnTo>
                  <a:lnTo>
                    <a:pt x="6" y="517"/>
                  </a:lnTo>
                  <a:lnTo>
                    <a:pt x="7" y="513"/>
                  </a:lnTo>
                  <a:lnTo>
                    <a:pt x="7" y="499"/>
                  </a:lnTo>
                  <a:lnTo>
                    <a:pt x="8" y="495"/>
                  </a:lnTo>
                  <a:lnTo>
                    <a:pt x="8" y="476"/>
                  </a:lnTo>
                  <a:lnTo>
                    <a:pt x="10" y="472"/>
                  </a:lnTo>
                  <a:lnTo>
                    <a:pt x="10" y="449"/>
                  </a:lnTo>
                  <a:lnTo>
                    <a:pt x="11" y="446"/>
                  </a:lnTo>
                  <a:lnTo>
                    <a:pt x="11" y="370"/>
                  </a:lnTo>
                  <a:lnTo>
                    <a:pt x="10" y="366"/>
                  </a:lnTo>
                  <a:lnTo>
                    <a:pt x="10" y="346"/>
                  </a:lnTo>
                  <a:lnTo>
                    <a:pt x="8" y="343"/>
                  </a:lnTo>
                  <a:lnTo>
                    <a:pt x="8" y="328"/>
                  </a:lnTo>
                  <a:lnTo>
                    <a:pt x="7" y="323"/>
                  </a:lnTo>
                  <a:lnTo>
                    <a:pt x="7" y="312"/>
                  </a:lnTo>
                  <a:lnTo>
                    <a:pt x="6" y="308"/>
                  </a:lnTo>
                  <a:lnTo>
                    <a:pt x="6" y="301"/>
                  </a:lnTo>
                  <a:lnTo>
                    <a:pt x="5" y="296"/>
                  </a:lnTo>
                  <a:lnTo>
                    <a:pt x="5" y="290"/>
                  </a:lnTo>
                  <a:lnTo>
                    <a:pt x="3" y="287"/>
                  </a:lnTo>
                  <a:lnTo>
                    <a:pt x="3" y="283"/>
                  </a:lnTo>
                  <a:lnTo>
                    <a:pt x="3" y="280"/>
                  </a:lnTo>
                  <a:lnTo>
                    <a:pt x="2" y="278"/>
                  </a:lnTo>
                  <a:lnTo>
                    <a:pt x="2" y="262"/>
                  </a:lnTo>
                  <a:lnTo>
                    <a:pt x="0" y="260"/>
                  </a:lnTo>
                  <a:lnTo>
                    <a:pt x="0" y="219"/>
                  </a:lnTo>
                  <a:lnTo>
                    <a:pt x="2" y="214"/>
                  </a:lnTo>
                  <a:lnTo>
                    <a:pt x="2" y="190"/>
                  </a:lnTo>
                  <a:lnTo>
                    <a:pt x="3" y="185"/>
                  </a:lnTo>
                  <a:lnTo>
                    <a:pt x="3" y="169"/>
                  </a:lnTo>
                  <a:lnTo>
                    <a:pt x="5" y="164"/>
                  </a:lnTo>
                  <a:lnTo>
                    <a:pt x="5" y="146"/>
                  </a:lnTo>
                  <a:lnTo>
                    <a:pt x="6" y="142"/>
                  </a:lnTo>
                  <a:lnTo>
                    <a:pt x="6" y="132"/>
                  </a:lnTo>
                  <a:lnTo>
                    <a:pt x="7" y="128"/>
                  </a:lnTo>
                  <a:lnTo>
                    <a:pt x="7" y="113"/>
                  </a:lnTo>
                  <a:lnTo>
                    <a:pt x="8" y="108"/>
                  </a:lnTo>
                  <a:lnTo>
                    <a:pt x="8" y="97"/>
                  </a:lnTo>
                  <a:lnTo>
                    <a:pt x="10" y="92"/>
                  </a:lnTo>
                  <a:lnTo>
                    <a:pt x="10" y="86"/>
                  </a:lnTo>
                  <a:lnTo>
                    <a:pt x="11" y="82"/>
                  </a:lnTo>
                  <a:lnTo>
                    <a:pt x="11" y="71"/>
                  </a:lnTo>
                  <a:lnTo>
                    <a:pt x="13" y="64"/>
                  </a:lnTo>
                  <a:lnTo>
                    <a:pt x="13" y="58"/>
                  </a:lnTo>
                  <a:lnTo>
                    <a:pt x="14" y="53"/>
                  </a:lnTo>
                  <a:lnTo>
                    <a:pt x="14" y="47"/>
                  </a:lnTo>
                  <a:lnTo>
                    <a:pt x="26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1" name="Freeform 111"/>
            <p:cNvSpPr>
              <a:spLocks/>
            </p:cNvSpPr>
            <p:nvPr/>
          </p:nvSpPr>
          <p:spPr bwMode="auto">
            <a:xfrm>
              <a:off x="3959" y="2215"/>
              <a:ext cx="15" cy="47"/>
            </a:xfrm>
            <a:custGeom>
              <a:avLst/>
              <a:gdLst>
                <a:gd name="T0" fmla="*/ 295914 w 8"/>
                <a:gd name="T1" fmla="*/ 13287 h 33"/>
                <a:gd name="T2" fmla="*/ 295914 w 8"/>
                <a:gd name="T3" fmla="*/ 8023 h 33"/>
                <a:gd name="T4" fmla="*/ 211742 w 8"/>
                <a:gd name="T5" fmla="*/ 7430 h 33"/>
                <a:gd name="T6" fmla="*/ 211742 w 8"/>
                <a:gd name="T7" fmla="*/ 4754 h 33"/>
                <a:gd name="T8" fmla="*/ 182981 w 8"/>
                <a:gd name="T9" fmla="*/ 3955 h 33"/>
                <a:gd name="T10" fmla="*/ 182981 w 8"/>
                <a:gd name="T11" fmla="*/ 2662 h 33"/>
                <a:gd name="T12" fmla="*/ 52048 w 8"/>
                <a:gd name="T13" fmla="*/ 2662 h 33"/>
                <a:gd name="T14" fmla="*/ 52048 w 8"/>
                <a:gd name="T15" fmla="*/ 1 h 33"/>
                <a:gd name="T16" fmla="*/ 0 w 8"/>
                <a:gd name="T17" fmla="*/ 1 h 33"/>
                <a:gd name="T18" fmla="*/ 0 w 8"/>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3"/>
                <a:gd name="T32" fmla="*/ 8 w 8"/>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3">
                  <a:moveTo>
                    <a:pt x="7" y="32"/>
                  </a:moveTo>
                  <a:lnTo>
                    <a:pt x="7" y="20"/>
                  </a:lnTo>
                  <a:lnTo>
                    <a:pt x="5" y="18"/>
                  </a:lnTo>
                  <a:lnTo>
                    <a:pt x="5" y="12"/>
                  </a:lnTo>
                  <a:lnTo>
                    <a:pt x="4" y="10"/>
                  </a:lnTo>
                  <a:lnTo>
                    <a:pt x="4" y="6"/>
                  </a:lnTo>
                  <a:lnTo>
                    <a:pt x="1" y="6"/>
                  </a:lnTo>
                  <a:lnTo>
                    <a:pt x="1" y="1"/>
                  </a:lnTo>
                  <a:lnTo>
                    <a:pt x="0" y="1"/>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2" name="Freeform 112"/>
            <p:cNvSpPr>
              <a:spLocks/>
            </p:cNvSpPr>
            <p:nvPr/>
          </p:nvSpPr>
          <p:spPr bwMode="auto">
            <a:xfrm>
              <a:off x="3874" y="2680"/>
              <a:ext cx="34" cy="28"/>
            </a:xfrm>
            <a:custGeom>
              <a:avLst/>
              <a:gdLst>
                <a:gd name="T0" fmla="*/ 829177 w 18"/>
                <a:gd name="T1" fmla="*/ 0 h 20"/>
                <a:gd name="T2" fmla="*/ 829177 w 18"/>
                <a:gd name="T3" fmla="*/ 603 h 20"/>
                <a:gd name="T4" fmla="*/ 793736 w 18"/>
                <a:gd name="T5" fmla="*/ 603 h 20"/>
                <a:gd name="T6" fmla="*/ 793736 w 18"/>
                <a:gd name="T7" fmla="*/ 1586 h 20"/>
                <a:gd name="T8" fmla="*/ 684497 w 18"/>
                <a:gd name="T9" fmla="*/ 1586 h 20"/>
                <a:gd name="T10" fmla="*/ 684497 w 18"/>
                <a:gd name="T11" fmla="*/ 2317 h 20"/>
                <a:gd name="T12" fmla="*/ 653886 w 18"/>
                <a:gd name="T13" fmla="*/ 2317 h 20"/>
                <a:gd name="T14" fmla="*/ 653886 w 18"/>
                <a:gd name="T15" fmla="*/ 2801 h 20"/>
                <a:gd name="T16" fmla="*/ 561334 w 18"/>
                <a:gd name="T17" fmla="*/ 3244 h 20"/>
                <a:gd name="T18" fmla="*/ 561334 w 18"/>
                <a:gd name="T19" fmla="*/ 3822 h 20"/>
                <a:gd name="T20" fmla="*/ 438976 w 18"/>
                <a:gd name="T21" fmla="*/ 3822 h 20"/>
                <a:gd name="T22" fmla="*/ 438976 w 18"/>
                <a:gd name="T23" fmla="*/ 4351 h 20"/>
                <a:gd name="T24" fmla="*/ 389750 w 18"/>
                <a:gd name="T25" fmla="*/ 4763 h 20"/>
                <a:gd name="T26" fmla="*/ 297177 w 18"/>
                <a:gd name="T27" fmla="*/ 4763 h 20"/>
                <a:gd name="T28" fmla="*/ 297177 w 18"/>
                <a:gd name="T29" fmla="*/ 5351 h 20"/>
                <a:gd name="T30" fmla="*/ 206338 w 18"/>
                <a:gd name="T31" fmla="*/ 5351 h 20"/>
                <a:gd name="T32" fmla="*/ 206338 w 18"/>
                <a:gd name="T33" fmla="*/ 5905 h 20"/>
                <a:gd name="T34" fmla="*/ 0 w 18"/>
                <a:gd name="T35" fmla="*/ 5905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0"/>
                <a:gd name="T56" fmla="*/ 18 w 18"/>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0">
                  <a:moveTo>
                    <a:pt x="17" y="0"/>
                  </a:moveTo>
                  <a:lnTo>
                    <a:pt x="17" y="2"/>
                  </a:lnTo>
                  <a:lnTo>
                    <a:pt x="16" y="2"/>
                  </a:lnTo>
                  <a:lnTo>
                    <a:pt x="16" y="5"/>
                  </a:lnTo>
                  <a:lnTo>
                    <a:pt x="14" y="5"/>
                  </a:lnTo>
                  <a:lnTo>
                    <a:pt x="14" y="8"/>
                  </a:lnTo>
                  <a:lnTo>
                    <a:pt x="13" y="8"/>
                  </a:lnTo>
                  <a:lnTo>
                    <a:pt x="13" y="9"/>
                  </a:lnTo>
                  <a:lnTo>
                    <a:pt x="11" y="11"/>
                  </a:lnTo>
                  <a:lnTo>
                    <a:pt x="11" y="12"/>
                  </a:lnTo>
                  <a:lnTo>
                    <a:pt x="9" y="12"/>
                  </a:lnTo>
                  <a:lnTo>
                    <a:pt x="9" y="14"/>
                  </a:lnTo>
                  <a:lnTo>
                    <a:pt x="8" y="16"/>
                  </a:lnTo>
                  <a:lnTo>
                    <a:pt x="6" y="16"/>
                  </a:lnTo>
                  <a:lnTo>
                    <a:pt x="6" y="17"/>
                  </a:lnTo>
                  <a:lnTo>
                    <a:pt x="4" y="17"/>
                  </a:lnTo>
                  <a:lnTo>
                    <a:pt x="4" y="19"/>
                  </a:lnTo>
                  <a:lnTo>
                    <a:pt x="0" y="1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3" name="Freeform 113"/>
            <p:cNvSpPr>
              <a:spLocks/>
            </p:cNvSpPr>
            <p:nvPr/>
          </p:nvSpPr>
          <p:spPr bwMode="auto">
            <a:xfrm>
              <a:off x="3799" y="2690"/>
              <a:ext cx="107" cy="36"/>
            </a:xfrm>
            <a:custGeom>
              <a:avLst/>
              <a:gdLst>
                <a:gd name="T0" fmla="*/ 2498916 w 57"/>
                <a:gd name="T1" fmla="*/ 0 h 25"/>
                <a:gd name="T2" fmla="*/ 2409126 w 57"/>
                <a:gd name="T3" fmla="*/ 1 h 25"/>
                <a:gd name="T4" fmla="*/ 2409126 w 57"/>
                <a:gd name="T5" fmla="*/ 2153 h 25"/>
                <a:gd name="T6" fmla="*/ 2355003 w 57"/>
                <a:gd name="T7" fmla="*/ 3100 h 25"/>
                <a:gd name="T8" fmla="*/ 2355003 w 57"/>
                <a:gd name="T9" fmla="*/ 3319 h 25"/>
                <a:gd name="T10" fmla="*/ 2278845 w 57"/>
                <a:gd name="T11" fmla="*/ 3996 h 25"/>
                <a:gd name="T12" fmla="*/ 2278845 w 57"/>
                <a:gd name="T13" fmla="*/ 5491 h 25"/>
                <a:gd name="T14" fmla="*/ 2224367 w 57"/>
                <a:gd name="T15" fmla="*/ 5754 h 25"/>
                <a:gd name="T16" fmla="*/ 2224367 w 57"/>
                <a:gd name="T17" fmla="*/ 7560 h 25"/>
                <a:gd name="T18" fmla="*/ 2138874 w 57"/>
                <a:gd name="T19" fmla="*/ 7560 h 25"/>
                <a:gd name="T20" fmla="*/ 2138874 w 57"/>
                <a:gd name="T21" fmla="*/ 8657 h 25"/>
                <a:gd name="T22" fmla="*/ 2138874 w 57"/>
                <a:gd name="T23" fmla="*/ 8657 h 25"/>
                <a:gd name="T24" fmla="*/ 2037190 w 57"/>
                <a:gd name="T25" fmla="*/ 9910 h 25"/>
                <a:gd name="T26" fmla="*/ 1975583 w 57"/>
                <a:gd name="T27" fmla="*/ 9910 h 25"/>
                <a:gd name="T28" fmla="*/ 1975583 w 57"/>
                <a:gd name="T29" fmla="*/ 10165 h 25"/>
                <a:gd name="T30" fmla="*/ 1922837 w 57"/>
                <a:gd name="T31" fmla="*/ 10165 h 25"/>
                <a:gd name="T32" fmla="*/ 1876861 w 57"/>
                <a:gd name="T33" fmla="*/ 11386 h 25"/>
                <a:gd name="T34" fmla="*/ 1785931 w 57"/>
                <a:gd name="T35" fmla="*/ 11386 h 25"/>
                <a:gd name="T36" fmla="*/ 1732707 w 57"/>
                <a:gd name="T37" fmla="*/ 11932 h 25"/>
                <a:gd name="T38" fmla="*/ 1383919 w 57"/>
                <a:gd name="T39" fmla="*/ 11932 h 25"/>
                <a:gd name="T40" fmla="*/ 1383919 w 57"/>
                <a:gd name="T41" fmla="*/ 11386 h 25"/>
                <a:gd name="T42" fmla="*/ 807858 w 57"/>
                <a:gd name="T43" fmla="*/ 11386 h 25"/>
                <a:gd name="T44" fmla="*/ 807858 w 57"/>
                <a:gd name="T45" fmla="*/ 10165 h 25"/>
                <a:gd name="T46" fmla="*/ 709143 w 57"/>
                <a:gd name="T47" fmla="*/ 10165 h 25"/>
                <a:gd name="T48" fmla="*/ 709143 w 57"/>
                <a:gd name="T49" fmla="*/ 9910 h 25"/>
                <a:gd name="T50" fmla="*/ 622055 w 57"/>
                <a:gd name="T51" fmla="*/ 8657 h 25"/>
                <a:gd name="T52" fmla="*/ 568859 w 57"/>
                <a:gd name="T53" fmla="*/ 8657 h 25"/>
                <a:gd name="T54" fmla="*/ 568859 w 57"/>
                <a:gd name="T55" fmla="*/ 8286 h 25"/>
                <a:gd name="T56" fmla="*/ 545663 w 57"/>
                <a:gd name="T57" fmla="*/ 7560 h 25"/>
                <a:gd name="T58" fmla="*/ 460230 w 57"/>
                <a:gd name="T59" fmla="*/ 7560 h 25"/>
                <a:gd name="T60" fmla="*/ 189651 w 57"/>
                <a:gd name="T61" fmla="*/ 4464 h 25"/>
                <a:gd name="T62" fmla="*/ 139537 w 57"/>
                <a:gd name="T63" fmla="*/ 3319 h 25"/>
                <a:gd name="T64" fmla="*/ 0 w 57"/>
                <a:gd name="T65" fmla="*/ 310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25"/>
                <a:gd name="T101" fmla="*/ 57 w 57"/>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25">
                  <a:moveTo>
                    <a:pt x="56" y="0"/>
                  </a:moveTo>
                  <a:lnTo>
                    <a:pt x="54" y="1"/>
                  </a:lnTo>
                  <a:lnTo>
                    <a:pt x="54" y="4"/>
                  </a:lnTo>
                  <a:lnTo>
                    <a:pt x="53" y="6"/>
                  </a:lnTo>
                  <a:lnTo>
                    <a:pt x="53" y="7"/>
                  </a:lnTo>
                  <a:lnTo>
                    <a:pt x="51" y="8"/>
                  </a:lnTo>
                  <a:lnTo>
                    <a:pt x="51" y="11"/>
                  </a:lnTo>
                  <a:lnTo>
                    <a:pt x="50" y="12"/>
                  </a:lnTo>
                  <a:lnTo>
                    <a:pt x="50" y="15"/>
                  </a:lnTo>
                  <a:lnTo>
                    <a:pt x="48" y="15"/>
                  </a:lnTo>
                  <a:lnTo>
                    <a:pt x="48" y="18"/>
                  </a:lnTo>
                  <a:lnTo>
                    <a:pt x="46" y="20"/>
                  </a:lnTo>
                  <a:lnTo>
                    <a:pt x="44" y="20"/>
                  </a:lnTo>
                  <a:lnTo>
                    <a:pt x="44" y="21"/>
                  </a:lnTo>
                  <a:lnTo>
                    <a:pt x="43" y="21"/>
                  </a:lnTo>
                  <a:lnTo>
                    <a:pt x="42" y="23"/>
                  </a:lnTo>
                  <a:lnTo>
                    <a:pt x="40" y="23"/>
                  </a:lnTo>
                  <a:lnTo>
                    <a:pt x="39" y="24"/>
                  </a:lnTo>
                  <a:lnTo>
                    <a:pt x="31" y="24"/>
                  </a:lnTo>
                  <a:lnTo>
                    <a:pt x="31" y="23"/>
                  </a:lnTo>
                  <a:lnTo>
                    <a:pt x="18" y="23"/>
                  </a:lnTo>
                  <a:lnTo>
                    <a:pt x="18" y="21"/>
                  </a:lnTo>
                  <a:lnTo>
                    <a:pt x="16" y="21"/>
                  </a:lnTo>
                  <a:lnTo>
                    <a:pt x="16" y="20"/>
                  </a:lnTo>
                  <a:lnTo>
                    <a:pt x="14" y="18"/>
                  </a:lnTo>
                  <a:lnTo>
                    <a:pt x="13" y="18"/>
                  </a:lnTo>
                  <a:lnTo>
                    <a:pt x="13" y="17"/>
                  </a:lnTo>
                  <a:lnTo>
                    <a:pt x="12" y="15"/>
                  </a:lnTo>
                  <a:lnTo>
                    <a:pt x="10" y="15"/>
                  </a:lnTo>
                  <a:lnTo>
                    <a:pt x="4" y="9"/>
                  </a:lnTo>
                  <a:lnTo>
                    <a:pt x="3" y="7"/>
                  </a:lnTo>
                  <a:lnTo>
                    <a:pt x="0" y="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4" name="Freeform 114"/>
            <p:cNvSpPr>
              <a:spLocks/>
            </p:cNvSpPr>
            <p:nvPr/>
          </p:nvSpPr>
          <p:spPr bwMode="auto">
            <a:xfrm>
              <a:off x="3701" y="2491"/>
              <a:ext cx="53" cy="87"/>
            </a:xfrm>
            <a:custGeom>
              <a:avLst/>
              <a:gdLst>
                <a:gd name="T0" fmla="*/ 1027850 w 28"/>
                <a:gd name="T1" fmla="*/ 0 h 61"/>
                <a:gd name="T2" fmla="*/ 1027850 w 28"/>
                <a:gd name="T3" fmla="*/ 1369 h 61"/>
                <a:gd name="T4" fmla="*/ 1144166 w 28"/>
                <a:gd name="T5" fmla="*/ 1953 h 61"/>
                <a:gd name="T6" fmla="*/ 1144166 w 28"/>
                <a:gd name="T7" fmla="*/ 2020 h 61"/>
                <a:gd name="T8" fmla="*/ 1274236 w 28"/>
                <a:gd name="T9" fmla="*/ 2785 h 61"/>
                <a:gd name="T10" fmla="*/ 1274236 w 28"/>
                <a:gd name="T11" fmla="*/ 3336 h 61"/>
                <a:gd name="T12" fmla="*/ 1333147 w 28"/>
                <a:gd name="T13" fmla="*/ 3336 h 61"/>
                <a:gd name="T14" fmla="*/ 1333147 w 28"/>
                <a:gd name="T15" fmla="*/ 4758 h 61"/>
                <a:gd name="T16" fmla="*/ 1393300 w 28"/>
                <a:gd name="T17" fmla="*/ 4758 h 61"/>
                <a:gd name="T18" fmla="*/ 1393300 w 28"/>
                <a:gd name="T19" fmla="*/ 5860 h 61"/>
                <a:gd name="T20" fmla="*/ 1333147 w 28"/>
                <a:gd name="T21" fmla="*/ 5860 h 61"/>
                <a:gd name="T22" fmla="*/ 1333147 w 28"/>
                <a:gd name="T23" fmla="*/ 6786 h 61"/>
                <a:gd name="T24" fmla="*/ 1189193 w 28"/>
                <a:gd name="T25" fmla="*/ 6786 h 61"/>
                <a:gd name="T26" fmla="*/ 1189193 w 28"/>
                <a:gd name="T27" fmla="*/ 8080 h 61"/>
                <a:gd name="T28" fmla="*/ 1274236 w 28"/>
                <a:gd name="T29" fmla="*/ 8080 h 61"/>
                <a:gd name="T30" fmla="*/ 1274236 w 28"/>
                <a:gd name="T31" fmla="*/ 6786 h 61"/>
                <a:gd name="T32" fmla="*/ 1333147 w 28"/>
                <a:gd name="T33" fmla="*/ 6786 h 61"/>
                <a:gd name="T34" fmla="*/ 1333147 w 28"/>
                <a:gd name="T35" fmla="*/ 9678 h 61"/>
                <a:gd name="T36" fmla="*/ 1393300 w 28"/>
                <a:gd name="T37" fmla="*/ 9678 h 61"/>
                <a:gd name="T38" fmla="*/ 1393300 w 28"/>
                <a:gd name="T39" fmla="*/ 11687 h 61"/>
                <a:gd name="T40" fmla="*/ 1333147 w 28"/>
                <a:gd name="T41" fmla="*/ 11687 h 61"/>
                <a:gd name="T42" fmla="*/ 1333147 w 28"/>
                <a:gd name="T43" fmla="*/ 13803 h 61"/>
                <a:gd name="T44" fmla="*/ 1274236 w 28"/>
                <a:gd name="T45" fmla="*/ 13803 h 61"/>
                <a:gd name="T46" fmla="*/ 1274236 w 28"/>
                <a:gd name="T47" fmla="*/ 21766 h 61"/>
                <a:gd name="T48" fmla="*/ 1189193 w 28"/>
                <a:gd name="T49" fmla="*/ 21766 h 61"/>
                <a:gd name="T50" fmla="*/ 1189193 w 28"/>
                <a:gd name="T51" fmla="*/ 22611 h 61"/>
                <a:gd name="T52" fmla="*/ 1093941 w 28"/>
                <a:gd name="T53" fmla="*/ 22611 h 61"/>
                <a:gd name="T54" fmla="*/ 1093941 w 28"/>
                <a:gd name="T55" fmla="*/ 22734 h 61"/>
                <a:gd name="T56" fmla="*/ 873764 w 28"/>
                <a:gd name="T57" fmla="*/ 22734 h 61"/>
                <a:gd name="T58" fmla="*/ 873764 w 28"/>
                <a:gd name="T59" fmla="*/ 23442 h 61"/>
                <a:gd name="T60" fmla="*/ 736083 w 28"/>
                <a:gd name="T61" fmla="*/ 23442 h 61"/>
                <a:gd name="T62" fmla="*/ 673181 w 28"/>
                <a:gd name="T63" fmla="*/ 24620 h 61"/>
                <a:gd name="T64" fmla="*/ 516018 w 28"/>
                <a:gd name="T65" fmla="*/ 24620 h 61"/>
                <a:gd name="T66" fmla="*/ 516018 w 28"/>
                <a:gd name="T67" fmla="*/ 25269 h 61"/>
                <a:gd name="T68" fmla="*/ 243870 w 28"/>
                <a:gd name="T69" fmla="*/ 25269 h 61"/>
                <a:gd name="T70" fmla="*/ 243870 w 28"/>
                <a:gd name="T71" fmla="*/ 24620 h 61"/>
                <a:gd name="T72" fmla="*/ 161302 w 28"/>
                <a:gd name="T73" fmla="*/ 23772 h 61"/>
                <a:gd name="T74" fmla="*/ 161302 w 28"/>
                <a:gd name="T75" fmla="*/ 22734 h 61"/>
                <a:gd name="T76" fmla="*/ 211481 w 28"/>
                <a:gd name="T77" fmla="*/ 22734 h 61"/>
                <a:gd name="T78" fmla="*/ 211481 w 28"/>
                <a:gd name="T79" fmla="*/ 21766 h 61"/>
                <a:gd name="T80" fmla="*/ 59025 w 28"/>
                <a:gd name="T81" fmla="*/ 21766 h 61"/>
                <a:gd name="T82" fmla="*/ 59025 w 28"/>
                <a:gd name="T83" fmla="*/ 20612 h 61"/>
                <a:gd name="T84" fmla="*/ 161302 w 28"/>
                <a:gd name="T85" fmla="*/ 20612 h 61"/>
                <a:gd name="T86" fmla="*/ 161302 w 28"/>
                <a:gd name="T87" fmla="*/ 12960 h 61"/>
                <a:gd name="T88" fmla="*/ 0 w 28"/>
                <a:gd name="T89" fmla="*/ 12960 h 61"/>
                <a:gd name="T90" fmla="*/ 0 w 28"/>
                <a:gd name="T91" fmla="*/ 9797 h 61"/>
                <a:gd name="T92" fmla="*/ 59025 w 28"/>
                <a:gd name="T93" fmla="*/ 9797 h 61"/>
                <a:gd name="T94" fmla="*/ 59025 w 28"/>
                <a:gd name="T95" fmla="*/ 7669 h 61"/>
                <a:gd name="T96" fmla="*/ 161302 w 28"/>
                <a:gd name="T97" fmla="*/ 7669 h 61"/>
                <a:gd name="T98" fmla="*/ 161302 w 28"/>
                <a:gd name="T99" fmla="*/ 5860 h 61"/>
                <a:gd name="T100" fmla="*/ 211481 w 28"/>
                <a:gd name="T101" fmla="*/ 5860 h 61"/>
                <a:gd name="T102" fmla="*/ 243870 w 28"/>
                <a:gd name="T103" fmla="*/ 4758 h 61"/>
                <a:gd name="T104" fmla="*/ 305322 w 28"/>
                <a:gd name="T105" fmla="*/ 3336 h 61"/>
                <a:gd name="T106" fmla="*/ 400303 w 28"/>
                <a:gd name="T107" fmla="*/ 3336 h 61"/>
                <a:gd name="T108" fmla="*/ 461611 w 28"/>
                <a:gd name="T109" fmla="*/ 2785 h 61"/>
                <a:gd name="T110" fmla="*/ 516018 w 28"/>
                <a:gd name="T111" fmla="*/ 2785 h 61"/>
                <a:gd name="T112" fmla="*/ 628253 w 28"/>
                <a:gd name="T113" fmla="*/ 1953 h 61"/>
                <a:gd name="T114" fmla="*/ 736083 w 28"/>
                <a:gd name="T115" fmla="*/ 1953 h 61"/>
                <a:gd name="T116" fmla="*/ 736083 w 28"/>
                <a:gd name="T117" fmla="*/ 1 h 61"/>
                <a:gd name="T118" fmla="*/ 916389 w 28"/>
                <a:gd name="T119" fmla="*/ 1 h 61"/>
                <a:gd name="T120" fmla="*/ 916389 w 28"/>
                <a:gd name="T121" fmla="*/ 0 h 61"/>
                <a:gd name="T122" fmla="*/ 1027850 w 28"/>
                <a:gd name="T123" fmla="*/ 0 h 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
                <a:gd name="T187" fmla="*/ 0 h 61"/>
                <a:gd name="T188" fmla="*/ 28 w 28"/>
                <a:gd name="T189" fmla="*/ 61 h 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 h="61">
                  <a:moveTo>
                    <a:pt x="20" y="0"/>
                  </a:moveTo>
                  <a:lnTo>
                    <a:pt x="20" y="3"/>
                  </a:lnTo>
                  <a:lnTo>
                    <a:pt x="22" y="4"/>
                  </a:lnTo>
                  <a:lnTo>
                    <a:pt x="22" y="5"/>
                  </a:lnTo>
                  <a:lnTo>
                    <a:pt x="25" y="6"/>
                  </a:lnTo>
                  <a:lnTo>
                    <a:pt x="25" y="8"/>
                  </a:lnTo>
                  <a:lnTo>
                    <a:pt x="26" y="8"/>
                  </a:lnTo>
                  <a:lnTo>
                    <a:pt x="26" y="11"/>
                  </a:lnTo>
                  <a:lnTo>
                    <a:pt x="27" y="11"/>
                  </a:lnTo>
                  <a:lnTo>
                    <a:pt x="27" y="14"/>
                  </a:lnTo>
                  <a:lnTo>
                    <a:pt x="26" y="14"/>
                  </a:lnTo>
                  <a:lnTo>
                    <a:pt x="26" y="16"/>
                  </a:lnTo>
                  <a:lnTo>
                    <a:pt x="23" y="16"/>
                  </a:lnTo>
                  <a:lnTo>
                    <a:pt x="23" y="19"/>
                  </a:lnTo>
                  <a:lnTo>
                    <a:pt x="25" y="19"/>
                  </a:lnTo>
                  <a:lnTo>
                    <a:pt x="25" y="16"/>
                  </a:lnTo>
                  <a:lnTo>
                    <a:pt x="26" y="16"/>
                  </a:lnTo>
                  <a:lnTo>
                    <a:pt x="26" y="23"/>
                  </a:lnTo>
                  <a:lnTo>
                    <a:pt x="27" y="23"/>
                  </a:lnTo>
                  <a:lnTo>
                    <a:pt x="27" y="28"/>
                  </a:lnTo>
                  <a:lnTo>
                    <a:pt x="26" y="28"/>
                  </a:lnTo>
                  <a:lnTo>
                    <a:pt x="26" y="33"/>
                  </a:lnTo>
                  <a:lnTo>
                    <a:pt x="25" y="33"/>
                  </a:lnTo>
                  <a:lnTo>
                    <a:pt x="25" y="52"/>
                  </a:lnTo>
                  <a:lnTo>
                    <a:pt x="23" y="52"/>
                  </a:lnTo>
                  <a:lnTo>
                    <a:pt x="23" y="54"/>
                  </a:lnTo>
                  <a:lnTo>
                    <a:pt x="21" y="54"/>
                  </a:lnTo>
                  <a:lnTo>
                    <a:pt x="21" y="55"/>
                  </a:lnTo>
                  <a:lnTo>
                    <a:pt x="17" y="55"/>
                  </a:lnTo>
                  <a:lnTo>
                    <a:pt x="17" y="56"/>
                  </a:lnTo>
                  <a:lnTo>
                    <a:pt x="14" y="56"/>
                  </a:lnTo>
                  <a:lnTo>
                    <a:pt x="13" y="59"/>
                  </a:lnTo>
                  <a:lnTo>
                    <a:pt x="10" y="59"/>
                  </a:lnTo>
                  <a:lnTo>
                    <a:pt x="10" y="60"/>
                  </a:lnTo>
                  <a:lnTo>
                    <a:pt x="5" y="60"/>
                  </a:lnTo>
                  <a:lnTo>
                    <a:pt x="5" y="59"/>
                  </a:lnTo>
                  <a:lnTo>
                    <a:pt x="3" y="57"/>
                  </a:lnTo>
                  <a:lnTo>
                    <a:pt x="3" y="55"/>
                  </a:lnTo>
                  <a:lnTo>
                    <a:pt x="4" y="55"/>
                  </a:lnTo>
                  <a:lnTo>
                    <a:pt x="4" y="52"/>
                  </a:lnTo>
                  <a:lnTo>
                    <a:pt x="1" y="52"/>
                  </a:lnTo>
                  <a:lnTo>
                    <a:pt x="1" y="49"/>
                  </a:lnTo>
                  <a:lnTo>
                    <a:pt x="3" y="49"/>
                  </a:lnTo>
                  <a:lnTo>
                    <a:pt x="3" y="31"/>
                  </a:lnTo>
                  <a:lnTo>
                    <a:pt x="0" y="31"/>
                  </a:lnTo>
                  <a:lnTo>
                    <a:pt x="0" y="24"/>
                  </a:lnTo>
                  <a:lnTo>
                    <a:pt x="1" y="24"/>
                  </a:lnTo>
                  <a:lnTo>
                    <a:pt x="1" y="18"/>
                  </a:lnTo>
                  <a:lnTo>
                    <a:pt x="3" y="18"/>
                  </a:lnTo>
                  <a:lnTo>
                    <a:pt x="3" y="14"/>
                  </a:lnTo>
                  <a:lnTo>
                    <a:pt x="4" y="14"/>
                  </a:lnTo>
                  <a:lnTo>
                    <a:pt x="5" y="11"/>
                  </a:lnTo>
                  <a:lnTo>
                    <a:pt x="6" y="8"/>
                  </a:lnTo>
                  <a:lnTo>
                    <a:pt x="8" y="8"/>
                  </a:lnTo>
                  <a:lnTo>
                    <a:pt x="9" y="6"/>
                  </a:lnTo>
                  <a:lnTo>
                    <a:pt x="10" y="6"/>
                  </a:lnTo>
                  <a:lnTo>
                    <a:pt x="12" y="4"/>
                  </a:lnTo>
                  <a:lnTo>
                    <a:pt x="14" y="4"/>
                  </a:lnTo>
                  <a:lnTo>
                    <a:pt x="14" y="1"/>
                  </a:lnTo>
                  <a:lnTo>
                    <a:pt x="18" y="1"/>
                  </a:lnTo>
                  <a:lnTo>
                    <a:pt x="18" y="0"/>
                  </a:lnTo>
                  <a:lnTo>
                    <a:pt x="2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95" name="Freeform 115"/>
            <p:cNvSpPr>
              <a:spLocks/>
            </p:cNvSpPr>
            <p:nvPr/>
          </p:nvSpPr>
          <p:spPr bwMode="auto">
            <a:xfrm>
              <a:off x="3699" y="2565"/>
              <a:ext cx="6" cy="8"/>
            </a:xfrm>
            <a:custGeom>
              <a:avLst/>
              <a:gdLst>
                <a:gd name="T0" fmla="*/ 262144 w 3"/>
                <a:gd name="T1" fmla="*/ 0 h 5"/>
                <a:gd name="T2" fmla="*/ 262144 w 3"/>
                <a:gd name="T3" fmla="*/ 11763 h 5"/>
                <a:gd name="T4" fmla="*/ 0 w 3"/>
                <a:gd name="T5" fmla="*/ 11763 h 5"/>
                <a:gd name="T6" fmla="*/ 0 w 3"/>
                <a:gd name="T7" fmla="*/ 0 h 5"/>
                <a:gd name="T8" fmla="*/ 262144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lnTo>
                    <a:pt x="2" y="4"/>
                  </a:lnTo>
                  <a:lnTo>
                    <a:pt x="0" y="4"/>
                  </a:lnTo>
                  <a:lnTo>
                    <a:pt x="0" y="0"/>
                  </a:lnTo>
                  <a:lnTo>
                    <a:pt x="2"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96" name="Freeform 116"/>
            <p:cNvSpPr>
              <a:spLocks/>
            </p:cNvSpPr>
            <p:nvPr/>
          </p:nvSpPr>
          <p:spPr bwMode="auto">
            <a:xfrm>
              <a:off x="3696" y="2540"/>
              <a:ext cx="7" cy="20"/>
            </a:xfrm>
            <a:custGeom>
              <a:avLst/>
              <a:gdLst>
                <a:gd name="T0" fmla="*/ 40266 w 4"/>
                <a:gd name="T1" fmla="*/ 0 h 14"/>
                <a:gd name="T2" fmla="*/ 40266 w 4"/>
                <a:gd name="T3" fmla="*/ 5776 h 14"/>
                <a:gd name="T4" fmla="*/ 0 w 4"/>
                <a:gd name="T5" fmla="*/ 5776 h 14"/>
                <a:gd name="T6" fmla="*/ 0 w 4"/>
                <a:gd name="T7" fmla="*/ 0 h 14"/>
                <a:gd name="T8" fmla="*/ 40266 w 4"/>
                <a:gd name="T9" fmla="*/ 0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3" y="0"/>
                  </a:moveTo>
                  <a:lnTo>
                    <a:pt x="3" y="13"/>
                  </a:lnTo>
                  <a:lnTo>
                    <a:pt x="0" y="13"/>
                  </a:lnTo>
                  <a:lnTo>
                    <a:pt x="0" y="0"/>
                  </a:lnTo>
                  <a:lnTo>
                    <a:pt x="3"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97" name="Freeform 117"/>
            <p:cNvSpPr>
              <a:spLocks/>
            </p:cNvSpPr>
            <p:nvPr/>
          </p:nvSpPr>
          <p:spPr bwMode="auto">
            <a:xfrm>
              <a:off x="3692" y="2491"/>
              <a:ext cx="62" cy="94"/>
            </a:xfrm>
            <a:custGeom>
              <a:avLst/>
              <a:gdLst>
                <a:gd name="T0" fmla="*/ 218148 w 33"/>
                <a:gd name="T1" fmla="*/ 25246 h 66"/>
                <a:gd name="T2" fmla="*/ 140781 w 33"/>
                <a:gd name="T3" fmla="*/ 21465 h 66"/>
                <a:gd name="T4" fmla="*/ 102952 w 33"/>
                <a:gd name="T5" fmla="*/ 8907 h 66"/>
                <a:gd name="T6" fmla="*/ 0 w 33"/>
                <a:gd name="T7" fmla="*/ 10582 h 66"/>
                <a:gd name="T8" fmla="*/ 102952 w 33"/>
                <a:gd name="T9" fmla="*/ 20986 h 66"/>
                <a:gd name="T10" fmla="*/ 140781 w 33"/>
                <a:gd name="T11" fmla="*/ 22920 h 66"/>
                <a:gd name="T12" fmla="*/ 218148 w 33"/>
                <a:gd name="T13" fmla="*/ 24313 h 66"/>
                <a:gd name="T14" fmla="*/ 264498 w 33"/>
                <a:gd name="T15" fmla="*/ 25246 h 66"/>
                <a:gd name="T16" fmla="*/ 552974 w 33"/>
                <a:gd name="T17" fmla="*/ 26145 h 66"/>
                <a:gd name="T18" fmla="*/ 682759 w 33"/>
                <a:gd name="T19" fmla="*/ 25246 h 66"/>
                <a:gd name="T20" fmla="*/ 909104 w 33"/>
                <a:gd name="T21" fmla="*/ 24313 h 66"/>
                <a:gd name="T22" fmla="*/ 1125520 w 33"/>
                <a:gd name="T23" fmla="*/ 24259 h 66"/>
                <a:gd name="T24" fmla="*/ 1228000 w 33"/>
                <a:gd name="T25" fmla="*/ 23180 h 66"/>
                <a:gd name="T26" fmla="*/ 1298135 w 33"/>
                <a:gd name="T27" fmla="*/ 22214 h 66"/>
                <a:gd name="T28" fmla="*/ 1397934 w 33"/>
                <a:gd name="T29" fmla="*/ 14282 h 66"/>
                <a:gd name="T30" fmla="*/ 1446721 w 33"/>
                <a:gd name="T31" fmla="*/ 11660 h 66"/>
                <a:gd name="T32" fmla="*/ 1397934 w 33"/>
                <a:gd name="T33" fmla="*/ 9644 h 66"/>
                <a:gd name="T34" fmla="*/ 1228000 w 33"/>
                <a:gd name="T35" fmla="*/ 6771 h 66"/>
                <a:gd name="T36" fmla="*/ 1182222 w 33"/>
                <a:gd name="T37" fmla="*/ 8658 h 66"/>
                <a:gd name="T38" fmla="*/ 1125520 w 33"/>
                <a:gd name="T39" fmla="*/ 8907 h 66"/>
                <a:gd name="T40" fmla="*/ 1397934 w 33"/>
                <a:gd name="T41" fmla="*/ 8023 h 66"/>
                <a:gd name="T42" fmla="*/ 1446721 w 33"/>
                <a:gd name="T43" fmla="*/ 5633 h 66"/>
                <a:gd name="T44" fmla="*/ 1397934 w 33"/>
                <a:gd name="T45" fmla="*/ 4625 h 66"/>
                <a:gd name="T46" fmla="*/ 1228000 w 33"/>
                <a:gd name="T47" fmla="*/ 2662 h 66"/>
                <a:gd name="T48" fmla="*/ 1038921 w 33"/>
                <a:gd name="T49" fmla="*/ 0 h 66"/>
                <a:gd name="T50" fmla="*/ 909104 w 33"/>
                <a:gd name="T51" fmla="*/ 1 h 66"/>
                <a:gd name="T52" fmla="*/ 770029 w 33"/>
                <a:gd name="T53" fmla="*/ 1312 h 66"/>
                <a:gd name="T54" fmla="*/ 682759 w 33"/>
                <a:gd name="T55" fmla="*/ 1869 h 66"/>
                <a:gd name="T56" fmla="*/ 629247 w 33"/>
                <a:gd name="T57" fmla="*/ 2662 h 66"/>
                <a:gd name="T58" fmla="*/ 409854 w 33"/>
                <a:gd name="T59" fmla="*/ 3791 h 66"/>
                <a:gd name="T60" fmla="*/ 310038 w 33"/>
                <a:gd name="T61" fmla="*/ 3791 h 66"/>
                <a:gd name="T62" fmla="*/ 264498 w 33"/>
                <a:gd name="T63" fmla="*/ 4625 h 66"/>
                <a:gd name="T64" fmla="*/ 218148 w 33"/>
                <a:gd name="T65" fmla="*/ 5633 h 66"/>
                <a:gd name="T66" fmla="*/ 140781 w 33"/>
                <a:gd name="T67" fmla="*/ 6079 h 66"/>
                <a:gd name="T68" fmla="*/ 102952 w 33"/>
                <a:gd name="T69" fmla="*/ 8023 h 66"/>
                <a:gd name="T70" fmla="*/ 218148 w 33"/>
                <a:gd name="T71" fmla="*/ 26618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
                <a:gd name="T109" fmla="*/ 0 h 66"/>
                <a:gd name="T110" fmla="*/ 33 w 33"/>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 h="66">
                  <a:moveTo>
                    <a:pt x="5" y="65"/>
                  </a:moveTo>
                  <a:lnTo>
                    <a:pt x="5" y="62"/>
                  </a:lnTo>
                  <a:lnTo>
                    <a:pt x="3" y="61"/>
                  </a:lnTo>
                  <a:lnTo>
                    <a:pt x="3" y="53"/>
                  </a:lnTo>
                  <a:lnTo>
                    <a:pt x="2" y="51"/>
                  </a:lnTo>
                  <a:lnTo>
                    <a:pt x="2" y="22"/>
                  </a:lnTo>
                  <a:lnTo>
                    <a:pt x="2" y="26"/>
                  </a:lnTo>
                  <a:lnTo>
                    <a:pt x="0" y="26"/>
                  </a:lnTo>
                  <a:lnTo>
                    <a:pt x="0" y="50"/>
                  </a:lnTo>
                  <a:lnTo>
                    <a:pt x="2" y="51"/>
                  </a:lnTo>
                  <a:lnTo>
                    <a:pt x="2" y="56"/>
                  </a:lnTo>
                  <a:lnTo>
                    <a:pt x="3" y="56"/>
                  </a:lnTo>
                  <a:lnTo>
                    <a:pt x="3" y="60"/>
                  </a:lnTo>
                  <a:lnTo>
                    <a:pt x="5" y="60"/>
                  </a:lnTo>
                  <a:lnTo>
                    <a:pt x="5" y="62"/>
                  </a:lnTo>
                  <a:lnTo>
                    <a:pt x="6" y="62"/>
                  </a:lnTo>
                  <a:lnTo>
                    <a:pt x="6" y="64"/>
                  </a:lnTo>
                  <a:lnTo>
                    <a:pt x="12" y="64"/>
                  </a:lnTo>
                  <a:lnTo>
                    <a:pt x="12" y="62"/>
                  </a:lnTo>
                  <a:lnTo>
                    <a:pt x="15" y="62"/>
                  </a:lnTo>
                  <a:lnTo>
                    <a:pt x="17" y="60"/>
                  </a:lnTo>
                  <a:lnTo>
                    <a:pt x="20" y="60"/>
                  </a:lnTo>
                  <a:lnTo>
                    <a:pt x="22" y="59"/>
                  </a:lnTo>
                  <a:lnTo>
                    <a:pt x="25" y="59"/>
                  </a:lnTo>
                  <a:lnTo>
                    <a:pt x="26" y="57"/>
                  </a:lnTo>
                  <a:lnTo>
                    <a:pt x="27" y="57"/>
                  </a:lnTo>
                  <a:lnTo>
                    <a:pt x="27" y="56"/>
                  </a:lnTo>
                  <a:lnTo>
                    <a:pt x="29" y="54"/>
                  </a:lnTo>
                  <a:lnTo>
                    <a:pt x="29" y="35"/>
                  </a:lnTo>
                  <a:lnTo>
                    <a:pt x="31" y="35"/>
                  </a:lnTo>
                  <a:lnTo>
                    <a:pt x="31" y="29"/>
                  </a:lnTo>
                  <a:lnTo>
                    <a:pt x="32" y="29"/>
                  </a:lnTo>
                  <a:lnTo>
                    <a:pt x="32" y="25"/>
                  </a:lnTo>
                  <a:lnTo>
                    <a:pt x="31" y="24"/>
                  </a:lnTo>
                  <a:lnTo>
                    <a:pt x="31" y="21"/>
                  </a:lnTo>
                  <a:lnTo>
                    <a:pt x="27" y="17"/>
                  </a:lnTo>
                  <a:lnTo>
                    <a:pt x="27" y="20"/>
                  </a:lnTo>
                  <a:lnTo>
                    <a:pt x="26" y="21"/>
                  </a:lnTo>
                  <a:lnTo>
                    <a:pt x="25" y="21"/>
                  </a:lnTo>
                  <a:lnTo>
                    <a:pt x="25" y="22"/>
                  </a:lnTo>
                  <a:lnTo>
                    <a:pt x="20" y="22"/>
                  </a:lnTo>
                  <a:lnTo>
                    <a:pt x="31" y="20"/>
                  </a:lnTo>
                  <a:lnTo>
                    <a:pt x="31" y="14"/>
                  </a:lnTo>
                  <a:lnTo>
                    <a:pt x="32" y="14"/>
                  </a:lnTo>
                  <a:lnTo>
                    <a:pt x="32" y="12"/>
                  </a:lnTo>
                  <a:lnTo>
                    <a:pt x="31" y="11"/>
                  </a:lnTo>
                  <a:lnTo>
                    <a:pt x="31" y="9"/>
                  </a:lnTo>
                  <a:lnTo>
                    <a:pt x="27" y="6"/>
                  </a:lnTo>
                  <a:lnTo>
                    <a:pt x="22" y="0"/>
                  </a:lnTo>
                  <a:lnTo>
                    <a:pt x="23" y="0"/>
                  </a:lnTo>
                  <a:lnTo>
                    <a:pt x="22" y="0"/>
                  </a:lnTo>
                  <a:lnTo>
                    <a:pt x="20" y="1"/>
                  </a:lnTo>
                  <a:lnTo>
                    <a:pt x="17" y="1"/>
                  </a:lnTo>
                  <a:lnTo>
                    <a:pt x="17" y="3"/>
                  </a:lnTo>
                  <a:lnTo>
                    <a:pt x="15" y="4"/>
                  </a:lnTo>
                  <a:lnTo>
                    <a:pt x="14" y="4"/>
                  </a:lnTo>
                  <a:lnTo>
                    <a:pt x="14" y="6"/>
                  </a:lnTo>
                  <a:lnTo>
                    <a:pt x="12" y="6"/>
                  </a:lnTo>
                  <a:lnTo>
                    <a:pt x="9" y="9"/>
                  </a:lnTo>
                  <a:lnTo>
                    <a:pt x="7" y="9"/>
                  </a:lnTo>
                  <a:lnTo>
                    <a:pt x="7" y="11"/>
                  </a:lnTo>
                  <a:lnTo>
                    <a:pt x="6" y="11"/>
                  </a:lnTo>
                  <a:lnTo>
                    <a:pt x="6" y="12"/>
                  </a:lnTo>
                  <a:lnTo>
                    <a:pt x="5" y="14"/>
                  </a:lnTo>
                  <a:lnTo>
                    <a:pt x="5" y="15"/>
                  </a:lnTo>
                  <a:lnTo>
                    <a:pt x="3" y="15"/>
                  </a:lnTo>
                  <a:lnTo>
                    <a:pt x="3" y="20"/>
                  </a:lnTo>
                  <a:lnTo>
                    <a:pt x="2" y="20"/>
                  </a:lnTo>
                  <a:lnTo>
                    <a:pt x="2" y="22"/>
                  </a:lnTo>
                  <a:lnTo>
                    <a:pt x="5" y="6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8" name="Freeform 118"/>
            <p:cNvSpPr>
              <a:spLocks/>
            </p:cNvSpPr>
            <p:nvPr/>
          </p:nvSpPr>
          <p:spPr bwMode="auto">
            <a:xfrm>
              <a:off x="3799" y="2578"/>
              <a:ext cx="28" cy="56"/>
            </a:xfrm>
            <a:custGeom>
              <a:avLst/>
              <a:gdLst>
                <a:gd name="T0" fmla="*/ 0 w 15"/>
                <a:gd name="T1" fmla="*/ 7266 h 39"/>
                <a:gd name="T2" fmla="*/ 43200 w 15"/>
                <a:gd name="T3" fmla="*/ 7266 h 39"/>
                <a:gd name="T4" fmla="*/ 43200 w 15"/>
                <a:gd name="T5" fmla="*/ 7375 h 39"/>
                <a:gd name="T6" fmla="*/ 130469 w 15"/>
                <a:gd name="T7" fmla="*/ 7375 h 39"/>
                <a:gd name="T8" fmla="*/ 130469 w 15"/>
                <a:gd name="T9" fmla="*/ 8378 h 39"/>
                <a:gd name="T10" fmla="*/ 150528 w 15"/>
                <a:gd name="T11" fmla="*/ 8825 h 39"/>
                <a:gd name="T12" fmla="*/ 150528 w 15"/>
                <a:gd name="T13" fmla="*/ 9468 h 39"/>
                <a:gd name="T14" fmla="*/ 200374 w 15"/>
                <a:gd name="T15" fmla="*/ 9829 h 39"/>
                <a:gd name="T16" fmla="*/ 200374 w 15"/>
                <a:gd name="T17" fmla="*/ 10590 h 39"/>
                <a:gd name="T18" fmla="*/ 243542 w 15"/>
                <a:gd name="T19" fmla="*/ 11140 h 39"/>
                <a:gd name="T20" fmla="*/ 243542 w 15"/>
                <a:gd name="T21" fmla="*/ 12672 h 39"/>
                <a:gd name="T22" fmla="*/ 280986 w 15"/>
                <a:gd name="T23" fmla="*/ 12672 h 39"/>
                <a:gd name="T24" fmla="*/ 280986 w 15"/>
                <a:gd name="T25" fmla="*/ 14758 h 39"/>
                <a:gd name="T26" fmla="*/ 374031 w 15"/>
                <a:gd name="T27" fmla="*/ 14758 h 39"/>
                <a:gd name="T28" fmla="*/ 374031 w 15"/>
                <a:gd name="T29" fmla="*/ 15206 h 39"/>
                <a:gd name="T30" fmla="*/ 404817 w 15"/>
                <a:gd name="T31" fmla="*/ 15996 h 39"/>
                <a:gd name="T32" fmla="*/ 404817 w 15"/>
                <a:gd name="T33" fmla="*/ 16346 h 39"/>
                <a:gd name="T34" fmla="*/ 454612 w 15"/>
                <a:gd name="T35" fmla="*/ 16346 h 39"/>
                <a:gd name="T36" fmla="*/ 454612 w 15"/>
                <a:gd name="T37" fmla="*/ 17094 h 39"/>
                <a:gd name="T38" fmla="*/ 481307 w 15"/>
                <a:gd name="T39" fmla="*/ 17094 h 39"/>
                <a:gd name="T40" fmla="*/ 481307 w 15"/>
                <a:gd name="T41" fmla="*/ 17923 h 39"/>
                <a:gd name="T42" fmla="*/ 481307 w 15"/>
                <a:gd name="T43" fmla="*/ 14758 h 39"/>
                <a:gd name="T44" fmla="*/ 567708 w 15"/>
                <a:gd name="T45" fmla="*/ 14758 h 39"/>
                <a:gd name="T46" fmla="*/ 567708 w 15"/>
                <a:gd name="T47" fmla="*/ 4592 h 39"/>
                <a:gd name="T48" fmla="*/ 567708 w 15"/>
                <a:gd name="T49" fmla="*/ 4280 h 39"/>
                <a:gd name="T50" fmla="*/ 567708 w 15"/>
                <a:gd name="T51" fmla="*/ 1446 h 39"/>
                <a:gd name="T52" fmla="*/ 481307 w 15"/>
                <a:gd name="T53" fmla="*/ 1 h 39"/>
                <a:gd name="T54" fmla="*/ 404817 w 15"/>
                <a:gd name="T55" fmla="*/ 1 h 39"/>
                <a:gd name="T56" fmla="*/ 374031 w 15"/>
                <a:gd name="T57" fmla="*/ 0 h 39"/>
                <a:gd name="T58" fmla="*/ 243542 w 15"/>
                <a:gd name="T59" fmla="*/ 0 h 39"/>
                <a:gd name="T60" fmla="*/ 243542 w 15"/>
                <a:gd name="T61" fmla="*/ 1 h 39"/>
                <a:gd name="T62" fmla="*/ 200374 w 15"/>
                <a:gd name="T63" fmla="*/ 1 h 39"/>
                <a:gd name="T64" fmla="*/ 200374 w 15"/>
                <a:gd name="T65" fmla="*/ 2076 h 39"/>
                <a:gd name="T66" fmla="*/ 150528 w 15"/>
                <a:gd name="T67" fmla="*/ 2227 h 39"/>
                <a:gd name="T68" fmla="*/ 150528 w 15"/>
                <a:gd name="T69" fmla="*/ 4280 h 39"/>
                <a:gd name="T70" fmla="*/ 130469 w 15"/>
                <a:gd name="T71" fmla="*/ 5136 h 39"/>
                <a:gd name="T72" fmla="*/ 130469 w 15"/>
                <a:gd name="T73" fmla="*/ 6146 h 39"/>
                <a:gd name="T74" fmla="*/ 43200 w 15"/>
                <a:gd name="T75" fmla="*/ 6146 h 39"/>
                <a:gd name="T76" fmla="*/ 0 w 15"/>
                <a:gd name="T77" fmla="*/ 7266 h 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
                <a:gd name="T118" fmla="*/ 0 h 39"/>
                <a:gd name="T119" fmla="*/ 15 w 15"/>
                <a:gd name="T120" fmla="*/ 39 h 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 h="39">
                  <a:moveTo>
                    <a:pt x="0" y="15"/>
                  </a:moveTo>
                  <a:lnTo>
                    <a:pt x="1" y="15"/>
                  </a:lnTo>
                  <a:lnTo>
                    <a:pt x="1" y="16"/>
                  </a:lnTo>
                  <a:lnTo>
                    <a:pt x="3" y="16"/>
                  </a:lnTo>
                  <a:lnTo>
                    <a:pt x="3" y="18"/>
                  </a:lnTo>
                  <a:lnTo>
                    <a:pt x="4" y="19"/>
                  </a:lnTo>
                  <a:lnTo>
                    <a:pt x="4" y="20"/>
                  </a:lnTo>
                  <a:lnTo>
                    <a:pt x="5" y="21"/>
                  </a:lnTo>
                  <a:lnTo>
                    <a:pt x="5" y="23"/>
                  </a:lnTo>
                  <a:lnTo>
                    <a:pt x="6" y="24"/>
                  </a:lnTo>
                  <a:lnTo>
                    <a:pt x="6" y="27"/>
                  </a:lnTo>
                  <a:lnTo>
                    <a:pt x="7" y="27"/>
                  </a:lnTo>
                  <a:lnTo>
                    <a:pt x="7" y="31"/>
                  </a:lnTo>
                  <a:lnTo>
                    <a:pt x="9" y="31"/>
                  </a:lnTo>
                  <a:lnTo>
                    <a:pt x="9" y="33"/>
                  </a:lnTo>
                  <a:lnTo>
                    <a:pt x="10" y="34"/>
                  </a:lnTo>
                  <a:lnTo>
                    <a:pt x="10" y="35"/>
                  </a:lnTo>
                  <a:lnTo>
                    <a:pt x="11" y="35"/>
                  </a:lnTo>
                  <a:lnTo>
                    <a:pt x="11" y="36"/>
                  </a:lnTo>
                  <a:lnTo>
                    <a:pt x="12" y="36"/>
                  </a:lnTo>
                  <a:lnTo>
                    <a:pt x="12" y="38"/>
                  </a:lnTo>
                  <a:lnTo>
                    <a:pt x="12" y="31"/>
                  </a:lnTo>
                  <a:lnTo>
                    <a:pt x="14" y="31"/>
                  </a:lnTo>
                  <a:lnTo>
                    <a:pt x="14" y="10"/>
                  </a:lnTo>
                  <a:lnTo>
                    <a:pt x="14" y="9"/>
                  </a:lnTo>
                  <a:lnTo>
                    <a:pt x="14" y="3"/>
                  </a:lnTo>
                  <a:lnTo>
                    <a:pt x="12" y="1"/>
                  </a:lnTo>
                  <a:lnTo>
                    <a:pt x="10" y="1"/>
                  </a:lnTo>
                  <a:lnTo>
                    <a:pt x="9" y="0"/>
                  </a:lnTo>
                  <a:lnTo>
                    <a:pt x="6" y="0"/>
                  </a:lnTo>
                  <a:lnTo>
                    <a:pt x="6" y="1"/>
                  </a:lnTo>
                  <a:lnTo>
                    <a:pt x="5" y="1"/>
                  </a:lnTo>
                  <a:lnTo>
                    <a:pt x="5" y="4"/>
                  </a:lnTo>
                  <a:lnTo>
                    <a:pt x="4" y="5"/>
                  </a:lnTo>
                  <a:lnTo>
                    <a:pt x="4" y="9"/>
                  </a:lnTo>
                  <a:lnTo>
                    <a:pt x="3" y="11"/>
                  </a:lnTo>
                  <a:lnTo>
                    <a:pt x="3" y="13"/>
                  </a:lnTo>
                  <a:lnTo>
                    <a:pt x="1" y="13"/>
                  </a:lnTo>
                  <a:lnTo>
                    <a:pt x="0" y="1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99" name="Freeform 119"/>
            <p:cNvSpPr>
              <a:spLocks/>
            </p:cNvSpPr>
            <p:nvPr/>
          </p:nvSpPr>
          <p:spPr bwMode="auto">
            <a:xfrm>
              <a:off x="3701" y="2563"/>
              <a:ext cx="162" cy="168"/>
            </a:xfrm>
            <a:custGeom>
              <a:avLst/>
              <a:gdLst>
                <a:gd name="T0" fmla="*/ 3790672 w 86"/>
                <a:gd name="T1" fmla="*/ 47738 h 118"/>
                <a:gd name="T2" fmla="*/ 2732889 w 86"/>
                <a:gd name="T3" fmla="*/ 46680 h 118"/>
                <a:gd name="T4" fmla="*/ 2613162 w 86"/>
                <a:gd name="T5" fmla="*/ 46183 h 118"/>
                <a:gd name="T6" fmla="*/ 2507445 w 86"/>
                <a:gd name="T7" fmla="*/ 45857 h 118"/>
                <a:gd name="T8" fmla="*/ 2237766 w 86"/>
                <a:gd name="T9" fmla="*/ 43351 h 118"/>
                <a:gd name="T10" fmla="*/ 1884058 w 86"/>
                <a:gd name="T11" fmla="*/ 41900 h 118"/>
                <a:gd name="T12" fmla="*/ 1707310 w 86"/>
                <a:gd name="T13" fmla="*/ 40151 h 118"/>
                <a:gd name="T14" fmla="*/ 1556511 w 86"/>
                <a:gd name="T15" fmla="*/ 38446 h 118"/>
                <a:gd name="T16" fmla="*/ 1434148 w 86"/>
                <a:gd name="T17" fmla="*/ 36418 h 118"/>
                <a:gd name="T18" fmla="*/ 1331113 w 86"/>
                <a:gd name="T19" fmla="*/ 36305 h 118"/>
                <a:gd name="T20" fmla="*/ 1280861 w 86"/>
                <a:gd name="T21" fmla="*/ 34870 h 118"/>
                <a:gd name="T22" fmla="*/ 1187950 w 86"/>
                <a:gd name="T23" fmla="*/ 34184 h 118"/>
                <a:gd name="T24" fmla="*/ 1084083 w 86"/>
                <a:gd name="T25" fmla="*/ 32787 h 118"/>
                <a:gd name="T26" fmla="*/ 1025607 w 86"/>
                <a:gd name="T27" fmla="*/ 30797 h 118"/>
                <a:gd name="T28" fmla="*/ 961890 w 86"/>
                <a:gd name="T29" fmla="*/ 29635 h 118"/>
                <a:gd name="T30" fmla="*/ 906350 w 86"/>
                <a:gd name="T31" fmla="*/ 26498 h 118"/>
                <a:gd name="T32" fmla="*/ 799967 w 86"/>
                <a:gd name="T33" fmla="*/ 24230 h 118"/>
                <a:gd name="T34" fmla="*/ 650827 w 86"/>
                <a:gd name="T35" fmla="*/ 21387 h 118"/>
                <a:gd name="T36" fmla="*/ 575501 w 86"/>
                <a:gd name="T37" fmla="*/ 18198 h 118"/>
                <a:gd name="T38" fmla="*/ 481149 w 86"/>
                <a:gd name="T39" fmla="*/ 17491 h 118"/>
                <a:gd name="T40" fmla="*/ 424674 w 86"/>
                <a:gd name="T41" fmla="*/ 16175 h 118"/>
                <a:gd name="T42" fmla="*/ 375130 w 86"/>
                <a:gd name="T43" fmla="*/ 15022 h 118"/>
                <a:gd name="T44" fmla="*/ 281867 w 86"/>
                <a:gd name="T45" fmla="*/ 13322 h 118"/>
                <a:gd name="T46" fmla="*/ 225444 w 86"/>
                <a:gd name="T47" fmla="*/ 11635 h 118"/>
                <a:gd name="T48" fmla="*/ 149633 w 86"/>
                <a:gd name="T49" fmla="*/ 9535 h 118"/>
                <a:gd name="T50" fmla="*/ 105718 w 86"/>
                <a:gd name="T51" fmla="*/ 8629 h 118"/>
                <a:gd name="T52" fmla="*/ 0 w 86"/>
                <a:gd name="T53" fmla="*/ 7411 h 118"/>
                <a:gd name="T54" fmla="*/ 105718 w 86"/>
                <a:gd name="T55" fmla="*/ 6061 h 118"/>
                <a:gd name="T56" fmla="*/ 375130 w 86"/>
                <a:gd name="T57" fmla="*/ 3780 h 118"/>
                <a:gd name="T58" fmla="*/ 424674 w 86"/>
                <a:gd name="T59" fmla="*/ 1865 h 118"/>
                <a:gd name="T60" fmla="*/ 650827 w 86"/>
                <a:gd name="T61" fmla="*/ 1310 h 118"/>
                <a:gd name="T62" fmla="*/ 961890 w 86"/>
                <a:gd name="T63" fmla="*/ 1 h 118"/>
                <a:gd name="T64" fmla="*/ 1187950 w 86"/>
                <a:gd name="T65" fmla="*/ 0 h 118"/>
                <a:gd name="T66" fmla="*/ 1387234 w 86"/>
                <a:gd name="T67" fmla="*/ 1 h 118"/>
                <a:gd name="T68" fmla="*/ 1707310 w 86"/>
                <a:gd name="T69" fmla="*/ 3937 h 118"/>
                <a:gd name="T70" fmla="*/ 1884058 w 86"/>
                <a:gd name="T71" fmla="*/ 6061 h 118"/>
                <a:gd name="T72" fmla="*/ 2042110 w 86"/>
                <a:gd name="T73" fmla="*/ 7980 h 118"/>
                <a:gd name="T74" fmla="*/ 2237766 w 86"/>
                <a:gd name="T75" fmla="*/ 10269 h 118"/>
                <a:gd name="T76" fmla="*/ 2357788 w 86"/>
                <a:gd name="T77" fmla="*/ 11635 h 118"/>
                <a:gd name="T78" fmla="*/ 2466887 w 86"/>
                <a:gd name="T79" fmla="*/ 13073 h 118"/>
                <a:gd name="T80" fmla="*/ 2613162 w 86"/>
                <a:gd name="T81" fmla="*/ 14620 h 118"/>
                <a:gd name="T82" fmla="*/ 2732889 w 86"/>
                <a:gd name="T83" fmla="*/ 15022 h 118"/>
                <a:gd name="T84" fmla="*/ 2932032 w 86"/>
                <a:gd name="T85" fmla="*/ 16175 h 118"/>
                <a:gd name="T86" fmla="*/ 3067717 w 86"/>
                <a:gd name="T87" fmla="*/ 17019 h 118"/>
                <a:gd name="T88" fmla="*/ 3123827 w 86"/>
                <a:gd name="T89" fmla="*/ 18612 h 118"/>
                <a:gd name="T90" fmla="*/ 3271273 w 86"/>
                <a:gd name="T91" fmla="*/ 18967 h 118"/>
                <a:gd name="T92" fmla="*/ 3365721 w 86"/>
                <a:gd name="T93" fmla="*/ 19327 h 118"/>
                <a:gd name="T94" fmla="*/ 3471360 w 86"/>
                <a:gd name="T95" fmla="*/ 20255 h 118"/>
                <a:gd name="T96" fmla="*/ 3549039 w 86"/>
                <a:gd name="T97" fmla="*/ 20815 h 118"/>
                <a:gd name="T98" fmla="*/ 3591530 w 86"/>
                <a:gd name="T99" fmla="*/ 21387 h 118"/>
                <a:gd name="T100" fmla="*/ 3697060 w 86"/>
                <a:gd name="T101" fmla="*/ 22784 h 118"/>
                <a:gd name="T102" fmla="*/ 3790672 w 86"/>
                <a:gd name="T103" fmla="*/ 25909 h 118"/>
                <a:gd name="T104" fmla="*/ 3846765 w 86"/>
                <a:gd name="T105" fmla="*/ 31641 h 118"/>
                <a:gd name="T106" fmla="*/ 3925911 w 86"/>
                <a:gd name="T107" fmla="*/ 36418 h 118"/>
                <a:gd name="T108" fmla="*/ 3925911 w 86"/>
                <a:gd name="T109" fmla="*/ 42192 h 118"/>
                <a:gd name="T110" fmla="*/ 4016018 w 86"/>
                <a:gd name="T111" fmla="*/ 45857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
                <a:gd name="T169" fmla="*/ 0 h 118"/>
                <a:gd name="T170" fmla="*/ 86 w 86"/>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 h="118">
                  <a:moveTo>
                    <a:pt x="83" y="113"/>
                  </a:moveTo>
                  <a:lnTo>
                    <a:pt x="80" y="117"/>
                  </a:lnTo>
                  <a:lnTo>
                    <a:pt x="58" y="117"/>
                  </a:lnTo>
                  <a:lnTo>
                    <a:pt x="58" y="115"/>
                  </a:lnTo>
                  <a:lnTo>
                    <a:pt x="56" y="115"/>
                  </a:lnTo>
                  <a:lnTo>
                    <a:pt x="55" y="114"/>
                  </a:lnTo>
                  <a:lnTo>
                    <a:pt x="53" y="114"/>
                  </a:lnTo>
                  <a:lnTo>
                    <a:pt x="53" y="113"/>
                  </a:lnTo>
                  <a:lnTo>
                    <a:pt x="52" y="113"/>
                  </a:lnTo>
                  <a:lnTo>
                    <a:pt x="47" y="107"/>
                  </a:lnTo>
                  <a:lnTo>
                    <a:pt x="45" y="107"/>
                  </a:lnTo>
                  <a:lnTo>
                    <a:pt x="40" y="103"/>
                  </a:lnTo>
                  <a:lnTo>
                    <a:pt x="38" y="101"/>
                  </a:lnTo>
                  <a:lnTo>
                    <a:pt x="36" y="99"/>
                  </a:lnTo>
                  <a:lnTo>
                    <a:pt x="35" y="97"/>
                  </a:lnTo>
                  <a:lnTo>
                    <a:pt x="33" y="95"/>
                  </a:lnTo>
                  <a:lnTo>
                    <a:pt x="30" y="92"/>
                  </a:lnTo>
                  <a:lnTo>
                    <a:pt x="30" y="90"/>
                  </a:lnTo>
                  <a:lnTo>
                    <a:pt x="29" y="89"/>
                  </a:lnTo>
                  <a:lnTo>
                    <a:pt x="28" y="89"/>
                  </a:lnTo>
                  <a:lnTo>
                    <a:pt x="28" y="88"/>
                  </a:lnTo>
                  <a:lnTo>
                    <a:pt x="27" y="86"/>
                  </a:lnTo>
                  <a:lnTo>
                    <a:pt x="27" y="85"/>
                  </a:lnTo>
                  <a:lnTo>
                    <a:pt x="25" y="84"/>
                  </a:lnTo>
                  <a:lnTo>
                    <a:pt x="25" y="82"/>
                  </a:lnTo>
                  <a:lnTo>
                    <a:pt x="23" y="81"/>
                  </a:lnTo>
                  <a:lnTo>
                    <a:pt x="23" y="77"/>
                  </a:lnTo>
                  <a:lnTo>
                    <a:pt x="22" y="76"/>
                  </a:lnTo>
                  <a:lnTo>
                    <a:pt x="22" y="74"/>
                  </a:lnTo>
                  <a:lnTo>
                    <a:pt x="20" y="73"/>
                  </a:lnTo>
                  <a:lnTo>
                    <a:pt x="20" y="68"/>
                  </a:lnTo>
                  <a:lnTo>
                    <a:pt x="19" y="65"/>
                  </a:lnTo>
                  <a:lnTo>
                    <a:pt x="17" y="62"/>
                  </a:lnTo>
                  <a:lnTo>
                    <a:pt x="17" y="60"/>
                  </a:lnTo>
                  <a:lnTo>
                    <a:pt x="16" y="57"/>
                  </a:lnTo>
                  <a:lnTo>
                    <a:pt x="14" y="53"/>
                  </a:lnTo>
                  <a:lnTo>
                    <a:pt x="13" y="48"/>
                  </a:lnTo>
                  <a:lnTo>
                    <a:pt x="12" y="45"/>
                  </a:lnTo>
                  <a:lnTo>
                    <a:pt x="12" y="43"/>
                  </a:lnTo>
                  <a:lnTo>
                    <a:pt x="10" y="43"/>
                  </a:lnTo>
                  <a:lnTo>
                    <a:pt x="10" y="42"/>
                  </a:lnTo>
                  <a:lnTo>
                    <a:pt x="9" y="40"/>
                  </a:lnTo>
                  <a:lnTo>
                    <a:pt x="9" y="39"/>
                  </a:lnTo>
                  <a:lnTo>
                    <a:pt x="8" y="37"/>
                  </a:lnTo>
                  <a:lnTo>
                    <a:pt x="8" y="35"/>
                  </a:lnTo>
                  <a:lnTo>
                    <a:pt x="6" y="33"/>
                  </a:lnTo>
                  <a:lnTo>
                    <a:pt x="6" y="31"/>
                  </a:lnTo>
                  <a:lnTo>
                    <a:pt x="5" y="29"/>
                  </a:lnTo>
                  <a:lnTo>
                    <a:pt x="5" y="25"/>
                  </a:lnTo>
                  <a:lnTo>
                    <a:pt x="3" y="24"/>
                  </a:lnTo>
                  <a:lnTo>
                    <a:pt x="3" y="22"/>
                  </a:lnTo>
                  <a:lnTo>
                    <a:pt x="2" y="21"/>
                  </a:lnTo>
                  <a:lnTo>
                    <a:pt x="2" y="20"/>
                  </a:lnTo>
                  <a:lnTo>
                    <a:pt x="0" y="18"/>
                  </a:lnTo>
                  <a:lnTo>
                    <a:pt x="2" y="17"/>
                  </a:lnTo>
                  <a:lnTo>
                    <a:pt x="2" y="15"/>
                  </a:lnTo>
                  <a:lnTo>
                    <a:pt x="8" y="10"/>
                  </a:lnTo>
                  <a:lnTo>
                    <a:pt x="8" y="9"/>
                  </a:lnTo>
                  <a:lnTo>
                    <a:pt x="9" y="7"/>
                  </a:lnTo>
                  <a:lnTo>
                    <a:pt x="9" y="4"/>
                  </a:lnTo>
                  <a:lnTo>
                    <a:pt x="10" y="3"/>
                  </a:lnTo>
                  <a:lnTo>
                    <a:pt x="14" y="3"/>
                  </a:lnTo>
                  <a:lnTo>
                    <a:pt x="16" y="1"/>
                  </a:lnTo>
                  <a:lnTo>
                    <a:pt x="20" y="1"/>
                  </a:lnTo>
                  <a:lnTo>
                    <a:pt x="22" y="0"/>
                  </a:lnTo>
                  <a:lnTo>
                    <a:pt x="25" y="0"/>
                  </a:lnTo>
                  <a:lnTo>
                    <a:pt x="27" y="1"/>
                  </a:lnTo>
                  <a:lnTo>
                    <a:pt x="29" y="1"/>
                  </a:lnTo>
                  <a:lnTo>
                    <a:pt x="36" y="9"/>
                  </a:lnTo>
                  <a:lnTo>
                    <a:pt x="36" y="10"/>
                  </a:lnTo>
                  <a:lnTo>
                    <a:pt x="40" y="14"/>
                  </a:lnTo>
                  <a:lnTo>
                    <a:pt x="40" y="15"/>
                  </a:lnTo>
                  <a:lnTo>
                    <a:pt x="42" y="17"/>
                  </a:lnTo>
                  <a:lnTo>
                    <a:pt x="43" y="20"/>
                  </a:lnTo>
                  <a:lnTo>
                    <a:pt x="47" y="22"/>
                  </a:lnTo>
                  <a:lnTo>
                    <a:pt x="47" y="25"/>
                  </a:lnTo>
                  <a:lnTo>
                    <a:pt x="47" y="27"/>
                  </a:lnTo>
                  <a:lnTo>
                    <a:pt x="50" y="29"/>
                  </a:lnTo>
                  <a:lnTo>
                    <a:pt x="50" y="31"/>
                  </a:lnTo>
                  <a:lnTo>
                    <a:pt x="52" y="32"/>
                  </a:lnTo>
                  <a:lnTo>
                    <a:pt x="52" y="33"/>
                  </a:lnTo>
                  <a:lnTo>
                    <a:pt x="55" y="36"/>
                  </a:lnTo>
                  <a:lnTo>
                    <a:pt x="56" y="36"/>
                  </a:lnTo>
                  <a:lnTo>
                    <a:pt x="58" y="37"/>
                  </a:lnTo>
                  <a:lnTo>
                    <a:pt x="60" y="37"/>
                  </a:lnTo>
                  <a:lnTo>
                    <a:pt x="62" y="40"/>
                  </a:lnTo>
                  <a:lnTo>
                    <a:pt x="64" y="40"/>
                  </a:lnTo>
                  <a:lnTo>
                    <a:pt x="65" y="42"/>
                  </a:lnTo>
                  <a:lnTo>
                    <a:pt x="65" y="45"/>
                  </a:lnTo>
                  <a:lnTo>
                    <a:pt x="66" y="46"/>
                  </a:lnTo>
                  <a:lnTo>
                    <a:pt x="68" y="46"/>
                  </a:lnTo>
                  <a:lnTo>
                    <a:pt x="69" y="47"/>
                  </a:lnTo>
                  <a:lnTo>
                    <a:pt x="71" y="47"/>
                  </a:lnTo>
                  <a:lnTo>
                    <a:pt x="71" y="48"/>
                  </a:lnTo>
                  <a:lnTo>
                    <a:pt x="73" y="48"/>
                  </a:lnTo>
                  <a:lnTo>
                    <a:pt x="73" y="50"/>
                  </a:lnTo>
                  <a:lnTo>
                    <a:pt x="75" y="50"/>
                  </a:lnTo>
                  <a:lnTo>
                    <a:pt x="75" y="51"/>
                  </a:lnTo>
                  <a:lnTo>
                    <a:pt x="76" y="51"/>
                  </a:lnTo>
                  <a:lnTo>
                    <a:pt x="76" y="53"/>
                  </a:lnTo>
                  <a:lnTo>
                    <a:pt x="78" y="53"/>
                  </a:lnTo>
                  <a:lnTo>
                    <a:pt x="78" y="56"/>
                  </a:lnTo>
                  <a:lnTo>
                    <a:pt x="80" y="56"/>
                  </a:lnTo>
                  <a:lnTo>
                    <a:pt x="80" y="64"/>
                  </a:lnTo>
                  <a:lnTo>
                    <a:pt x="81" y="65"/>
                  </a:lnTo>
                  <a:lnTo>
                    <a:pt x="81" y="78"/>
                  </a:lnTo>
                  <a:lnTo>
                    <a:pt x="83" y="79"/>
                  </a:lnTo>
                  <a:lnTo>
                    <a:pt x="83" y="90"/>
                  </a:lnTo>
                  <a:lnTo>
                    <a:pt x="83" y="92"/>
                  </a:lnTo>
                  <a:lnTo>
                    <a:pt x="83" y="104"/>
                  </a:lnTo>
                  <a:lnTo>
                    <a:pt x="85" y="106"/>
                  </a:lnTo>
                  <a:lnTo>
                    <a:pt x="85" y="113"/>
                  </a:lnTo>
                  <a:lnTo>
                    <a:pt x="83" y="113"/>
                  </a:lnTo>
                </a:path>
              </a:pathLst>
            </a:custGeom>
            <a:solidFill>
              <a:srgbClr val="438E00"/>
            </a:solidFill>
            <a:ln w="12700" cap="rnd">
              <a:solidFill>
                <a:srgbClr val="000000"/>
              </a:solidFill>
              <a:round/>
              <a:headEnd/>
              <a:tailEnd/>
            </a:ln>
          </p:spPr>
          <p:txBody>
            <a:bodyPr/>
            <a:lstStyle/>
            <a:p>
              <a:endParaRPr lang="en-US"/>
            </a:p>
          </p:txBody>
        </p:sp>
        <p:sp>
          <p:nvSpPr>
            <p:cNvPr id="1200" name="Freeform 120"/>
            <p:cNvSpPr>
              <a:spLocks/>
            </p:cNvSpPr>
            <p:nvPr/>
          </p:nvSpPr>
          <p:spPr bwMode="auto">
            <a:xfrm>
              <a:off x="3775" y="2604"/>
              <a:ext cx="63" cy="120"/>
            </a:xfrm>
            <a:custGeom>
              <a:avLst/>
              <a:gdLst>
                <a:gd name="T0" fmla="*/ 428007 w 34"/>
                <a:gd name="T1" fmla="*/ 971 h 84"/>
                <a:gd name="T2" fmla="*/ 540110 w 34"/>
                <a:gd name="T3" fmla="*/ 1387 h 84"/>
                <a:gd name="T4" fmla="*/ 634227 w 34"/>
                <a:gd name="T5" fmla="*/ 3400 h 84"/>
                <a:gd name="T6" fmla="*/ 673518 w 34"/>
                <a:gd name="T7" fmla="*/ 5053 h 84"/>
                <a:gd name="T8" fmla="*/ 718687 w 34"/>
                <a:gd name="T9" fmla="*/ 6939 h 84"/>
                <a:gd name="T10" fmla="*/ 793072 w 34"/>
                <a:gd name="T11" fmla="*/ 7910 h 84"/>
                <a:gd name="T12" fmla="*/ 832209 w 34"/>
                <a:gd name="T13" fmla="*/ 8951 h 84"/>
                <a:gd name="T14" fmla="*/ 856459 w 34"/>
                <a:gd name="T15" fmla="*/ 10761 h 84"/>
                <a:gd name="T16" fmla="*/ 883219 w 34"/>
                <a:gd name="T17" fmla="*/ 14733 h 84"/>
                <a:gd name="T18" fmla="*/ 968117 w 34"/>
                <a:gd name="T19" fmla="*/ 20230 h 84"/>
                <a:gd name="T20" fmla="*/ 968117 w 34"/>
                <a:gd name="T21" fmla="*/ 23120 h 84"/>
                <a:gd name="T22" fmla="*/ 1041553 w 34"/>
                <a:gd name="T23" fmla="*/ 25101 h 84"/>
                <a:gd name="T24" fmla="*/ 1085253 w 34"/>
                <a:gd name="T25" fmla="*/ 27170 h 84"/>
                <a:gd name="T26" fmla="*/ 1102485 w 34"/>
                <a:gd name="T27" fmla="*/ 29333 h 84"/>
                <a:gd name="T28" fmla="*/ 1175185 w 34"/>
                <a:gd name="T29" fmla="*/ 30347 h 84"/>
                <a:gd name="T30" fmla="*/ 1102485 w 34"/>
                <a:gd name="T31" fmla="*/ 33947 h 84"/>
                <a:gd name="T32" fmla="*/ 1085253 w 34"/>
                <a:gd name="T33" fmla="*/ 35859 h 84"/>
                <a:gd name="T34" fmla="*/ 968117 w 34"/>
                <a:gd name="T35" fmla="*/ 34930 h 84"/>
                <a:gd name="T36" fmla="*/ 832209 w 34"/>
                <a:gd name="T37" fmla="*/ 33947 h 84"/>
                <a:gd name="T38" fmla="*/ 634227 w 34"/>
                <a:gd name="T39" fmla="*/ 32944 h 84"/>
                <a:gd name="T40" fmla="*/ 585692 w 34"/>
                <a:gd name="T41" fmla="*/ 32306 h 84"/>
                <a:gd name="T42" fmla="*/ 540110 w 34"/>
                <a:gd name="T43" fmla="*/ 31373 h 84"/>
                <a:gd name="T44" fmla="*/ 501341 w 34"/>
                <a:gd name="T45" fmla="*/ 29333 h 84"/>
                <a:gd name="T46" fmla="*/ 387863 w 34"/>
                <a:gd name="T47" fmla="*/ 27170 h 84"/>
                <a:gd name="T48" fmla="*/ 387863 w 34"/>
                <a:gd name="T49" fmla="*/ 25101 h 84"/>
                <a:gd name="T50" fmla="*/ 291488 w 34"/>
                <a:gd name="T51" fmla="*/ 23061 h 84"/>
                <a:gd name="T52" fmla="*/ 249450 w 34"/>
                <a:gd name="T53" fmla="*/ 20230 h 84"/>
                <a:gd name="T54" fmla="*/ 178412 w 34"/>
                <a:gd name="T55" fmla="*/ 18163 h 84"/>
                <a:gd name="T56" fmla="*/ 112968 w 34"/>
                <a:gd name="T57" fmla="*/ 16143 h 84"/>
                <a:gd name="T58" fmla="*/ 39210 w 34"/>
                <a:gd name="T59" fmla="*/ 13313 h 84"/>
                <a:gd name="T60" fmla="*/ 0 w 34"/>
                <a:gd name="T61" fmla="*/ 10761 h 84"/>
                <a:gd name="T62" fmla="*/ 39210 w 34"/>
                <a:gd name="T63" fmla="*/ 6063 h 84"/>
                <a:gd name="T64" fmla="*/ 112968 w 34"/>
                <a:gd name="T65" fmla="*/ 4244 h 84"/>
                <a:gd name="T66" fmla="*/ 291488 w 34"/>
                <a:gd name="T67" fmla="*/ 1387 h 84"/>
                <a:gd name="T68" fmla="*/ 387863 w 34"/>
                <a:gd name="T69" fmla="*/ 0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84"/>
                <a:gd name="T107" fmla="*/ 34 w 34"/>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84">
                  <a:moveTo>
                    <a:pt x="11" y="0"/>
                  </a:moveTo>
                  <a:lnTo>
                    <a:pt x="12" y="2"/>
                  </a:lnTo>
                  <a:lnTo>
                    <a:pt x="14" y="2"/>
                  </a:lnTo>
                  <a:lnTo>
                    <a:pt x="15" y="3"/>
                  </a:lnTo>
                  <a:lnTo>
                    <a:pt x="16" y="5"/>
                  </a:lnTo>
                  <a:lnTo>
                    <a:pt x="18" y="8"/>
                  </a:lnTo>
                  <a:lnTo>
                    <a:pt x="18" y="11"/>
                  </a:lnTo>
                  <a:lnTo>
                    <a:pt x="19" y="12"/>
                  </a:lnTo>
                  <a:lnTo>
                    <a:pt x="19" y="14"/>
                  </a:lnTo>
                  <a:lnTo>
                    <a:pt x="20" y="16"/>
                  </a:lnTo>
                  <a:lnTo>
                    <a:pt x="20" y="17"/>
                  </a:lnTo>
                  <a:lnTo>
                    <a:pt x="22" y="18"/>
                  </a:lnTo>
                  <a:lnTo>
                    <a:pt x="22" y="20"/>
                  </a:lnTo>
                  <a:lnTo>
                    <a:pt x="23" y="21"/>
                  </a:lnTo>
                  <a:lnTo>
                    <a:pt x="23" y="24"/>
                  </a:lnTo>
                  <a:lnTo>
                    <a:pt x="24" y="25"/>
                  </a:lnTo>
                  <a:lnTo>
                    <a:pt x="24" y="33"/>
                  </a:lnTo>
                  <a:lnTo>
                    <a:pt x="25" y="34"/>
                  </a:lnTo>
                  <a:lnTo>
                    <a:pt x="25" y="45"/>
                  </a:lnTo>
                  <a:lnTo>
                    <a:pt x="27" y="47"/>
                  </a:lnTo>
                  <a:lnTo>
                    <a:pt x="27" y="54"/>
                  </a:lnTo>
                  <a:lnTo>
                    <a:pt x="27" y="57"/>
                  </a:lnTo>
                  <a:lnTo>
                    <a:pt x="29" y="58"/>
                  </a:lnTo>
                  <a:lnTo>
                    <a:pt x="29" y="62"/>
                  </a:lnTo>
                  <a:lnTo>
                    <a:pt x="30" y="63"/>
                  </a:lnTo>
                  <a:lnTo>
                    <a:pt x="30" y="67"/>
                  </a:lnTo>
                  <a:lnTo>
                    <a:pt x="31" y="68"/>
                  </a:lnTo>
                  <a:lnTo>
                    <a:pt x="31" y="71"/>
                  </a:lnTo>
                  <a:lnTo>
                    <a:pt x="33" y="71"/>
                  </a:lnTo>
                  <a:lnTo>
                    <a:pt x="33" y="79"/>
                  </a:lnTo>
                  <a:lnTo>
                    <a:pt x="31" y="79"/>
                  </a:lnTo>
                  <a:lnTo>
                    <a:pt x="31" y="83"/>
                  </a:lnTo>
                  <a:lnTo>
                    <a:pt x="30" y="83"/>
                  </a:lnTo>
                  <a:lnTo>
                    <a:pt x="30" y="81"/>
                  </a:lnTo>
                  <a:lnTo>
                    <a:pt x="27" y="81"/>
                  </a:lnTo>
                  <a:lnTo>
                    <a:pt x="25" y="79"/>
                  </a:lnTo>
                  <a:lnTo>
                    <a:pt x="23" y="79"/>
                  </a:lnTo>
                  <a:lnTo>
                    <a:pt x="20" y="76"/>
                  </a:lnTo>
                  <a:lnTo>
                    <a:pt x="18" y="76"/>
                  </a:lnTo>
                  <a:lnTo>
                    <a:pt x="18" y="75"/>
                  </a:lnTo>
                  <a:lnTo>
                    <a:pt x="16" y="75"/>
                  </a:lnTo>
                  <a:lnTo>
                    <a:pt x="15" y="74"/>
                  </a:lnTo>
                  <a:lnTo>
                    <a:pt x="15" y="73"/>
                  </a:lnTo>
                  <a:lnTo>
                    <a:pt x="14" y="70"/>
                  </a:lnTo>
                  <a:lnTo>
                    <a:pt x="14" y="68"/>
                  </a:lnTo>
                  <a:lnTo>
                    <a:pt x="12" y="66"/>
                  </a:lnTo>
                  <a:lnTo>
                    <a:pt x="11" y="63"/>
                  </a:lnTo>
                  <a:lnTo>
                    <a:pt x="11" y="61"/>
                  </a:lnTo>
                  <a:lnTo>
                    <a:pt x="11" y="58"/>
                  </a:lnTo>
                  <a:lnTo>
                    <a:pt x="9" y="55"/>
                  </a:lnTo>
                  <a:lnTo>
                    <a:pt x="8" y="53"/>
                  </a:lnTo>
                  <a:lnTo>
                    <a:pt x="8" y="50"/>
                  </a:lnTo>
                  <a:lnTo>
                    <a:pt x="7" y="47"/>
                  </a:lnTo>
                  <a:lnTo>
                    <a:pt x="5" y="45"/>
                  </a:lnTo>
                  <a:lnTo>
                    <a:pt x="5" y="42"/>
                  </a:lnTo>
                  <a:lnTo>
                    <a:pt x="4" y="40"/>
                  </a:lnTo>
                  <a:lnTo>
                    <a:pt x="3" y="37"/>
                  </a:lnTo>
                  <a:lnTo>
                    <a:pt x="3" y="34"/>
                  </a:lnTo>
                  <a:lnTo>
                    <a:pt x="1" y="31"/>
                  </a:lnTo>
                  <a:lnTo>
                    <a:pt x="1" y="27"/>
                  </a:lnTo>
                  <a:lnTo>
                    <a:pt x="0" y="25"/>
                  </a:lnTo>
                  <a:lnTo>
                    <a:pt x="0" y="16"/>
                  </a:lnTo>
                  <a:lnTo>
                    <a:pt x="1" y="14"/>
                  </a:lnTo>
                  <a:lnTo>
                    <a:pt x="1" y="12"/>
                  </a:lnTo>
                  <a:lnTo>
                    <a:pt x="3" y="10"/>
                  </a:lnTo>
                  <a:lnTo>
                    <a:pt x="3" y="8"/>
                  </a:lnTo>
                  <a:lnTo>
                    <a:pt x="8" y="3"/>
                  </a:lnTo>
                  <a:lnTo>
                    <a:pt x="11" y="2"/>
                  </a:lnTo>
                  <a:lnTo>
                    <a:pt x="11" y="0"/>
                  </a:lnTo>
                </a:path>
              </a:pathLst>
            </a:custGeom>
            <a:solidFill>
              <a:srgbClr val="438E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01" name="Freeform 121"/>
            <p:cNvSpPr>
              <a:spLocks/>
            </p:cNvSpPr>
            <p:nvPr/>
          </p:nvSpPr>
          <p:spPr bwMode="auto">
            <a:xfrm>
              <a:off x="3823" y="2624"/>
              <a:ext cx="8" cy="49"/>
            </a:xfrm>
            <a:custGeom>
              <a:avLst/>
              <a:gdLst>
                <a:gd name="T0" fmla="*/ 0 w 4"/>
                <a:gd name="T1" fmla="*/ 0 h 34"/>
                <a:gd name="T2" fmla="*/ 0 w 4"/>
                <a:gd name="T3" fmla="*/ 12769 h 34"/>
                <a:gd name="T4" fmla="*/ 131072 w 4"/>
                <a:gd name="T5" fmla="*/ 12769 h 34"/>
                <a:gd name="T6" fmla="*/ 131072 w 4"/>
                <a:gd name="T7" fmla="*/ 13992 h 34"/>
                <a:gd name="T8" fmla="*/ 393216 w 4"/>
                <a:gd name="T9" fmla="*/ 13992 h 34"/>
                <a:gd name="T10" fmla="*/ 393216 w 4"/>
                <a:gd name="T11" fmla="*/ 1653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0" y="0"/>
                  </a:moveTo>
                  <a:lnTo>
                    <a:pt x="0" y="26"/>
                  </a:lnTo>
                  <a:lnTo>
                    <a:pt x="1" y="26"/>
                  </a:lnTo>
                  <a:lnTo>
                    <a:pt x="1" y="28"/>
                  </a:lnTo>
                  <a:lnTo>
                    <a:pt x="3" y="28"/>
                  </a:lnTo>
                  <a:lnTo>
                    <a:pt x="3" y="3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2" name="Freeform 122"/>
            <p:cNvSpPr>
              <a:spLocks/>
            </p:cNvSpPr>
            <p:nvPr/>
          </p:nvSpPr>
          <p:spPr bwMode="auto">
            <a:xfrm>
              <a:off x="3748" y="2583"/>
              <a:ext cx="49" cy="61"/>
            </a:xfrm>
            <a:custGeom>
              <a:avLst/>
              <a:gdLst>
                <a:gd name="T0" fmla="*/ 0 w 26"/>
                <a:gd name="T1" fmla="*/ 0 h 43"/>
                <a:gd name="T2" fmla="*/ 106155 w 26"/>
                <a:gd name="T3" fmla="*/ 1210 h 43"/>
                <a:gd name="T4" fmla="*/ 150232 w 26"/>
                <a:gd name="T5" fmla="*/ 1717 h 43"/>
                <a:gd name="T6" fmla="*/ 150232 w 26"/>
                <a:gd name="T7" fmla="*/ 2436 h 43"/>
                <a:gd name="T8" fmla="*/ 226810 w 26"/>
                <a:gd name="T9" fmla="*/ 3456 h 43"/>
                <a:gd name="T10" fmla="*/ 226810 w 26"/>
                <a:gd name="T11" fmla="*/ 3792 h 43"/>
                <a:gd name="T12" fmla="*/ 226810 w 26"/>
                <a:gd name="T13" fmla="*/ 4500 h 43"/>
                <a:gd name="T14" fmla="*/ 337337 w 26"/>
                <a:gd name="T15" fmla="*/ 4500 h 43"/>
                <a:gd name="T16" fmla="*/ 337337 w 26"/>
                <a:gd name="T17" fmla="*/ 5379 h 43"/>
                <a:gd name="T18" fmla="*/ 377038 w 26"/>
                <a:gd name="T19" fmla="*/ 5748 h 43"/>
                <a:gd name="T20" fmla="*/ 377038 w 26"/>
                <a:gd name="T21" fmla="*/ 6384 h 43"/>
                <a:gd name="T22" fmla="*/ 483762 w 26"/>
                <a:gd name="T23" fmla="*/ 6384 h 43"/>
                <a:gd name="T24" fmla="*/ 483762 w 26"/>
                <a:gd name="T25" fmla="*/ 6955 h 43"/>
                <a:gd name="T26" fmla="*/ 533591 w 26"/>
                <a:gd name="T27" fmla="*/ 7631 h 43"/>
                <a:gd name="T28" fmla="*/ 533591 w 26"/>
                <a:gd name="T29" fmla="*/ 8154 h 43"/>
                <a:gd name="T30" fmla="*/ 654092 w 26"/>
                <a:gd name="T31" fmla="*/ 9056 h 43"/>
                <a:gd name="T32" fmla="*/ 654092 w 26"/>
                <a:gd name="T33" fmla="*/ 9520 h 43"/>
                <a:gd name="T34" fmla="*/ 710572 w 26"/>
                <a:gd name="T35" fmla="*/ 9866 h 43"/>
                <a:gd name="T36" fmla="*/ 710572 w 26"/>
                <a:gd name="T37" fmla="*/ 10825 h 43"/>
                <a:gd name="T38" fmla="*/ 967277 w 26"/>
                <a:gd name="T39" fmla="*/ 12173 h 43"/>
                <a:gd name="T40" fmla="*/ 1034437 w 26"/>
                <a:gd name="T41" fmla="*/ 13505 h 43"/>
                <a:gd name="T42" fmla="*/ 1034437 w 26"/>
                <a:gd name="T43" fmla="*/ 13668 h 43"/>
                <a:gd name="T44" fmla="*/ 1089994 w 26"/>
                <a:gd name="T45" fmla="*/ 14799 h 43"/>
                <a:gd name="T46" fmla="*/ 1198146 w 26"/>
                <a:gd name="T47" fmla="*/ 16222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43"/>
                <a:gd name="T74" fmla="*/ 26 w 26"/>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43">
                  <a:moveTo>
                    <a:pt x="0" y="0"/>
                  </a:moveTo>
                  <a:lnTo>
                    <a:pt x="2" y="3"/>
                  </a:lnTo>
                  <a:lnTo>
                    <a:pt x="3" y="4"/>
                  </a:lnTo>
                  <a:lnTo>
                    <a:pt x="3" y="6"/>
                  </a:lnTo>
                  <a:lnTo>
                    <a:pt x="5" y="9"/>
                  </a:lnTo>
                  <a:lnTo>
                    <a:pt x="5" y="10"/>
                  </a:lnTo>
                  <a:lnTo>
                    <a:pt x="5" y="12"/>
                  </a:lnTo>
                  <a:lnTo>
                    <a:pt x="7" y="12"/>
                  </a:lnTo>
                  <a:lnTo>
                    <a:pt x="7" y="14"/>
                  </a:lnTo>
                  <a:lnTo>
                    <a:pt x="8" y="15"/>
                  </a:lnTo>
                  <a:lnTo>
                    <a:pt x="8" y="17"/>
                  </a:lnTo>
                  <a:lnTo>
                    <a:pt x="10" y="17"/>
                  </a:lnTo>
                  <a:lnTo>
                    <a:pt x="10" y="18"/>
                  </a:lnTo>
                  <a:lnTo>
                    <a:pt x="11" y="20"/>
                  </a:lnTo>
                  <a:lnTo>
                    <a:pt x="11" y="21"/>
                  </a:lnTo>
                  <a:lnTo>
                    <a:pt x="14" y="24"/>
                  </a:lnTo>
                  <a:lnTo>
                    <a:pt x="14" y="25"/>
                  </a:lnTo>
                  <a:lnTo>
                    <a:pt x="15" y="26"/>
                  </a:lnTo>
                  <a:lnTo>
                    <a:pt x="15" y="28"/>
                  </a:lnTo>
                  <a:lnTo>
                    <a:pt x="20" y="32"/>
                  </a:lnTo>
                  <a:lnTo>
                    <a:pt x="22" y="35"/>
                  </a:lnTo>
                  <a:lnTo>
                    <a:pt x="22" y="36"/>
                  </a:lnTo>
                  <a:lnTo>
                    <a:pt x="23" y="39"/>
                  </a:lnTo>
                  <a:lnTo>
                    <a:pt x="25" y="4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3" name="Oval 123"/>
            <p:cNvSpPr>
              <a:spLocks noChangeArrowheads="1"/>
            </p:cNvSpPr>
            <p:nvPr/>
          </p:nvSpPr>
          <p:spPr bwMode="auto">
            <a:xfrm>
              <a:off x="3701" y="2515"/>
              <a:ext cx="2" cy="49"/>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eaLnBrk="0" hangingPunct="0"/>
              <a:endParaRPr lang="en-US"/>
            </a:p>
          </p:txBody>
        </p:sp>
        <p:sp>
          <p:nvSpPr>
            <p:cNvPr id="1204" name="Freeform 124"/>
            <p:cNvSpPr>
              <a:spLocks/>
            </p:cNvSpPr>
            <p:nvPr/>
          </p:nvSpPr>
          <p:spPr bwMode="auto">
            <a:xfrm>
              <a:off x="3699" y="2568"/>
              <a:ext cx="8" cy="17"/>
            </a:xfrm>
            <a:custGeom>
              <a:avLst/>
              <a:gdLst>
                <a:gd name="T0" fmla="*/ 0 w 4"/>
                <a:gd name="T1" fmla="*/ 851 h 12"/>
                <a:gd name="T2" fmla="*/ 0 w 4"/>
                <a:gd name="T3" fmla="*/ 1206 h 12"/>
                <a:gd name="T4" fmla="*/ 131072 w 4"/>
                <a:gd name="T5" fmla="*/ 1864 h 12"/>
                <a:gd name="T6" fmla="*/ 131072 w 4"/>
                <a:gd name="T7" fmla="*/ 2641 h 12"/>
                <a:gd name="T8" fmla="*/ 262144 w 4"/>
                <a:gd name="T9" fmla="*/ 3105 h 12"/>
                <a:gd name="T10" fmla="*/ 262144 w 4"/>
                <a:gd name="T11" fmla="*/ 3741 h 12"/>
                <a:gd name="T12" fmla="*/ 393216 w 4"/>
                <a:gd name="T13" fmla="*/ 4399 h 12"/>
                <a:gd name="T14" fmla="*/ 393216 w 4"/>
                <a:gd name="T15" fmla="*/ 1206 h 12"/>
                <a:gd name="T16" fmla="*/ 131072 w 4"/>
                <a:gd name="T17" fmla="*/ 0 h 12"/>
                <a:gd name="T18" fmla="*/ 0 w 4"/>
                <a:gd name="T19" fmla="*/ 0 h 12"/>
                <a:gd name="T20" fmla="*/ 0 w 4"/>
                <a:gd name="T21" fmla="*/ 85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0" y="2"/>
                  </a:moveTo>
                  <a:lnTo>
                    <a:pt x="0" y="3"/>
                  </a:lnTo>
                  <a:lnTo>
                    <a:pt x="1" y="5"/>
                  </a:lnTo>
                  <a:lnTo>
                    <a:pt x="1" y="7"/>
                  </a:lnTo>
                  <a:lnTo>
                    <a:pt x="2" y="8"/>
                  </a:lnTo>
                  <a:lnTo>
                    <a:pt x="2" y="10"/>
                  </a:lnTo>
                  <a:lnTo>
                    <a:pt x="3" y="11"/>
                  </a:lnTo>
                  <a:lnTo>
                    <a:pt x="3" y="3"/>
                  </a:lnTo>
                  <a:lnTo>
                    <a:pt x="1" y="0"/>
                  </a:lnTo>
                  <a:lnTo>
                    <a:pt x="0" y="0"/>
                  </a:lnTo>
                  <a:lnTo>
                    <a:pt x="0" y="2"/>
                  </a:lnTo>
                </a:path>
              </a:pathLst>
            </a:custGeom>
            <a:solidFill>
              <a:srgbClr val="FFFFFF"/>
            </a:solidFill>
            <a:ln w="12700" cap="rnd">
              <a:solidFill>
                <a:srgbClr val="000000"/>
              </a:solidFill>
              <a:round/>
              <a:headEnd/>
              <a:tailEnd/>
            </a:ln>
          </p:spPr>
          <p:txBody>
            <a:bodyPr/>
            <a:lstStyle/>
            <a:p>
              <a:endParaRPr lang="en-US"/>
            </a:p>
          </p:txBody>
        </p:sp>
        <p:sp>
          <p:nvSpPr>
            <p:cNvPr id="1205" name="Freeform 125"/>
            <p:cNvSpPr>
              <a:spLocks/>
            </p:cNvSpPr>
            <p:nvPr/>
          </p:nvSpPr>
          <p:spPr bwMode="auto">
            <a:xfrm>
              <a:off x="3823" y="2630"/>
              <a:ext cx="79" cy="100"/>
            </a:xfrm>
            <a:custGeom>
              <a:avLst/>
              <a:gdLst>
                <a:gd name="T0" fmla="*/ 146752 w 42"/>
                <a:gd name="T1" fmla="*/ 0 h 70"/>
                <a:gd name="T2" fmla="*/ 276034 w 42"/>
                <a:gd name="T3" fmla="*/ 1 h 70"/>
                <a:gd name="T4" fmla="*/ 417938 w 42"/>
                <a:gd name="T5" fmla="*/ 1387 h 70"/>
                <a:gd name="T6" fmla="*/ 519207 w 42"/>
                <a:gd name="T7" fmla="*/ 1387 h 70"/>
                <a:gd name="T8" fmla="*/ 636928 w 42"/>
                <a:gd name="T9" fmla="*/ 1981 h 70"/>
                <a:gd name="T10" fmla="*/ 786121 w 42"/>
                <a:gd name="T11" fmla="*/ 2080 h 70"/>
                <a:gd name="T12" fmla="*/ 930050 w 42"/>
                <a:gd name="T13" fmla="*/ 2971 h 70"/>
                <a:gd name="T14" fmla="*/ 1008271 w 42"/>
                <a:gd name="T15" fmla="*/ 3400 h 70"/>
                <a:gd name="T16" fmla="*/ 1110388 w 42"/>
                <a:gd name="T17" fmla="*/ 4043 h 70"/>
                <a:gd name="T18" fmla="*/ 1151444 w 42"/>
                <a:gd name="T19" fmla="*/ 5053 h 70"/>
                <a:gd name="T20" fmla="*/ 1347140 w 42"/>
                <a:gd name="T21" fmla="*/ 6063 h 70"/>
                <a:gd name="T22" fmla="*/ 1369281 w 42"/>
                <a:gd name="T23" fmla="*/ 6063 h 70"/>
                <a:gd name="T24" fmla="*/ 1478656 w 42"/>
                <a:gd name="T25" fmla="*/ 6939 h 70"/>
                <a:gd name="T26" fmla="*/ 1566980 w 42"/>
                <a:gd name="T27" fmla="*/ 7219 h 70"/>
                <a:gd name="T28" fmla="*/ 1615860 w 42"/>
                <a:gd name="T29" fmla="*/ 8661 h 70"/>
                <a:gd name="T30" fmla="*/ 1671299 w 42"/>
                <a:gd name="T31" fmla="*/ 8951 h 70"/>
                <a:gd name="T32" fmla="*/ 1720552 w 42"/>
                <a:gd name="T33" fmla="*/ 10313 h 70"/>
                <a:gd name="T34" fmla="*/ 1720552 w 42"/>
                <a:gd name="T35" fmla="*/ 10761 h 70"/>
                <a:gd name="T36" fmla="*/ 1749380 w 42"/>
                <a:gd name="T37" fmla="*/ 11981 h 70"/>
                <a:gd name="T38" fmla="*/ 1749380 w 42"/>
                <a:gd name="T39" fmla="*/ 12787 h 70"/>
                <a:gd name="T40" fmla="*/ 1836945 w 42"/>
                <a:gd name="T41" fmla="*/ 13801 h 70"/>
                <a:gd name="T42" fmla="*/ 1836945 w 42"/>
                <a:gd name="T43" fmla="*/ 14870 h 70"/>
                <a:gd name="T44" fmla="*/ 1896510 w 42"/>
                <a:gd name="T45" fmla="*/ 16143 h 70"/>
                <a:gd name="T46" fmla="*/ 1896510 w 42"/>
                <a:gd name="T47" fmla="*/ 25251 h 70"/>
                <a:gd name="T48" fmla="*/ 1836945 w 42"/>
                <a:gd name="T49" fmla="*/ 26767 h 70"/>
                <a:gd name="T50" fmla="*/ 1836945 w 42"/>
                <a:gd name="T51" fmla="*/ 27971 h 70"/>
                <a:gd name="T52" fmla="*/ 1749380 w 42"/>
                <a:gd name="T53" fmla="*/ 28166 h 70"/>
                <a:gd name="T54" fmla="*/ 1720552 w 42"/>
                <a:gd name="T55" fmla="*/ 28166 h 70"/>
                <a:gd name="T56" fmla="*/ 1671299 w 42"/>
                <a:gd name="T57" fmla="*/ 28900 h 70"/>
                <a:gd name="T58" fmla="*/ 1478656 w 42"/>
                <a:gd name="T59" fmla="*/ 28900 h 70"/>
                <a:gd name="T60" fmla="*/ 1478656 w 42"/>
                <a:gd name="T61" fmla="*/ 29639 h 70"/>
                <a:gd name="T62" fmla="*/ 1151444 w 42"/>
                <a:gd name="T63" fmla="*/ 29639 h 70"/>
                <a:gd name="T64" fmla="*/ 1151444 w 42"/>
                <a:gd name="T65" fmla="*/ 28900 h 70"/>
                <a:gd name="T66" fmla="*/ 1110388 w 42"/>
                <a:gd name="T67" fmla="*/ 28166 h 70"/>
                <a:gd name="T68" fmla="*/ 1055423 w 42"/>
                <a:gd name="T69" fmla="*/ 28166 h 70"/>
                <a:gd name="T70" fmla="*/ 1055423 w 42"/>
                <a:gd name="T71" fmla="*/ 27971 h 70"/>
                <a:gd name="T72" fmla="*/ 1008271 w 42"/>
                <a:gd name="T73" fmla="*/ 27971 h 70"/>
                <a:gd name="T74" fmla="*/ 1008271 w 42"/>
                <a:gd name="T75" fmla="*/ 27484 h 70"/>
                <a:gd name="T76" fmla="*/ 930050 w 42"/>
                <a:gd name="T77" fmla="*/ 26096 h 70"/>
                <a:gd name="T78" fmla="*/ 786121 w 42"/>
                <a:gd name="T79" fmla="*/ 24451 h 70"/>
                <a:gd name="T80" fmla="*/ 727972 w 42"/>
                <a:gd name="T81" fmla="*/ 23120 h 70"/>
                <a:gd name="T82" fmla="*/ 590333 w 42"/>
                <a:gd name="T83" fmla="*/ 21961 h 70"/>
                <a:gd name="T84" fmla="*/ 519207 w 42"/>
                <a:gd name="T85" fmla="*/ 21047 h 70"/>
                <a:gd name="T86" fmla="*/ 472388 w 42"/>
                <a:gd name="T87" fmla="*/ 20230 h 70"/>
                <a:gd name="T88" fmla="*/ 417938 w 42"/>
                <a:gd name="T89" fmla="*/ 19239 h 70"/>
                <a:gd name="T90" fmla="*/ 313848 w 42"/>
                <a:gd name="T91" fmla="*/ 18267 h 70"/>
                <a:gd name="T92" fmla="*/ 222195 w 42"/>
                <a:gd name="T93" fmla="*/ 17116 h 70"/>
                <a:gd name="T94" fmla="*/ 222195 w 42"/>
                <a:gd name="T95" fmla="*/ 16184 h 70"/>
                <a:gd name="T96" fmla="*/ 196309 w 42"/>
                <a:gd name="T97" fmla="*/ 16143 h 70"/>
                <a:gd name="T98" fmla="*/ 196309 w 42"/>
                <a:gd name="T99" fmla="*/ 15373 h 70"/>
                <a:gd name="T100" fmla="*/ 146752 w 42"/>
                <a:gd name="T101" fmla="*/ 15373 h 70"/>
                <a:gd name="T102" fmla="*/ 146752 w 42"/>
                <a:gd name="T103" fmla="*/ 14870 h 70"/>
                <a:gd name="T104" fmla="*/ 104367 w 42"/>
                <a:gd name="T105" fmla="*/ 14161 h 70"/>
                <a:gd name="T106" fmla="*/ 104367 w 42"/>
                <a:gd name="T107" fmla="*/ 12787 h 70"/>
                <a:gd name="T108" fmla="*/ 0 w 42"/>
                <a:gd name="T109" fmla="*/ 12787 h 70"/>
                <a:gd name="T110" fmla="*/ 0 w 42"/>
                <a:gd name="T111" fmla="*/ 1981 h 70"/>
                <a:gd name="T112" fmla="*/ 104367 w 42"/>
                <a:gd name="T113" fmla="*/ 1981 h 70"/>
                <a:gd name="T114" fmla="*/ 146752 w 42"/>
                <a:gd name="T115" fmla="*/ 0 h 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70"/>
                <a:gd name="T176" fmla="*/ 42 w 42"/>
                <a:gd name="T177" fmla="*/ 70 h 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70">
                  <a:moveTo>
                    <a:pt x="3" y="0"/>
                  </a:moveTo>
                  <a:lnTo>
                    <a:pt x="6" y="1"/>
                  </a:lnTo>
                  <a:lnTo>
                    <a:pt x="9" y="3"/>
                  </a:lnTo>
                  <a:lnTo>
                    <a:pt x="11" y="3"/>
                  </a:lnTo>
                  <a:lnTo>
                    <a:pt x="14" y="4"/>
                  </a:lnTo>
                  <a:lnTo>
                    <a:pt x="17" y="5"/>
                  </a:lnTo>
                  <a:lnTo>
                    <a:pt x="20" y="7"/>
                  </a:lnTo>
                  <a:lnTo>
                    <a:pt x="22" y="8"/>
                  </a:lnTo>
                  <a:lnTo>
                    <a:pt x="24" y="9"/>
                  </a:lnTo>
                  <a:lnTo>
                    <a:pt x="25" y="12"/>
                  </a:lnTo>
                  <a:lnTo>
                    <a:pt x="29" y="14"/>
                  </a:lnTo>
                  <a:lnTo>
                    <a:pt x="30" y="14"/>
                  </a:lnTo>
                  <a:lnTo>
                    <a:pt x="32" y="16"/>
                  </a:lnTo>
                  <a:lnTo>
                    <a:pt x="34" y="17"/>
                  </a:lnTo>
                  <a:lnTo>
                    <a:pt x="35" y="20"/>
                  </a:lnTo>
                  <a:lnTo>
                    <a:pt x="36" y="21"/>
                  </a:lnTo>
                  <a:lnTo>
                    <a:pt x="37" y="24"/>
                  </a:lnTo>
                  <a:lnTo>
                    <a:pt x="37" y="25"/>
                  </a:lnTo>
                  <a:lnTo>
                    <a:pt x="38" y="28"/>
                  </a:lnTo>
                  <a:lnTo>
                    <a:pt x="38" y="30"/>
                  </a:lnTo>
                  <a:lnTo>
                    <a:pt x="40" y="32"/>
                  </a:lnTo>
                  <a:lnTo>
                    <a:pt x="40" y="35"/>
                  </a:lnTo>
                  <a:lnTo>
                    <a:pt x="41" y="37"/>
                  </a:lnTo>
                  <a:lnTo>
                    <a:pt x="41" y="59"/>
                  </a:lnTo>
                  <a:lnTo>
                    <a:pt x="40" y="62"/>
                  </a:lnTo>
                  <a:lnTo>
                    <a:pt x="40" y="65"/>
                  </a:lnTo>
                  <a:lnTo>
                    <a:pt x="38" y="66"/>
                  </a:lnTo>
                  <a:lnTo>
                    <a:pt x="37" y="66"/>
                  </a:lnTo>
                  <a:lnTo>
                    <a:pt x="36" y="67"/>
                  </a:lnTo>
                  <a:lnTo>
                    <a:pt x="32" y="67"/>
                  </a:lnTo>
                  <a:lnTo>
                    <a:pt x="32" y="69"/>
                  </a:lnTo>
                  <a:lnTo>
                    <a:pt x="25" y="69"/>
                  </a:lnTo>
                  <a:lnTo>
                    <a:pt x="25" y="67"/>
                  </a:lnTo>
                  <a:lnTo>
                    <a:pt x="24" y="66"/>
                  </a:lnTo>
                  <a:lnTo>
                    <a:pt x="23" y="66"/>
                  </a:lnTo>
                  <a:lnTo>
                    <a:pt x="23" y="65"/>
                  </a:lnTo>
                  <a:lnTo>
                    <a:pt x="22" y="65"/>
                  </a:lnTo>
                  <a:lnTo>
                    <a:pt x="22" y="64"/>
                  </a:lnTo>
                  <a:lnTo>
                    <a:pt x="20" y="61"/>
                  </a:lnTo>
                  <a:lnTo>
                    <a:pt x="17" y="57"/>
                  </a:lnTo>
                  <a:lnTo>
                    <a:pt x="16" y="54"/>
                  </a:lnTo>
                  <a:lnTo>
                    <a:pt x="13" y="51"/>
                  </a:lnTo>
                  <a:lnTo>
                    <a:pt x="11" y="49"/>
                  </a:lnTo>
                  <a:lnTo>
                    <a:pt x="10" y="47"/>
                  </a:lnTo>
                  <a:lnTo>
                    <a:pt x="9" y="45"/>
                  </a:lnTo>
                  <a:lnTo>
                    <a:pt x="7" y="43"/>
                  </a:lnTo>
                  <a:lnTo>
                    <a:pt x="5" y="40"/>
                  </a:lnTo>
                  <a:lnTo>
                    <a:pt x="5" y="38"/>
                  </a:lnTo>
                  <a:lnTo>
                    <a:pt x="4" y="37"/>
                  </a:lnTo>
                  <a:lnTo>
                    <a:pt x="4" y="36"/>
                  </a:lnTo>
                  <a:lnTo>
                    <a:pt x="3" y="36"/>
                  </a:lnTo>
                  <a:lnTo>
                    <a:pt x="3" y="35"/>
                  </a:lnTo>
                  <a:lnTo>
                    <a:pt x="2" y="33"/>
                  </a:lnTo>
                  <a:lnTo>
                    <a:pt x="2" y="30"/>
                  </a:lnTo>
                  <a:lnTo>
                    <a:pt x="0" y="30"/>
                  </a:lnTo>
                  <a:lnTo>
                    <a:pt x="0" y="4"/>
                  </a:lnTo>
                  <a:lnTo>
                    <a:pt x="2" y="4"/>
                  </a:lnTo>
                  <a:lnTo>
                    <a:pt x="3" y="0"/>
                  </a:lnTo>
                </a:path>
              </a:pathLst>
            </a:custGeom>
            <a:solidFill>
              <a:srgbClr val="438E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06" name="Freeform 126"/>
            <p:cNvSpPr>
              <a:spLocks/>
            </p:cNvSpPr>
            <p:nvPr/>
          </p:nvSpPr>
          <p:spPr bwMode="auto">
            <a:xfrm>
              <a:off x="4209" y="2265"/>
              <a:ext cx="20" cy="24"/>
            </a:xfrm>
            <a:custGeom>
              <a:avLst/>
              <a:gdLst>
                <a:gd name="T0" fmla="*/ 258518 w 11"/>
                <a:gd name="T1" fmla="*/ 5636 h 17"/>
                <a:gd name="T2" fmla="*/ 258518 w 11"/>
                <a:gd name="T3" fmla="*/ 5188 h 17"/>
                <a:gd name="T4" fmla="*/ 211769 w 11"/>
                <a:gd name="T5" fmla="*/ 4292 h 17"/>
                <a:gd name="T6" fmla="*/ 211769 w 11"/>
                <a:gd name="T7" fmla="*/ 4285 h 17"/>
                <a:gd name="T8" fmla="*/ 189475 w 11"/>
                <a:gd name="T9" fmla="*/ 4285 h 17"/>
                <a:gd name="T10" fmla="*/ 189475 w 11"/>
                <a:gd name="T11" fmla="*/ 3040 h 17"/>
                <a:gd name="T12" fmla="*/ 154445 w 11"/>
                <a:gd name="T13" fmla="*/ 3040 h 17"/>
                <a:gd name="T14" fmla="*/ 154445 w 11"/>
                <a:gd name="T15" fmla="*/ 2003 h 17"/>
                <a:gd name="T16" fmla="*/ 125531 w 11"/>
                <a:gd name="T17" fmla="*/ 2003 h 17"/>
                <a:gd name="T18" fmla="*/ 125531 w 11"/>
                <a:gd name="T19" fmla="*/ 1419 h 17"/>
                <a:gd name="T20" fmla="*/ 69042 w 11"/>
                <a:gd name="T21" fmla="*/ 1419 h 17"/>
                <a:gd name="T22" fmla="*/ 69042 w 11"/>
                <a:gd name="T23" fmla="*/ 1005 h 17"/>
                <a:gd name="T24" fmla="*/ 0 w 11"/>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7"/>
                <a:gd name="T41" fmla="*/ 11 w 1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7">
                  <a:moveTo>
                    <a:pt x="10" y="16"/>
                  </a:moveTo>
                  <a:lnTo>
                    <a:pt x="10" y="15"/>
                  </a:lnTo>
                  <a:lnTo>
                    <a:pt x="8" y="13"/>
                  </a:lnTo>
                  <a:lnTo>
                    <a:pt x="8" y="12"/>
                  </a:lnTo>
                  <a:lnTo>
                    <a:pt x="7" y="12"/>
                  </a:lnTo>
                  <a:lnTo>
                    <a:pt x="7" y="9"/>
                  </a:lnTo>
                  <a:lnTo>
                    <a:pt x="6" y="9"/>
                  </a:lnTo>
                  <a:lnTo>
                    <a:pt x="6" y="6"/>
                  </a:lnTo>
                  <a:lnTo>
                    <a:pt x="5" y="6"/>
                  </a:lnTo>
                  <a:lnTo>
                    <a:pt x="5" y="4"/>
                  </a:lnTo>
                  <a:lnTo>
                    <a:pt x="3" y="4"/>
                  </a:lnTo>
                  <a:lnTo>
                    <a:pt x="3" y="3"/>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7" name="Freeform 127"/>
            <p:cNvSpPr>
              <a:spLocks/>
            </p:cNvSpPr>
            <p:nvPr/>
          </p:nvSpPr>
          <p:spPr bwMode="auto">
            <a:xfrm>
              <a:off x="4092" y="2265"/>
              <a:ext cx="118" cy="8"/>
            </a:xfrm>
            <a:custGeom>
              <a:avLst/>
              <a:gdLst>
                <a:gd name="T0" fmla="*/ 2652725 w 63"/>
                <a:gd name="T1" fmla="*/ 0 h 6"/>
                <a:gd name="T2" fmla="*/ 391266 w 63"/>
                <a:gd name="T3" fmla="*/ 0 h 6"/>
                <a:gd name="T4" fmla="*/ 391266 w 63"/>
                <a:gd name="T5" fmla="*/ 276 h 6"/>
                <a:gd name="T6" fmla="*/ 136511 w 63"/>
                <a:gd name="T7" fmla="*/ 276 h 6"/>
                <a:gd name="T8" fmla="*/ 136511 w 63"/>
                <a:gd name="T9" fmla="*/ 368 h 6"/>
                <a:gd name="T10" fmla="*/ 0 w 63"/>
                <a:gd name="T11" fmla="*/ 368 h 6"/>
                <a:gd name="T12" fmla="*/ 0 w 63"/>
                <a:gd name="T13" fmla="*/ 655 h 6"/>
                <a:gd name="T14" fmla="*/ 0 60000 65536"/>
                <a:gd name="T15" fmla="*/ 0 60000 65536"/>
                <a:gd name="T16" fmla="*/ 0 60000 65536"/>
                <a:gd name="T17" fmla="*/ 0 60000 65536"/>
                <a:gd name="T18" fmla="*/ 0 60000 65536"/>
                <a:gd name="T19" fmla="*/ 0 60000 65536"/>
                <a:gd name="T20" fmla="*/ 0 60000 65536"/>
                <a:gd name="T21" fmla="*/ 0 w 63"/>
                <a:gd name="T22" fmla="*/ 0 h 6"/>
                <a:gd name="T23" fmla="*/ 63 w 6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6">
                  <a:moveTo>
                    <a:pt x="62" y="0"/>
                  </a:moveTo>
                  <a:lnTo>
                    <a:pt x="9" y="0"/>
                  </a:lnTo>
                  <a:lnTo>
                    <a:pt x="9" y="2"/>
                  </a:lnTo>
                  <a:lnTo>
                    <a:pt x="3" y="2"/>
                  </a:lnTo>
                  <a:lnTo>
                    <a:pt x="3" y="3"/>
                  </a:lnTo>
                  <a:lnTo>
                    <a:pt x="0" y="3"/>
                  </a:lnTo>
                  <a:lnTo>
                    <a:pt x="0" y="5"/>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 name="Freeform 128"/>
            <p:cNvSpPr>
              <a:spLocks/>
            </p:cNvSpPr>
            <p:nvPr/>
          </p:nvSpPr>
          <p:spPr bwMode="auto">
            <a:xfrm>
              <a:off x="4038" y="2272"/>
              <a:ext cx="56" cy="24"/>
            </a:xfrm>
            <a:custGeom>
              <a:avLst/>
              <a:gdLst>
                <a:gd name="T0" fmla="*/ 1179450 w 30"/>
                <a:gd name="T1" fmla="*/ 0 h 17"/>
                <a:gd name="T2" fmla="*/ 1129608 w 30"/>
                <a:gd name="T3" fmla="*/ 0 h 17"/>
                <a:gd name="T4" fmla="*/ 1086419 w 30"/>
                <a:gd name="T5" fmla="*/ 1 h 17"/>
                <a:gd name="T6" fmla="*/ 979080 w 30"/>
                <a:gd name="T7" fmla="*/ 1 h 17"/>
                <a:gd name="T8" fmla="*/ 979080 w 30"/>
                <a:gd name="T9" fmla="*/ 1005 h 17"/>
                <a:gd name="T10" fmla="*/ 848609 w 30"/>
                <a:gd name="T11" fmla="*/ 1005 h 17"/>
                <a:gd name="T12" fmla="*/ 805433 w 30"/>
                <a:gd name="T13" fmla="*/ 1419 h 17"/>
                <a:gd name="T14" fmla="*/ 735622 w 30"/>
                <a:gd name="T15" fmla="*/ 1419 h 17"/>
                <a:gd name="T16" fmla="*/ 654989 w 30"/>
                <a:gd name="T17" fmla="*/ 2003 h 17"/>
                <a:gd name="T18" fmla="*/ 567708 w 30"/>
                <a:gd name="T19" fmla="*/ 2003 h 17"/>
                <a:gd name="T20" fmla="*/ 567708 w 30"/>
                <a:gd name="T21" fmla="*/ 2496 h 17"/>
                <a:gd name="T22" fmla="*/ 454612 w 30"/>
                <a:gd name="T23" fmla="*/ 2496 h 17"/>
                <a:gd name="T24" fmla="*/ 454612 w 30"/>
                <a:gd name="T25" fmla="*/ 2828 h 17"/>
                <a:gd name="T26" fmla="*/ 374031 w 30"/>
                <a:gd name="T27" fmla="*/ 2828 h 17"/>
                <a:gd name="T28" fmla="*/ 374031 w 30"/>
                <a:gd name="T29" fmla="*/ 3040 h 17"/>
                <a:gd name="T30" fmla="*/ 243542 w 30"/>
                <a:gd name="T31" fmla="*/ 3040 h 17"/>
                <a:gd name="T32" fmla="*/ 243542 w 30"/>
                <a:gd name="T33" fmla="*/ 3524 h 17"/>
                <a:gd name="T34" fmla="*/ 150528 w 30"/>
                <a:gd name="T35" fmla="*/ 3524 h 17"/>
                <a:gd name="T36" fmla="*/ 130469 w 30"/>
                <a:gd name="T37" fmla="*/ 4285 h 17"/>
                <a:gd name="T38" fmla="*/ 43200 w 30"/>
                <a:gd name="T39" fmla="*/ 4285 h 17"/>
                <a:gd name="T40" fmla="*/ 43200 w 30"/>
                <a:gd name="T41" fmla="*/ 4292 h 17"/>
                <a:gd name="T42" fmla="*/ 0 w 30"/>
                <a:gd name="T43" fmla="*/ 4975 h 17"/>
                <a:gd name="T44" fmla="*/ 0 w 30"/>
                <a:gd name="T45" fmla="*/ 563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17"/>
                <a:gd name="T71" fmla="*/ 30 w 30"/>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17">
                  <a:moveTo>
                    <a:pt x="29" y="0"/>
                  </a:moveTo>
                  <a:lnTo>
                    <a:pt x="28" y="0"/>
                  </a:lnTo>
                  <a:lnTo>
                    <a:pt x="27" y="1"/>
                  </a:lnTo>
                  <a:lnTo>
                    <a:pt x="24" y="1"/>
                  </a:lnTo>
                  <a:lnTo>
                    <a:pt x="24" y="3"/>
                  </a:lnTo>
                  <a:lnTo>
                    <a:pt x="21" y="3"/>
                  </a:lnTo>
                  <a:lnTo>
                    <a:pt x="20" y="4"/>
                  </a:lnTo>
                  <a:lnTo>
                    <a:pt x="18" y="4"/>
                  </a:lnTo>
                  <a:lnTo>
                    <a:pt x="16" y="6"/>
                  </a:lnTo>
                  <a:lnTo>
                    <a:pt x="14" y="6"/>
                  </a:lnTo>
                  <a:lnTo>
                    <a:pt x="14" y="7"/>
                  </a:lnTo>
                  <a:lnTo>
                    <a:pt x="11" y="7"/>
                  </a:lnTo>
                  <a:lnTo>
                    <a:pt x="11" y="8"/>
                  </a:lnTo>
                  <a:lnTo>
                    <a:pt x="9" y="8"/>
                  </a:lnTo>
                  <a:lnTo>
                    <a:pt x="9" y="9"/>
                  </a:lnTo>
                  <a:lnTo>
                    <a:pt x="6" y="9"/>
                  </a:lnTo>
                  <a:lnTo>
                    <a:pt x="6" y="10"/>
                  </a:lnTo>
                  <a:lnTo>
                    <a:pt x="4" y="10"/>
                  </a:lnTo>
                  <a:lnTo>
                    <a:pt x="3" y="12"/>
                  </a:lnTo>
                  <a:lnTo>
                    <a:pt x="1" y="12"/>
                  </a:lnTo>
                  <a:lnTo>
                    <a:pt x="1" y="13"/>
                  </a:lnTo>
                  <a:lnTo>
                    <a:pt x="0" y="14"/>
                  </a:lnTo>
                  <a:lnTo>
                    <a:pt x="0" y="16"/>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9" name="Freeform 129"/>
            <p:cNvSpPr>
              <a:spLocks/>
            </p:cNvSpPr>
            <p:nvPr/>
          </p:nvSpPr>
          <p:spPr bwMode="auto">
            <a:xfrm>
              <a:off x="4024" y="2273"/>
              <a:ext cx="15" cy="23"/>
            </a:xfrm>
            <a:custGeom>
              <a:avLst/>
              <a:gdLst>
                <a:gd name="T0" fmla="*/ 295914 w 8"/>
                <a:gd name="T1" fmla="*/ 7420 h 16"/>
                <a:gd name="T2" fmla="*/ 295914 w 8"/>
                <a:gd name="T3" fmla="*/ 6214 h 16"/>
                <a:gd name="T4" fmla="*/ 211742 w 8"/>
                <a:gd name="T5" fmla="*/ 6214 h 16"/>
                <a:gd name="T6" fmla="*/ 211742 w 8"/>
                <a:gd name="T7" fmla="*/ 5329 h 16"/>
                <a:gd name="T8" fmla="*/ 138090 w 8"/>
                <a:gd name="T9" fmla="*/ 5329 h 16"/>
                <a:gd name="T10" fmla="*/ 138090 w 8"/>
                <a:gd name="T11" fmla="*/ 3244 h 16"/>
                <a:gd name="T12" fmla="*/ 97590 w 8"/>
                <a:gd name="T13" fmla="*/ 3244 h 16"/>
                <a:gd name="T14" fmla="*/ 97590 w 8"/>
                <a:gd name="T15" fmla="*/ 2092 h 16"/>
                <a:gd name="T16" fmla="*/ 0 w 8"/>
                <a:gd name="T17" fmla="*/ 1455 h 16"/>
                <a:gd name="T18" fmla="*/ 0 w 8"/>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6"/>
                <a:gd name="T32" fmla="*/ 8 w 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6">
                  <a:moveTo>
                    <a:pt x="7" y="15"/>
                  </a:moveTo>
                  <a:lnTo>
                    <a:pt x="7" y="13"/>
                  </a:lnTo>
                  <a:lnTo>
                    <a:pt x="5" y="13"/>
                  </a:lnTo>
                  <a:lnTo>
                    <a:pt x="5" y="11"/>
                  </a:lnTo>
                  <a:lnTo>
                    <a:pt x="3" y="11"/>
                  </a:lnTo>
                  <a:lnTo>
                    <a:pt x="3" y="7"/>
                  </a:lnTo>
                  <a:lnTo>
                    <a:pt x="2" y="7"/>
                  </a:lnTo>
                  <a:lnTo>
                    <a:pt x="2" y="4"/>
                  </a:lnTo>
                  <a:lnTo>
                    <a:pt x="0" y="3"/>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0" name="Freeform 130"/>
            <p:cNvSpPr>
              <a:spLocks/>
            </p:cNvSpPr>
            <p:nvPr/>
          </p:nvSpPr>
          <p:spPr bwMode="auto">
            <a:xfrm>
              <a:off x="3991" y="2266"/>
              <a:ext cx="35" cy="9"/>
            </a:xfrm>
            <a:custGeom>
              <a:avLst/>
              <a:gdLst>
                <a:gd name="T0" fmla="*/ 578655 w 19"/>
                <a:gd name="T1" fmla="*/ 5193 h 6"/>
                <a:gd name="T2" fmla="*/ 393625 w 19"/>
                <a:gd name="T3" fmla="*/ 5193 h 6"/>
                <a:gd name="T4" fmla="*/ 393625 w 19"/>
                <a:gd name="T5" fmla="*/ 4145 h 6"/>
                <a:gd name="T6" fmla="*/ 160173 w 19"/>
                <a:gd name="T7" fmla="*/ 4145 h 6"/>
                <a:gd name="T8" fmla="*/ 160173 w 19"/>
                <a:gd name="T9" fmla="*/ 1539 h 6"/>
                <a:gd name="T10" fmla="*/ 36343 w 19"/>
                <a:gd name="T11" fmla="*/ 1539 h 6"/>
                <a:gd name="T12" fmla="*/ 36343 w 19"/>
                <a:gd name="T13" fmla="*/ 0 h 6"/>
                <a:gd name="T14" fmla="*/ 0 w 19"/>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6"/>
                <a:gd name="T26" fmla="*/ 19 w 19"/>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6">
                  <a:moveTo>
                    <a:pt x="18" y="5"/>
                  </a:moveTo>
                  <a:lnTo>
                    <a:pt x="12" y="5"/>
                  </a:lnTo>
                  <a:lnTo>
                    <a:pt x="12" y="4"/>
                  </a:lnTo>
                  <a:lnTo>
                    <a:pt x="5" y="4"/>
                  </a:lnTo>
                  <a:lnTo>
                    <a:pt x="5" y="1"/>
                  </a:lnTo>
                  <a:lnTo>
                    <a:pt x="1" y="1"/>
                  </a:lnTo>
                  <a:lnTo>
                    <a:pt x="1" y="0"/>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1" name="Freeform 131"/>
            <p:cNvSpPr>
              <a:spLocks/>
            </p:cNvSpPr>
            <p:nvPr/>
          </p:nvSpPr>
          <p:spPr bwMode="auto">
            <a:xfrm>
              <a:off x="3957" y="2192"/>
              <a:ext cx="4" cy="24"/>
            </a:xfrm>
            <a:custGeom>
              <a:avLst/>
              <a:gdLst>
                <a:gd name="T0" fmla="*/ 131072 w 2"/>
                <a:gd name="T1" fmla="*/ 5636 h 17"/>
                <a:gd name="T2" fmla="*/ 131072 w 2"/>
                <a:gd name="T3" fmla="*/ 4975 h 17"/>
                <a:gd name="T4" fmla="*/ 0 w 2"/>
                <a:gd name="T5" fmla="*/ 4975 h 17"/>
                <a:gd name="T6" fmla="*/ 0 w 2"/>
                <a:gd name="T7" fmla="*/ 3524 h 17"/>
                <a:gd name="T8" fmla="*/ 0 w 2"/>
                <a:gd name="T9" fmla="*/ 3040 h 17"/>
                <a:gd name="T10" fmla="*/ 0 w 2"/>
                <a:gd name="T11" fmla="*/ 712 h 17"/>
                <a:gd name="T12" fmla="*/ 0 w 2"/>
                <a:gd name="T13" fmla="*/ 712 h 17"/>
                <a:gd name="T14" fmla="*/ 0 w 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7"/>
                <a:gd name="T26" fmla="*/ 2 w 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7">
                  <a:moveTo>
                    <a:pt x="1" y="16"/>
                  </a:moveTo>
                  <a:lnTo>
                    <a:pt x="1" y="14"/>
                  </a:lnTo>
                  <a:lnTo>
                    <a:pt x="0" y="14"/>
                  </a:lnTo>
                  <a:lnTo>
                    <a:pt x="0" y="10"/>
                  </a:lnTo>
                  <a:lnTo>
                    <a:pt x="0" y="9"/>
                  </a:lnTo>
                  <a:lnTo>
                    <a:pt x="0" y="2"/>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2" name="Freeform 132"/>
            <p:cNvSpPr>
              <a:spLocks/>
            </p:cNvSpPr>
            <p:nvPr/>
          </p:nvSpPr>
          <p:spPr bwMode="auto">
            <a:xfrm>
              <a:off x="3906" y="2459"/>
              <a:ext cx="111" cy="268"/>
            </a:xfrm>
            <a:custGeom>
              <a:avLst/>
              <a:gdLst>
                <a:gd name="T0" fmla="*/ 0 w 59"/>
                <a:gd name="T1" fmla="*/ 84714 h 187"/>
                <a:gd name="T2" fmla="*/ 104507 w 59"/>
                <a:gd name="T3" fmla="*/ 84030 h 187"/>
                <a:gd name="T4" fmla="*/ 147406 w 59"/>
                <a:gd name="T5" fmla="*/ 82677 h 187"/>
                <a:gd name="T6" fmla="*/ 277323 w 59"/>
                <a:gd name="T7" fmla="*/ 81268 h 187"/>
                <a:gd name="T8" fmla="*/ 369903 w 59"/>
                <a:gd name="T9" fmla="*/ 79734 h 187"/>
                <a:gd name="T10" fmla="*/ 419048 w 59"/>
                <a:gd name="T11" fmla="*/ 79675 h 187"/>
                <a:gd name="T12" fmla="*/ 473345 w 59"/>
                <a:gd name="T13" fmla="*/ 78217 h 187"/>
                <a:gd name="T14" fmla="*/ 562187 w 59"/>
                <a:gd name="T15" fmla="*/ 77314 h 187"/>
                <a:gd name="T16" fmla="*/ 591713 w 59"/>
                <a:gd name="T17" fmla="*/ 76209 h 187"/>
                <a:gd name="T18" fmla="*/ 695919 w 59"/>
                <a:gd name="T19" fmla="*/ 75798 h 187"/>
                <a:gd name="T20" fmla="*/ 733742 w 59"/>
                <a:gd name="T21" fmla="*/ 74494 h 187"/>
                <a:gd name="T22" fmla="*/ 788378 w 59"/>
                <a:gd name="T23" fmla="*/ 73333 h 187"/>
                <a:gd name="T24" fmla="*/ 890530 w 59"/>
                <a:gd name="T25" fmla="*/ 72313 h 187"/>
                <a:gd name="T26" fmla="*/ 932088 w 59"/>
                <a:gd name="T27" fmla="*/ 71076 h 187"/>
                <a:gd name="T28" fmla="*/ 1010439 w 59"/>
                <a:gd name="T29" fmla="*/ 70377 h 187"/>
                <a:gd name="T30" fmla="*/ 1113223 w 59"/>
                <a:gd name="T31" fmla="*/ 68955 h 187"/>
                <a:gd name="T32" fmla="*/ 1153949 w 59"/>
                <a:gd name="T33" fmla="*/ 67999 h 187"/>
                <a:gd name="T34" fmla="*/ 1262702 w 59"/>
                <a:gd name="T35" fmla="*/ 67252 h 187"/>
                <a:gd name="T36" fmla="*/ 1262702 w 59"/>
                <a:gd name="T37" fmla="*/ 66258 h 187"/>
                <a:gd name="T38" fmla="*/ 1262702 w 59"/>
                <a:gd name="T39" fmla="*/ 64836 h 187"/>
                <a:gd name="T40" fmla="*/ 1350550 w 59"/>
                <a:gd name="T41" fmla="*/ 63648 h 187"/>
                <a:gd name="T42" fmla="*/ 1380430 w 59"/>
                <a:gd name="T43" fmla="*/ 62895 h 187"/>
                <a:gd name="T44" fmla="*/ 1483220 w 59"/>
                <a:gd name="T45" fmla="*/ 61669 h 187"/>
                <a:gd name="T46" fmla="*/ 1483220 w 59"/>
                <a:gd name="T47" fmla="*/ 60600 h 187"/>
                <a:gd name="T48" fmla="*/ 1532197 w 59"/>
                <a:gd name="T49" fmla="*/ 59515 h 187"/>
                <a:gd name="T50" fmla="*/ 1619855 w 59"/>
                <a:gd name="T51" fmla="*/ 57816 h 187"/>
                <a:gd name="T52" fmla="*/ 1728799 w 59"/>
                <a:gd name="T53" fmla="*/ 56706 h 187"/>
                <a:gd name="T54" fmla="*/ 1728799 w 59"/>
                <a:gd name="T55" fmla="*/ 55594 h 187"/>
                <a:gd name="T56" fmla="*/ 1753589 w 59"/>
                <a:gd name="T57" fmla="*/ 54103 h 187"/>
                <a:gd name="T58" fmla="*/ 1793147 w 59"/>
                <a:gd name="T59" fmla="*/ 53176 h 187"/>
                <a:gd name="T60" fmla="*/ 1793147 w 59"/>
                <a:gd name="T61" fmla="*/ 51647 h 187"/>
                <a:gd name="T62" fmla="*/ 1900995 w 59"/>
                <a:gd name="T63" fmla="*/ 50457 h 187"/>
                <a:gd name="T64" fmla="*/ 1948200 w 59"/>
                <a:gd name="T65" fmla="*/ 49106 h 187"/>
                <a:gd name="T66" fmla="*/ 1948200 w 59"/>
                <a:gd name="T67" fmla="*/ 47447 h 187"/>
                <a:gd name="T68" fmla="*/ 2039259 w 59"/>
                <a:gd name="T69" fmla="*/ 46232 h 187"/>
                <a:gd name="T70" fmla="*/ 2039259 w 59"/>
                <a:gd name="T71" fmla="*/ 44411 h 187"/>
                <a:gd name="T72" fmla="*/ 2094369 w 59"/>
                <a:gd name="T73" fmla="*/ 43030 h 187"/>
                <a:gd name="T74" fmla="*/ 2094369 w 59"/>
                <a:gd name="T75" fmla="*/ 41748 h 187"/>
                <a:gd name="T76" fmla="*/ 2148881 w 59"/>
                <a:gd name="T77" fmla="*/ 40912 h 187"/>
                <a:gd name="T78" fmla="*/ 2148881 w 59"/>
                <a:gd name="T79" fmla="*/ 39567 h 187"/>
                <a:gd name="T80" fmla="*/ 2212492 w 59"/>
                <a:gd name="T81" fmla="*/ 37751 h 187"/>
                <a:gd name="T82" fmla="*/ 2212492 w 59"/>
                <a:gd name="T83" fmla="*/ 36373 h 187"/>
                <a:gd name="T84" fmla="*/ 2261490 w 59"/>
                <a:gd name="T85" fmla="*/ 34841 h 187"/>
                <a:gd name="T86" fmla="*/ 2261490 w 59"/>
                <a:gd name="T87" fmla="*/ 33107 h 187"/>
                <a:gd name="T88" fmla="*/ 2315829 w 59"/>
                <a:gd name="T89" fmla="*/ 31567 h 187"/>
                <a:gd name="T90" fmla="*/ 2315829 w 59"/>
                <a:gd name="T91" fmla="*/ 30562 h 187"/>
                <a:gd name="T92" fmla="*/ 2409250 w 59"/>
                <a:gd name="T93" fmla="*/ 29130 h 187"/>
                <a:gd name="T94" fmla="*/ 2409250 w 59"/>
                <a:gd name="T95" fmla="*/ 25380 h 187"/>
                <a:gd name="T96" fmla="*/ 2463205 w 59"/>
                <a:gd name="T97" fmla="*/ 24078 h 187"/>
                <a:gd name="T98" fmla="*/ 2463205 w 59"/>
                <a:gd name="T99" fmla="*/ 21325 h 187"/>
                <a:gd name="T100" fmla="*/ 2540866 w 59"/>
                <a:gd name="T101" fmla="*/ 18900 h 187"/>
                <a:gd name="T102" fmla="*/ 2540866 w 59"/>
                <a:gd name="T103" fmla="*/ 13899 h 187"/>
                <a:gd name="T104" fmla="*/ 2630384 w 59"/>
                <a:gd name="T105" fmla="*/ 12357 h 187"/>
                <a:gd name="T106" fmla="*/ 2630384 w 59"/>
                <a:gd name="T107" fmla="*/ 7245 h 187"/>
                <a:gd name="T108" fmla="*/ 2685939 w 59"/>
                <a:gd name="T109" fmla="*/ 5221 h 187"/>
                <a:gd name="T110" fmla="*/ 2685939 w 59"/>
                <a:gd name="T111" fmla="*/ 0 h 1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
                <a:gd name="T169" fmla="*/ 0 h 187"/>
                <a:gd name="T170" fmla="*/ 59 w 59"/>
                <a:gd name="T171" fmla="*/ 187 h 1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 h="187">
                  <a:moveTo>
                    <a:pt x="0" y="186"/>
                  </a:moveTo>
                  <a:lnTo>
                    <a:pt x="2" y="185"/>
                  </a:lnTo>
                  <a:lnTo>
                    <a:pt x="3" y="182"/>
                  </a:lnTo>
                  <a:lnTo>
                    <a:pt x="6" y="179"/>
                  </a:lnTo>
                  <a:lnTo>
                    <a:pt x="8" y="176"/>
                  </a:lnTo>
                  <a:lnTo>
                    <a:pt x="9" y="175"/>
                  </a:lnTo>
                  <a:lnTo>
                    <a:pt x="10" y="172"/>
                  </a:lnTo>
                  <a:lnTo>
                    <a:pt x="12" y="170"/>
                  </a:lnTo>
                  <a:lnTo>
                    <a:pt x="13" y="168"/>
                  </a:lnTo>
                  <a:lnTo>
                    <a:pt x="15" y="167"/>
                  </a:lnTo>
                  <a:lnTo>
                    <a:pt x="16" y="164"/>
                  </a:lnTo>
                  <a:lnTo>
                    <a:pt x="17" y="162"/>
                  </a:lnTo>
                  <a:lnTo>
                    <a:pt x="19" y="159"/>
                  </a:lnTo>
                  <a:lnTo>
                    <a:pt x="20" y="157"/>
                  </a:lnTo>
                  <a:lnTo>
                    <a:pt x="22" y="155"/>
                  </a:lnTo>
                  <a:lnTo>
                    <a:pt x="24" y="152"/>
                  </a:lnTo>
                  <a:lnTo>
                    <a:pt x="25" y="150"/>
                  </a:lnTo>
                  <a:lnTo>
                    <a:pt x="27" y="148"/>
                  </a:lnTo>
                  <a:lnTo>
                    <a:pt x="27" y="146"/>
                  </a:lnTo>
                  <a:lnTo>
                    <a:pt x="27" y="143"/>
                  </a:lnTo>
                  <a:lnTo>
                    <a:pt x="29" y="140"/>
                  </a:lnTo>
                  <a:lnTo>
                    <a:pt x="30" y="139"/>
                  </a:lnTo>
                  <a:lnTo>
                    <a:pt x="32" y="136"/>
                  </a:lnTo>
                  <a:lnTo>
                    <a:pt x="32" y="133"/>
                  </a:lnTo>
                  <a:lnTo>
                    <a:pt x="33" y="131"/>
                  </a:lnTo>
                  <a:lnTo>
                    <a:pt x="35" y="128"/>
                  </a:lnTo>
                  <a:lnTo>
                    <a:pt x="37" y="125"/>
                  </a:lnTo>
                  <a:lnTo>
                    <a:pt x="37" y="122"/>
                  </a:lnTo>
                  <a:lnTo>
                    <a:pt x="38" y="119"/>
                  </a:lnTo>
                  <a:lnTo>
                    <a:pt x="39" y="117"/>
                  </a:lnTo>
                  <a:lnTo>
                    <a:pt x="39" y="114"/>
                  </a:lnTo>
                  <a:lnTo>
                    <a:pt x="41" y="111"/>
                  </a:lnTo>
                  <a:lnTo>
                    <a:pt x="42" y="108"/>
                  </a:lnTo>
                  <a:lnTo>
                    <a:pt x="42" y="105"/>
                  </a:lnTo>
                  <a:lnTo>
                    <a:pt x="44" y="102"/>
                  </a:lnTo>
                  <a:lnTo>
                    <a:pt x="44" y="98"/>
                  </a:lnTo>
                  <a:lnTo>
                    <a:pt x="45" y="95"/>
                  </a:lnTo>
                  <a:lnTo>
                    <a:pt x="45" y="92"/>
                  </a:lnTo>
                  <a:lnTo>
                    <a:pt x="46" y="90"/>
                  </a:lnTo>
                  <a:lnTo>
                    <a:pt x="46" y="87"/>
                  </a:lnTo>
                  <a:lnTo>
                    <a:pt x="48" y="83"/>
                  </a:lnTo>
                  <a:lnTo>
                    <a:pt x="48" y="80"/>
                  </a:lnTo>
                  <a:lnTo>
                    <a:pt x="49" y="77"/>
                  </a:lnTo>
                  <a:lnTo>
                    <a:pt x="49" y="73"/>
                  </a:lnTo>
                  <a:lnTo>
                    <a:pt x="50" y="70"/>
                  </a:lnTo>
                  <a:lnTo>
                    <a:pt x="50" y="67"/>
                  </a:lnTo>
                  <a:lnTo>
                    <a:pt x="52" y="64"/>
                  </a:lnTo>
                  <a:lnTo>
                    <a:pt x="52" y="56"/>
                  </a:lnTo>
                  <a:lnTo>
                    <a:pt x="53" y="53"/>
                  </a:lnTo>
                  <a:lnTo>
                    <a:pt x="53" y="47"/>
                  </a:lnTo>
                  <a:lnTo>
                    <a:pt x="55" y="42"/>
                  </a:lnTo>
                  <a:lnTo>
                    <a:pt x="55" y="31"/>
                  </a:lnTo>
                  <a:lnTo>
                    <a:pt x="57" y="27"/>
                  </a:lnTo>
                  <a:lnTo>
                    <a:pt x="57" y="16"/>
                  </a:lnTo>
                  <a:lnTo>
                    <a:pt x="58" y="12"/>
                  </a:lnTo>
                  <a:lnTo>
                    <a:pt x="5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3" name="Freeform 133"/>
            <p:cNvSpPr>
              <a:spLocks/>
            </p:cNvSpPr>
            <p:nvPr/>
          </p:nvSpPr>
          <p:spPr bwMode="auto">
            <a:xfrm>
              <a:off x="4218" y="2332"/>
              <a:ext cx="60" cy="365"/>
            </a:xfrm>
            <a:custGeom>
              <a:avLst/>
              <a:gdLst>
                <a:gd name="T0" fmla="*/ 0 w 32"/>
                <a:gd name="T1" fmla="*/ 0 h 255"/>
                <a:gd name="T2" fmla="*/ 52048 w 32"/>
                <a:gd name="T3" fmla="*/ 992 h 255"/>
                <a:gd name="T4" fmla="*/ 97590 w 32"/>
                <a:gd name="T5" fmla="*/ 2170 h 255"/>
                <a:gd name="T6" fmla="*/ 211742 w 32"/>
                <a:gd name="T7" fmla="*/ 2910 h 255"/>
                <a:gd name="T8" fmla="*/ 258919 w 32"/>
                <a:gd name="T9" fmla="*/ 3454 h 255"/>
                <a:gd name="T10" fmla="*/ 343089 w 32"/>
                <a:gd name="T11" fmla="*/ 4446 h 255"/>
                <a:gd name="T12" fmla="*/ 397016 w 32"/>
                <a:gd name="T13" fmla="*/ 5164 h 255"/>
                <a:gd name="T14" fmla="*/ 485473 w 32"/>
                <a:gd name="T15" fmla="*/ 6587 h 255"/>
                <a:gd name="T16" fmla="*/ 554839 w 32"/>
                <a:gd name="T17" fmla="*/ 7077 h 255"/>
                <a:gd name="T18" fmla="*/ 607837 w 32"/>
                <a:gd name="T19" fmla="*/ 8534 h 255"/>
                <a:gd name="T20" fmla="*/ 696576 w 32"/>
                <a:gd name="T21" fmla="*/ 9428 h 255"/>
                <a:gd name="T22" fmla="*/ 696576 w 32"/>
                <a:gd name="T23" fmla="*/ 10581 h 255"/>
                <a:gd name="T24" fmla="*/ 744405 w 32"/>
                <a:gd name="T25" fmla="*/ 11279 h 255"/>
                <a:gd name="T26" fmla="*/ 796479 w 32"/>
                <a:gd name="T27" fmla="*/ 12346 h 255"/>
                <a:gd name="T28" fmla="*/ 857008 w 32"/>
                <a:gd name="T29" fmla="*/ 13674 h 255"/>
                <a:gd name="T30" fmla="*/ 910262 w 32"/>
                <a:gd name="T31" fmla="*/ 15145 h 255"/>
                <a:gd name="T32" fmla="*/ 910262 w 32"/>
                <a:gd name="T33" fmla="*/ 16144 h 255"/>
                <a:gd name="T34" fmla="*/ 955494 w 32"/>
                <a:gd name="T35" fmla="*/ 17484 h 255"/>
                <a:gd name="T36" fmla="*/ 1040323 w 32"/>
                <a:gd name="T37" fmla="*/ 18662 h 255"/>
                <a:gd name="T38" fmla="*/ 1040323 w 32"/>
                <a:gd name="T39" fmla="*/ 20033 h 255"/>
                <a:gd name="T40" fmla="*/ 1093296 w 32"/>
                <a:gd name="T41" fmla="*/ 22266 h 255"/>
                <a:gd name="T42" fmla="*/ 1093296 w 32"/>
                <a:gd name="T43" fmla="*/ 23108 h 255"/>
                <a:gd name="T44" fmla="*/ 1139694 w 32"/>
                <a:gd name="T45" fmla="*/ 24542 h 255"/>
                <a:gd name="T46" fmla="*/ 1139694 w 32"/>
                <a:gd name="T47" fmla="*/ 26022 h 255"/>
                <a:gd name="T48" fmla="*/ 1206172 w 32"/>
                <a:gd name="T49" fmla="*/ 27648 h 255"/>
                <a:gd name="T50" fmla="*/ 1206172 w 32"/>
                <a:gd name="T51" fmla="*/ 30878 h 255"/>
                <a:gd name="T52" fmla="*/ 1253351 w 32"/>
                <a:gd name="T53" fmla="*/ 31871 h 255"/>
                <a:gd name="T54" fmla="*/ 1253351 w 32"/>
                <a:gd name="T55" fmla="*/ 35822 h 255"/>
                <a:gd name="T56" fmla="*/ 1350969 w 32"/>
                <a:gd name="T57" fmla="*/ 36842 h 255"/>
                <a:gd name="T58" fmla="*/ 1350969 w 32"/>
                <a:gd name="T59" fmla="*/ 61844 h 255"/>
                <a:gd name="T60" fmla="*/ 1253351 w 32"/>
                <a:gd name="T61" fmla="*/ 64694 h 255"/>
                <a:gd name="T62" fmla="*/ 1253351 w 32"/>
                <a:gd name="T63" fmla="*/ 70697 h 255"/>
                <a:gd name="T64" fmla="*/ 1206172 w 32"/>
                <a:gd name="T65" fmla="*/ 72864 h 255"/>
                <a:gd name="T66" fmla="*/ 1206172 w 32"/>
                <a:gd name="T67" fmla="*/ 74547 h 255"/>
                <a:gd name="T68" fmla="*/ 1139694 w 32"/>
                <a:gd name="T69" fmla="*/ 77303 h 255"/>
                <a:gd name="T70" fmla="*/ 1139694 w 32"/>
                <a:gd name="T71" fmla="*/ 79413 h 255"/>
                <a:gd name="T72" fmla="*/ 1093296 w 32"/>
                <a:gd name="T73" fmla="*/ 82159 h 255"/>
                <a:gd name="T74" fmla="*/ 1093296 w 32"/>
                <a:gd name="T75" fmla="*/ 84095 h 255"/>
                <a:gd name="T76" fmla="*/ 1040323 w 32"/>
                <a:gd name="T77" fmla="*/ 86469 h 255"/>
                <a:gd name="T78" fmla="*/ 1040323 w 32"/>
                <a:gd name="T79" fmla="*/ 89495 h 255"/>
                <a:gd name="T80" fmla="*/ 955494 w 32"/>
                <a:gd name="T81" fmla="*/ 92029 h 255"/>
                <a:gd name="T82" fmla="*/ 955494 w 32"/>
                <a:gd name="T83" fmla="*/ 94118 h 255"/>
                <a:gd name="T84" fmla="*/ 910262 w 32"/>
                <a:gd name="T85" fmla="*/ 97000 h 255"/>
                <a:gd name="T86" fmla="*/ 857008 w 32"/>
                <a:gd name="T87" fmla="*/ 99452 h 255"/>
                <a:gd name="T88" fmla="*/ 796479 w 32"/>
                <a:gd name="T89" fmla="*/ 102164 h 255"/>
                <a:gd name="T90" fmla="*/ 796479 w 32"/>
                <a:gd name="T91" fmla="*/ 104296 h 255"/>
                <a:gd name="T92" fmla="*/ 744405 w 32"/>
                <a:gd name="T93" fmla="*/ 107184 h 255"/>
                <a:gd name="T94" fmla="*/ 696576 w 32"/>
                <a:gd name="T95" fmla="*/ 110214 h 255"/>
                <a:gd name="T96" fmla="*/ 607837 w 32"/>
                <a:gd name="T97" fmla="*/ 113097 h 2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
                <a:gd name="T148" fmla="*/ 0 h 255"/>
                <a:gd name="T149" fmla="*/ 32 w 32"/>
                <a:gd name="T150" fmla="*/ 255 h 2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 h="255">
                  <a:moveTo>
                    <a:pt x="0" y="0"/>
                  </a:moveTo>
                  <a:lnTo>
                    <a:pt x="1" y="2"/>
                  </a:lnTo>
                  <a:lnTo>
                    <a:pt x="2" y="5"/>
                  </a:lnTo>
                  <a:lnTo>
                    <a:pt x="5" y="6"/>
                  </a:lnTo>
                  <a:lnTo>
                    <a:pt x="6" y="8"/>
                  </a:lnTo>
                  <a:lnTo>
                    <a:pt x="8" y="10"/>
                  </a:lnTo>
                  <a:lnTo>
                    <a:pt x="9" y="12"/>
                  </a:lnTo>
                  <a:lnTo>
                    <a:pt x="11" y="15"/>
                  </a:lnTo>
                  <a:lnTo>
                    <a:pt x="13" y="16"/>
                  </a:lnTo>
                  <a:lnTo>
                    <a:pt x="14" y="19"/>
                  </a:lnTo>
                  <a:lnTo>
                    <a:pt x="16" y="21"/>
                  </a:lnTo>
                  <a:lnTo>
                    <a:pt x="16" y="24"/>
                  </a:lnTo>
                  <a:lnTo>
                    <a:pt x="17" y="25"/>
                  </a:lnTo>
                  <a:lnTo>
                    <a:pt x="18" y="28"/>
                  </a:lnTo>
                  <a:lnTo>
                    <a:pt x="20" y="31"/>
                  </a:lnTo>
                  <a:lnTo>
                    <a:pt x="21" y="34"/>
                  </a:lnTo>
                  <a:lnTo>
                    <a:pt x="21" y="36"/>
                  </a:lnTo>
                  <a:lnTo>
                    <a:pt x="22" y="39"/>
                  </a:lnTo>
                  <a:lnTo>
                    <a:pt x="24" y="42"/>
                  </a:lnTo>
                  <a:lnTo>
                    <a:pt x="24" y="45"/>
                  </a:lnTo>
                  <a:lnTo>
                    <a:pt x="25" y="50"/>
                  </a:lnTo>
                  <a:lnTo>
                    <a:pt x="25" y="52"/>
                  </a:lnTo>
                  <a:lnTo>
                    <a:pt x="26" y="55"/>
                  </a:lnTo>
                  <a:lnTo>
                    <a:pt x="26" y="59"/>
                  </a:lnTo>
                  <a:lnTo>
                    <a:pt x="28" y="62"/>
                  </a:lnTo>
                  <a:lnTo>
                    <a:pt x="28" y="69"/>
                  </a:lnTo>
                  <a:lnTo>
                    <a:pt x="29" y="72"/>
                  </a:lnTo>
                  <a:lnTo>
                    <a:pt x="29" y="80"/>
                  </a:lnTo>
                  <a:lnTo>
                    <a:pt x="31" y="83"/>
                  </a:lnTo>
                  <a:lnTo>
                    <a:pt x="31" y="139"/>
                  </a:lnTo>
                  <a:lnTo>
                    <a:pt x="29" y="145"/>
                  </a:lnTo>
                  <a:lnTo>
                    <a:pt x="29" y="159"/>
                  </a:lnTo>
                  <a:lnTo>
                    <a:pt x="28" y="164"/>
                  </a:lnTo>
                  <a:lnTo>
                    <a:pt x="28" y="168"/>
                  </a:lnTo>
                  <a:lnTo>
                    <a:pt x="26" y="174"/>
                  </a:lnTo>
                  <a:lnTo>
                    <a:pt x="26" y="179"/>
                  </a:lnTo>
                  <a:lnTo>
                    <a:pt x="25" y="185"/>
                  </a:lnTo>
                  <a:lnTo>
                    <a:pt x="25" y="189"/>
                  </a:lnTo>
                  <a:lnTo>
                    <a:pt x="24" y="195"/>
                  </a:lnTo>
                  <a:lnTo>
                    <a:pt x="24" y="201"/>
                  </a:lnTo>
                  <a:lnTo>
                    <a:pt x="22" y="207"/>
                  </a:lnTo>
                  <a:lnTo>
                    <a:pt x="22" y="212"/>
                  </a:lnTo>
                  <a:lnTo>
                    <a:pt x="21" y="218"/>
                  </a:lnTo>
                  <a:lnTo>
                    <a:pt x="20" y="224"/>
                  </a:lnTo>
                  <a:lnTo>
                    <a:pt x="18" y="230"/>
                  </a:lnTo>
                  <a:lnTo>
                    <a:pt x="18" y="235"/>
                  </a:lnTo>
                  <a:lnTo>
                    <a:pt x="17" y="241"/>
                  </a:lnTo>
                  <a:lnTo>
                    <a:pt x="16" y="248"/>
                  </a:lnTo>
                  <a:lnTo>
                    <a:pt x="14" y="25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4" name="Freeform 134"/>
            <p:cNvSpPr>
              <a:spLocks/>
            </p:cNvSpPr>
            <p:nvPr/>
          </p:nvSpPr>
          <p:spPr bwMode="auto">
            <a:xfrm>
              <a:off x="4239" y="2730"/>
              <a:ext cx="37" cy="143"/>
            </a:xfrm>
            <a:custGeom>
              <a:avLst/>
              <a:gdLst>
                <a:gd name="T0" fmla="*/ 0 w 20"/>
                <a:gd name="T1" fmla="*/ 0 h 100"/>
                <a:gd name="T2" fmla="*/ 0 w 20"/>
                <a:gd name="T3" fmla="*/ 1 h 100"/>
                <a:gd name="T4" fmla="*/ 70515 w 20"/>
                <a:gd name="T5" fmla="*/ 1393 h 100"/>
                <a:gd name="T6" fmla="*/ 70515 w 20"/>
                <a:gd name="T7" fmla="*/ 1992 h 100"/>
                <a:gd name="T8" fmla="*/ 109322 w 20"/>
                <a:gd name="T9" fmla="*/ 2849 h 100"/>
                <a:gd name="T10" fmla="*/ 109322 w 20"/>
                <a:gd name="T11" fmla="*/ 4074 h 100"/>
                <a:gd name="T12" fmla="*/ 168511 w 20"/>
                <a:gd name="T13" fmla="*/ 4074 h 100"/>
                <a:gd name="T14" fmla="*/ 168511 w 20"/>
                <a:gd name="T15" fmla="*/ 5114 h 100"/>
                <a:gd name="T16" fmla="*/ 202246 w 20"/>
                <a:gd name="T17" fmla="*/ 5826 h 100"/>
                <a:gd name="T18" fmla="*/ 202246 w 20"/>
                <a:gd name="T19" fmla="*/ 6339 h 100"/>
                <a:gd name="T20" fmla="*/ 286041 w 20"/>
                <a:gd name="T21" fmla="*/ 7313 h 100"/>
                <a:gd name="T22" fmla="*/ 286041 w 20"/>
                <a:gd name="T23" fmla="*/ 9065 h 100"/>
                <a:gd name="T24" fmla="*/ 356887 w 20"/>
                <a:gd name="T25" fmla="*/ 9405 h 100"/>
                <a:gd name="T26" fmla="*/ 356887 w 20"/>
                <a:gd name="T27" fmla="*/ 10894 h 100"/>
                <a:gd name="T28" fmla="*/ 356887 w 20"/>
                <a:gd name="T29" fmla="*/ 11399 h 100"/>
                <a:gd name="T30" fmla="*/ 356887 w 20"/>
                <a:gd name="T31" fmla="*/ 13449 h 100"/>
                <a:gd name="T32" fmla="*/ 419856 w 20"/>
                <a:gd name="T33" fmla="*/ 14306 h 100"/>
                <a:gd name="T34" fmla="*/ 419856 w 20"/>
                <a:gd name="T35" fmla="*/ 16301 h 100"/>
                <a:gd name="T36" fmla="*/ 446475 w 20"/>
                <a:gd name="T37" fmla="*/ 17036 h 100"/>
                <a:gd name="T38" fmla="*/ 446475 w 20"/>
                <a:gd name="T39" fmla="*/ 19730 h 100"/>
                <a:gd name="T40" fmla="*/ 529176 w 20"/>
                <a:gd name="T41" fmla="*/ 20110 h 100"/>
                <a:gd name="T42" fmla="*/ 529176 w 20"/>
                <a:gd name="T43" fmla="*/ 23544 h 100"/>
                <a:gd name="T44" fmla="*/ 562015 w 20"/>
                <a:gd name="T45" fmla="*/ 24361 h 100"/>
                <a:gd name="T46" fmla="*/ 562015 w 20"/>
                <a:gd name="T47" fmla="*/ 29255 h 100"/>
                <a:gd name="T48" fmla="*/ 622101 w 20"/>
                <a:gd name="T49" fmla="*/ 29833 h 100"/>
                <a:gd name="T50" fmla="*/ 622101 w 20"/>
                <a:gd name="T51" fmla="*/ 36266 h 100"/>
                <a:gd name="T52" fmla="*/ 660241 w 20"/>
                <a:gd name="T53" fmla="*/ 37226 h 100"/>
                <a:gd name="T54" fmla="*/ 660241 w 20"/>
                <a:gd name="T55" fmla="*/ 43389 h 1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
                <a:gd name="T85" fmla="*/ 0 h 100"/>
                <a:gd name="T86" fmla="*/ 20 w 20"/>
                <a:gd name="T87" fmla="*/ 100 h 1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 h="100">
                  <a:moveTo>
                    <a:pt x="0" y="0"/>
                  </a:moveTo>
                  <a:lnTo>
                    <a:pt x="0" y="1"/>
                  </a:lnTo>
                  <a:lnTo>
                    <a:pt x="2" y="3"/>
                  </a:lnTo>
                  <a:lnTo>
                    <a:pt x="2" y="4"/>
                  </a:lnTo>
                  <a:lnTo>
                    <a:pt x="3" y="6"/>
                  </a:lnTo>
                  <a:lnTo>
                    <a:pt x="3" y="9"/>
                  </a:lnTo>
                  <a:lnTo>
                    <a:pt x="5" y="9"/>
                  </a:lnTo>
                  <a:lnTo>
                    <a:pt x="5" y="12"/>
                  </a:lnTo>
                  <a:lnTo>
                    <a:pt x="6" y="13"/>
                  </a:lnTo>
                  <a:lnTo>
                    <a:pt x="6" y="15"/>
                  </a:lnTo>
                  <a:lnTo>
                    <a:pt x="8" y="17"/>
                  </a:lnTo>
                  <a:lnTo>
                    <a:pt x="8" y="21"/>
                  </a:lnTo>
                  <a:lnTo>
                    <a:pt x="10" y="22"/>
                  </a:lnTo>
                  <a:lnTo>
                    <a:pt x="10" y="25"/>
                  </a:lnTo>
                  <a:lnTo>
                    <a:pt x="10" y="26"/>
                  </a:lnTo>
                  <a:lnTo>
                    <a:pt x="10" y="31"/>
                  </a:lnTo>
                  <a:lnTo>
                    <a:pt x="12" y="33"/>
                  </a:lnTo>
                  <a:lnTo>
                    <a:pt x="12" y="37"/>
                  </a:lnTo>
                  <a:lnTo>
                    <a:pt x="13" y="39"/>
                  </a:lnTo>
                  <a:lnTo>
                    <a:pt x="13" y="45"/>
                  </a:lnTo>
                  <a:lnTo>
                    <a:pt x="15" y="46"/>
                  </a:lnTo>
                  <a:lnTo>
                    <a:pt x="15" y="54"/>
                  </a:lnTo>
                  <a:lnTo>
                    <a:pt x="16" y="56"/>
                  </a:lnTo>
                  <a:lnTo>
                    <a:pt x="16" y="67"/>
                  </a:lnTo>
                  <a:lnTo>
                    <a:pt x="18" y="68"/>
                  </a:lnTo>
                  <a:lnTo>
                    <a:pt x="18" y="83"/>
                  </a:lnTo>
                  <a:lnTo>
                    <a:pt x="19" y="85"/>
                  </a:lnTo>
                  <a:lnTo>
                    <a:pt x="19" y="9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5" name="Freeform 135"/>
            <p:cNvSpPr>
              <a:spLocks/>
            </p:cNvSpPr>
            <p:nvPr/>
          </p:nvSpPr>
          <p:spPr bwMode="auto">
            <a:xfrm>
              <a:off x="4124" y="3298"/>
              <a:ext cx="38" cy="385"/>
            </a:xfrm>
            <a:custGeom>
              <a:avLst/>
              <a:gdLst>
                <a:gd name="T0" fmla="*/ 0 w 20"/>
                <a:gd name="T1" fmla="*/ 0 h 269"/>
                <a:gd name="T2" fmla="*/ 117722 w 20"/>
                <a:gd name="T3" fmla="*/ 3454 h 269"/>
                <a:gd name="T4" fmla="*/ 117722 w 20"/>
                <a:gd name="T5" fmla="*/ 6541 h 269"/>
                <a:gd name="T6" fmla="*/ 168154 w 20"/>
                <a:gd name="T7" fmla="*/ 10126 h 269"/>
                <a:gd name="T8" fmla="*/ 284945 w 20"/>
                <a:gd name="T9" fmla="*/ 13399 h 269"/>
                <a:gd name="T10" fmla="*/ 284945 w 20"/>
                <a:gd name="T11" fmla="*/ 16126 h 269"/>
                <a:gd name="T12" fmla="*/ 319493 w 20"/>
                <a:gd name="T13" fmla="*/ 19561 h 269"/>
                <a:gd name="T14" fmla="*/ 374007 w 20"/>
                <a:gd name="T15" fmla="*/ 22251 h 269"/>
                <a:gd name="T16" fmla="*/ 374007 w 20"/>
                <a:gd name="T17" fmla="*/ 25708 h 269"/>
                <a:gd name="T18" fmla="*/ 486881 w 20"/>
                <a:gd name="T19" fmla="*/ 28620 h 269"/>
                <a:gd name="T20" fmla="*/ 486881 w 20"/>
                <a:gd name="T21" fmla="*/ 30975 h 269"/>
                <a:gd name="T22" fmla="*/ 541396 w 20"/>
                <a:gd name="T23" fmla="*/ 34624 h 269"/>
                <a:gd name="T24" fmla="*/ 541396 w 20"/>
                <a:gd name="T25" fmla="*/ 36136 h 269"/>
                <a:gd name="T26" fmla="*/ 673081 w 20"/>
                <a:gd name="T27" fmla="*/ 40069 h 269"/>
                <a:gd name="T28" fmla="*/ 673081 w 20"/>
                <a:gd name="T29" fmla="*/ 42490 h 269"/>
                <a:gd name="T30" fmla="*/ 710613 w 20"/>
                <a:gd name="T31" fmla="*/ 45108 h 269"/>
                <a:gd name="T32" fmla="*/ 710613 w 20"/>
                <a:gd name="T33" fmla="*/ 48099 h 269"/>
                <a:gd name="T34" fmla="*/ 807456 w 20"/>
                <a:gd name="T35" fmla="*/ 50494 h 269"/>
                <a:gd name="T36" fmla="*/ 807456 w 20"/>
                <a:gd name="T37" fmla="*/ 55396 h 269"/>
                <a:gd name="T38" fmla="*/ 925074 w 20"/>
                <a:gd name="T39" fmla="*/ 58141 h 269"/>
                <a:gd name="T40" fmla="*/ 925074 w 20"/>
                <a:gd name="T41" fmla="*/ 61866 h 269"/>
                <a:gd name="T42" fmla="*/ 925074 w 20"/>
                <a:gd name="T43" fmla="*/ 64756 h 269"/>
                <a:gd name="T44" fmla="*/ 925074 w 20"/>
                <a:gd name="T45" fmla="*/ 73824 h 269"/>
                <a:gd name="T46" fmla="*/ 1028652 w 20"/>
                <a:gd name="T47" fmla="*/ 74845 h 269"/>
                <a:gd name="T48" fmla="*/ 1028652 w 20"/>
                <a:gd name="T49" fmla="*/ 99354 h 269"/>
                <a:gd name="T50" fmla="*/ 925074 w 20"/>
                <a:gd name="T51" fmla="*/ 100757 h 269"/>
                <a:gd name="T52" fmla="*/ 925074 w 20"/>
                <a:gd name="T53" fmla="*/ 105659 h 269"/>
                <a:gd name="T54" fmla="*/ 925074 w 20"/>
                <a:gd name="T55" fmla="*/ 106974 h 269"/>
                <a:gd name="T56" fmla="*/ 925074 w 20"/>
                <a:gd name="T57" fmla="*/ 109864 h 269"/>
                <a:gd name="T58" fmla="*/ 807456 w 20"/>
                <a:gd name="T59" fmla="*/ 110110 h 269"/>
                <a:gd name="T60" fmla="*/ 807456 w 20"/>
                <a:gd name="T61" fmla="*/ 111999 h 269"/>
                <a:gd name="T62" fmla="*/ 710613 w 20"/>
                <a:gd name="T63" fmla="*/ 112968 h 269"/>
                <a:gd name="T64" fmla="*/ 710613 w 20"/>
                <a:gd name="T65" fmla="*/ 113473 h 269"/>
                <a:gd name="T66" fmla="*/ 673081 w 20"/>
                <a:gd name="T67" fmla="*/ 114428 h 269"/>
                <a:gd name="T68" fmla="*/ 673081 w 20"/>
                <a:gd name="T69" fmla="*/ 115006 h 269"/>
                <a:gd name="T70" fmla="*/ 541396 w 20"/>
                <a:gd name="T71" fmla="*/ 115168 h 269"/>
                <a:gd name="T72" fmla="*/ 541396 w 20"/>
                <a:gd name="T73" fmla="*/ 116442 h 269"/>
                <a:gd name="T74" fmla="*/ 486881 w 20"/>
                <a:gd name="T75" fmla="*/ 116499 h 269"/>
                <a:gd name="T76" fmla="*/ 486881 w 20"/>
                <a:gd name="T77" fmla="*/ 117472 h 269"/>
                <a:gd name="T78" fmla="*/ 319493 w 20"/>
                <a:gd name="T79" fmla="*/ 119097 h 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
                <a:gd name="T121" fmla="*/ 0 h 269"/>
                <a:gd name="T122" fmla="*/ 20 w 20"/>
                <a:gd name="T123" fmla="*/ 269 h 2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 h="269">
                  <a:moveTo>
                    <a:pt x="0" y="0"/>
                  </a:moveTo>
                  <a:lnTo>
                    <a:pt x="2" y="8"/>
                  </a:lnTo>
                  <a:lnTo>
                    <a:pt x="2" y="15"/>
                  </a:lnTo>
                  <a:lnTo>
                    <a:pt x="3" y="23"/>
                  </a:lnTo>
                  <a:lnTo>
                    <a:pt x="5" y="30"/>
                  </a:lnTo>
                  <a:lnTo>
                    <a:pt x="5" y="36"/>
                  </a:lnTo>
                  <a:lnTo>
                    <a:pt x="6" y="44"/>
                  </a:lnTo>
                  <a:lnTo>
                    <a:pt x="7" y="50"/>
                  </a:lnTo>
                  <a:lnTo>
                    <a:pt x="7" y="58"/>
                  </a:lnTo>
                  <a:lnTo>
                    <a:pt x="9" y="64"/>
                  </a:lnTo>
                  <a:lnTo>
                    <a:pt x="9" y="70"/>
                  </a:lnTo>
                  <a:lnTo>
                    <a:pt x="10" y="78"/>
                  </a:lnTo>
                  <a:lnTo>
                    <a:pt x="10" y="82"/>
                  </a:lnTo>
                  <a:lnTo>
                    <a:pt x="12" y="90"/>
                  </a:lnTo>
                  <a:lnTo>
                    <a:pt x="12" y="96"/>
                  </a:lnTo>
                  <a:lnTo>
                    <a:pt x="13" y="101"/>
                  </a:lnTo>
                  <a:lnTo>
                    <a:pt x="13" y="108"/>
                  </a:lnTo>
                  <a:lnTo>
                    <a:pt x="15" y="114"/>
                  </a:lnTo>
                  <a:lnTo>
                    <a:pt x="15" y="125"/>
                  </a:lnTo>
                  <a:lnTo>
                    <a:pt x="17" y="131"/>
                  </a:lnTo>
                  <a:lnTo>
                    <a:pt x="17" y="140"/>
                  </a:lnTo>
                  <a:lnTo>
                    <a:pt x="17" y="146"/>
                  </a:lnTo>
                  <a:lnTo>
                    <a:pt x="17" y="166"/>
                  </a:lnTo>
                  <a:lnTo>
                    <a:pt x="19" y="169"/>
                  </a:lnTo>
                  <a:lnTo>
                    <a:pt x="19" y="224"/>
                  </a:lnTo>
                  <a:lnTo>
                    <a:pt x="17" y="227"/>
                  </a:lnTo>
                  <a:lnTo>
                    <a:pt x="17" y="238"/>
                  </a:lnTo>
                  <a:lnTo>
                    <a:pt x="17" y="241"/>
                  </a:lnTo>
                  <a:lnTo>
                    <a:pt x="17" y="247"/>
                  </a:lnTo>
                  <a:lnTo>
                    <a:pt x="15" y="248"/>
                  </a:lnTo>
                  <a:lnTo>
                    <a:pt x="15" y="252"/>
                  </a:lnTo>
                  <a:lnTo>
                    <a:pt x="13" y="254"/>
                  </a:lnTo>
                  <a:lnTo>
                    <a:pt x="13" y="256"/>
                  </a:lnTo>
                  <a:lnTo>
                    <a:pt x="12" y="258"/>
                  </a:lnTo>
                  <a:lnTo>
                    <a:pt x="12" y="259"/>
                  </a:lnTo>
                  <a:lnTo>
                    <a:pt x="10" y="260"/>
                  </a:lnTo>
                  <a:lnTo>
                    <a:pt x="10" y="262"/>
                  </a:lnTo>
                  <a:lnTo>
                    <a:pt x="9" y="263"/>
                  </a:lnTo>
                  <a:lnTo>
                    <a:pt x="9" y="265"/>
                  </a:lnTo>
                  <a:lnTo>
                    <a:pt x="6" y="26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6" name="Freeform 136"/>
            <p:cNvSpPr>
              <a:spLocks/>
            </p:cNvSpPr>
            <p:nvPr/>
          </p:nvSpPr>
          <p:spPr bwMode="auto">
            <a:xfrm>
              <a:off x="4124" y="2973"/>
              <a:ext cx="139" cy="327"/>
            </a:xfrm>
            <a:custGeom>
              <a:avLst/>
              <a:gdLst>
                <a:gd name="T0" fmla="*/ 3288000 w 74"/>
                <a:gd name="T1" fmla="*/ 1 h 228"/>
                <a:gd name="T2" fmla="*/ 3200362 w 74"/>
                <a:gd name="T3" fmla="*/ 2065 h 228"/>
                <a:gd name="T4" fmla="*/ 3200362 w 74"/>
                <a:gd name="T5" fmla="*/ 3145 h 228"/>
                <a:gd name="T6" fmla="*/ 3116192 w 74"/>
                <a:gd name="T7" fmla="*/ 4511 h 228"/>
                <a:gd name="T8" fmla="*/ 3028676 w 74"/>
                <a:gd name="T9" fmla="*/ 6093 h 228"/>
                <a:gd name="T10" fmla="*/ 2982974 w 74"/>
                <a:gd name="T11" fmla="*/ 7296 h 228"/>
                <a:gd name="T12" fmla="*/ 2879950 w 74"/>
                <a:gd name="T13" fmla="*/ 9279 h 228"/>
                <a:gd name="T14" fmla="*/ 2837946 w 74"/>
                <a:gd name="T15" fmla="*/ 10341 h 228"/>
                <a:gd name="T16" fmla="*/ 2765256 w 74"/>
                <a:gd name="T17" fmla="*/ 11706 h 228"/>
                <a:gd name="T18" fmla="*/ 2710532 w 74"/>
                <a:gd name="T19" fmla="*/ 12786 h 228"/>
                <a:gd name="T20" fmla="*/ 2620225 w 74"/>
                <a:gd name="T21" fmla="*/ 13308 h 228"/>
                <a:gd name="T22" fmla="*/ 2574019 w 74"/>
                <a:gd name="T23" fmla="*/ 14831 h 228"/>
                <a:gd name="T24" fmla="*/ 2470967 w 74"/>
                <a:gd name="T25" fmla="*/ 16040 h 228"/>
                <a:gd name="T26" fmla="*/ 2430948 w 74"/>
                <a:gd name="T27" fmla="*/ 16954 h 228"/>
                <a:gd name="T28" fmla="*/ 2402705 w 74"/>
                <a:gd name="T29" fmla="*/ 17976 h 228"/>
                <a:gd name="T30" fmla="*/ 2301384 w 74"/>
                <a:gd name="T31" fmla="*/ 20037 h 228"/>
                <a:gd name="T32" fmla="*/ 2108423 w 74"/>
                <a:gd name="T33" fmla="*/ 21271 h 228"/>
                <a:gd name="T34" fmla="*/ 2070653 w 74"/>
                <a:gd name="T35" fmla="*/ 22167 h 228"/>
                <a:gd name="T36" fmla="*/ 1946601 w 74"/>
                <a:gd name="T37" fmla="*/ 22293 h 228"/>
                <a:gd name="T38" fmla="*/ 1803453 w 74"/>
                <a:gd name="T39" fmla="*/ 23574 h 228"/>
                <a:gd name="T40" fmla="*/ 1703790 w 74"/>
                <a:gd name="T41" fmla="*/ 23574 h 228"/>
                <a:gd name="T42" fmla="*/ 1633922 w 74"/>
                <a:gd name="T43" fmla="*/ 24316 h 228"/>
                <a:gd name="T44" fmla="*/ 1588058 w 74"/>
                <a:gd name="T45" fmla="*/ 25781 h 228"/>
                <a:gd name="T46" fmla="*/ 1533211 w 74"/>
                <a:gd name="T47" fmla="*/ 27253 h 228"/>
                <a:gd name="T48" fmla="*/ 1481708 w 74"/>
                <a:gd name="T49" fmla="*/ 28737 h 228"/>
                <a:gd name="T50" fmla="*/ 1394940 w 74"/>
                <a:gd name="T51" fmla="*/ 30507 h 228"/>
                <a:gd name="T52" fmla="*/ 1340191 w 74"/>
                <a:gd name="T53" fmla="*/ 32577 h 228"/>
                <a:gd name="T54" fmla="*/ 1177180 w 74"/>
                <a:gd name="T55" fmla="*/ 35419 h 228"/>
                <a:gd name="T56" fmla="*/ 1122470 w 74"/>
                <a:gd name="T57" fmla="*/ 38510 h 228"/>
                <a:gd name="T58" fmla="*/ 1036320 w 74"/>
                <a:gd name="T59" fmla="*/ 41215 h 228"/>
                <a:gd name="T60" fmla="*/ 985961 w 74"/>
                <a:gd name="T61" fmla="*/ 45222 h 228"/>
                <a:gd name="T62" fmla="*/ 907054 w 74"/>
                <a:gd name="T63" fmla="*/ 47798 h 228"/>
                <a:gd name="T64" fmla="*/ 869858 w 74"/>
                <a:gd name="T65" fmla="*/ 51976 h 228"/>
                <a:gd name="T66" fmla="*/ 816242 w 74"/>
                <a:gd name="T67" fmla="*/ 55982 h 228"/>
                <a:gd name="T68" fmla="*/ 680980 w 74"/>
                <a:gd name="T69" fmla="*/ 60314 h 228"/>
                <a:gd name="T70" fmla="*/ 580269 w 74"/>
                <a:gd name="T71" fmla="*/ 64858 h 228"/>
                <a:gd name="T72" fmla="*/ 551710 w 74"/>
                <a:gd name="T73" fmla="*/ 69546 h 228"/>
                <a:gd name="T74" fmla="*/ 496115 w 74"/>
                <a:gd name="T75" fmla="*/ 73257 h 228"/>
                <a:gd name="T76" fmla="*/ 408983 w 74"/>
                <a:gd name="T77" fmla="*/ 78335 h 228"/>
                <a:gd name="T78" fmla="*/ 264119 w 74"/>
                <a:gd name="T79" fmla="*/ 84778 h 228"/>
                <a:gd name="T80" fmla="*/ 217732 w 74"/>
                <a:gd name="T81" fmla="*/ 89998 h 228"/>
                <a:gd name="T82" fmla="*/ 140610 w 74"/>
                <a:gd name="T83" fmla="*/ 95127 h 228"/>
                <a:gd name="T84" fmla="*/ 102751 w 74"/>
                <a:gd name="T85" fmla="*/ 101826 h 2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228"/>
                <a:gd name="T131" fmla="*/ 74 w 74"/>
                <a:gd name="T132" fmla="*/ 228 h 2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228">
                  <a:moveTo>
                    <a:pt x="73" y="0"/>
                  </a:moveTo>
                  <a:lnTo>
                    <a:pt x="73" y="1"/>
                  </a:lnTo>
                  <a:lnTo>
                    <a:pt x="71" y="3"/>
                  </a:lnTo>
                  <a:lnTo>
                    <a:pt x="71" y="4"/>
                  </a:lnTo>
                  <a:lnTo>
                    <a:pt x="71" y="6"/>
                  </a:lnTo>
                  <a:lnTo>
                    <a:pt x="71" y="7"/>
                  </a:lnTo>
                  <a:lnTo>
                    <a:pt x="69" y="9"/>
                  </a:lnTo>
                  <a:lnTo>
                    <a:pt x="69" y="10"/>
                  </a:lnTo>
                  <a:lnTo>
                    <a:pt x="67" y="12"/>
                  </a:lnTo>
                  <a:lnTo>
                    <a:pt x="67" y="13"/>
                  </a:lnTo>
                  <a:lnTo>
                    <a:pt x="66" y="14"/>
                  </a:lnTo>
                  <a:lnTo>
                    <a:pt x="66" y="16"/>
                  </a:lnTo>
                  <a:lnTo>
                    <a:pt x="64" y="17"/>
                  </a:lnTo>
                  <a:lnTo>
                    <a:pt x="64" y="20"/>
                  </a:lnTo>
                  <a:lnTo>
                    <a:pt x="63" y="21"/>
                  </a:lnTo>
                  <a:lnTo>
                    <a:pt x="63" y="22"/>
                  </a:lnTo>
                  <a:lnTo>
                    <a:pt x="61" y="24"/>
                  </a:lnTo>
                  <a:lnTo>
                    <a:pt x="61" y="25"/>
                  </a:lnTo>
                  <a:lnTo>
                    <a:pt x="60" y="27"/>
                  </a:lnTo>
                  <a:lnTo>
                    <a:pt x="60" y="28"/>
                  </a:lnTo>
                  <a:lnTo>
                    <a:pt x="58" y="28"/>
                  </a:lnTo>
                  <a:lnTo>
                    <a:pt x="58" y="29"/>
                  </a:lnTo>
                  <a:lnTo>
                    <a:pt x="57" y="31"/>
                  </a:lnTo>
                  <a:lnTo>
                    <a:pt x="57" y="32"/>
                  </a:lnTo>
                  <a:lnTo>
                    <a:pt x="55" y="34"/>
                  </a:lnTo>
                  <a:lnTo>
                    <a:pt x="55" y="35"/>
                  </a:lnTo>
                  <a:lnTo>
                    <a:pt x="54" y="36"/>
                  </a:lnTo>
                  <a:lnTo>
                    <a:pt x="54" y="37"/>
                  </a:lnTo>
                  <a:lnTo>
                    <a:pt x="53" y="37"/>
                  </a:lnTo>
                  <a:lnTo>
                    <a:pt x="53" y="39"/>
                  </a:lnTo>
                  <a:lnTo>
                    <a:pt x="51" y="40"/>
                  </a:lnTo>
                  <a:lnTo>
                    <a:pt x="51" y="43"/>
                  </a:lnTo>
                  <a:lnTo>
                    <a:pt x="48" y="46"/>
                  </a:lnTo>
                  <a:lnTo>
                    <a:pt x="47" y="46"/>
                  </a:lnTo>
                  <a:lnTo>
                    <a:pt x="47" y="48"/>
                  </a:lnTo>
                  <a:lnTo>
                    <a:pt x="46" y="48"/>
                  </a:lnTo>
                  <a:lnTo>
                    <a:pt x="44" y="49"/>
                  </a:lnTo>
                  <a:lnTo>
                    <a:pt x="43" y="49"/>
                  </a:lnTo>
                  <a:lnTo>
                    <a:pt x="41" y="51"/>
                  </a:lnTo>
                  <a:lnTo>
                    <a:pt x="40" y="51"/>
                  </a:lnTo>
                  <a:lnTo>
                    <a:pt x="38" y="51"/>
                  </a:lnTo>
                  <a:lnTo>
                    <a:pt x="38" y="53"/>
                  </a:lnTo>
                  <a:lnTo>
                    <a:pt x="36" y="53"/>
                  </a:lnTo>
                  <a:lnTo>
                    <a:pt x="36" y="54"/>
                  </a:lnTo>
                  <a:lnTo>
                    <a:pt x="35" y="56"/>
                  </a:lnTo>
                  <a:lnTo>
                    <a:pt x="35" y="57"/>
                  </a:lnTo>
                  <a:lnTo>
                    <a:pt x="34" y="59"/>
                  </a:lnTo>
                  <a:lnTo>
                    <a:pt x="34" y="60"/>
                  </a:lnTo>
                  <a:lnTo>
                    <a:pt x="33" y="62"/>
                  </a:lnTo>
                  <a:lnTo>
                    <a:pt x="33" y="65"/>
                  </a:lnTo>
                  <a:lnTo>
                    <a:pt x="31" y="66"/>
                  </a:lnTo>
                  <a:lnTo>
                    <a:pt x="31" y="68"/>
                  </a:lnTo>
                  <a:lnTo>
                    <a:pt x="30" y="71"/>
                  </a:lnTo>
                  <a:lnTo>
                    <a:pt x="28" y="74"/>
                  </a:lnTo>
                  <a:lnTo>
                    <a:pt x="26" y="77"/>
                  </a:lnTo>
                  <a:lnTo>
                    <a:pt x="26" y="80"/>
                  </a:lnTo>
                  <a:lnTo>
                    <a:pt x="25" y="84"/>
                  </a:lnTo>
                  <a:lnTo>
                    <a:pt x="25" y="86"/>
                  </a:lnTo>
                  <a:lnTo>
                    <a:pt x="23" y="89"/>
                  </a:lnTo>
                  <a:lnTo>
                    <a:pt x="23" y="93"/>
                  </a:lnTo>
                  <a:lnTo>
                    <a:pt x="22" y="98"/>
                  </a:lnTo>
                  <a:lnTo>
                    <a:pt x="22" y="101"/>
                  </a:lnTo>
                  <a:lnTo>
                    <a:pt x="20" y="104"/>
                  </a:lnTo>
                  <a:lnTo>
                    <a:pt x="19" y="109"/>
                  </a:lnTo>
                  <a:lnTo>
                    <a:pt x="19" y="113"/>
                  </a:lnTo>
                  <a:lnTo>
                    <a:pt x="18" y="118"/>
                  </a:lnTo>
                  <a:lnTo>
                    <a:pt x="18" y="121"/>
                  </a:lnTo>
                  <a:lnTo>
                    <a:pt x="17" y="126"/>
                  </a:lnTo>
                  <a:lnTo>
                    <a:pt x="15" y="131"/>
                  </a:lnTo>
                  <a:lnTo>
                    <a:pt x="15" y="135"/>
                  </a:lnTo>
                  <a:lnTo>
                    <a:pt x="13" y="141"/>
                  </a:lnTo>
                  <a:lnTo>
                    <a:pt x="13" y="145"/>
                  </a:lnTo>
                  <a:lnTo>
                    <a:pt x="12" y="151"/>
                  </a:lnTo>
                  <a:lnTo>
                    <a:pt x="11" y="156"/>
                  </a:lnTo>
                  <a:lnTo>
                    <a:pt x="11" y="160"/>
                  </a:lnTo>
                  <a:lnTo>
                    <a:pt x="9" y="166"/>
                  </a:lnTo>
                  <a:lnTo>
                    <a:pt x="9" y="171"/>
                  </a:lnTo>
                  <a:lnTo>
                    <a:pt x="8" y="177"/>
                  </a:lnTo>
                  <a:lnTo>
                    <a:pt x="6" y="184"/>
                  </a:lnTo>
                  <a:lnTo>
                    <a:pt x="6" y="190"/>
                  </a:lnTo>
                  <a:lnTo>
                    <a:pt x="5" y="195"/>
                  </a:lnTo>
                  <a:lnTo>
                    <a:pt x="5" y="201"/>
                  </a:lnTo>
                  <a:lnTo>
                    <a:pt x="3" y="207"/>
                  </a:lnTo>
                  <a:lnTo>
                    <a:pt x="2" y="215"/>
                  </a:lnTo>
                  <a:lnTo>
                    <a:pt x="2" y="221"/>
                  </a:lnTo>
                  <a:lnTo>
                    <a:pt x="0" y="22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7" name="Freeform 137"/>
            <p:cNvSpPr>
              <a:spLocks/>
            </p:cNvSpPr>
            <p:nvPr/>
          </p:nvSpPr>
          <p:spPr bwMode="auto">
            <a:xfrm>
              <a:off x="3966" y="2215"/>
              <a:ext cx="2" cy="7"/>
            </a:xfrm>
            <a:custGeom>
              <a:avLst/>
              <a:gdLst>
                <a:gd name="T0" fmla="*/ 0 w 1"/>
                <a:gd name="T1" fmla="*/ 0 h 5"/>
                <a:gd name="T2" fmla="*/ 0 w 1"/>
                <a:gd name="T3" fmla="*/ 844 h 5"/>
                <a:gd name="T4" fmla="*/ 0 w 1"/>
                <a:gd name="T5" fmla="*/ 844 h 5"/>
                <a:gd name="T6" fmla="*/ 0 w 1"/>
                <a:gd name="T7" fmla="*/ 1182 h 5"/>
                <a:gd name="T8" fmla="*/ 0 w 1"/>
                <a:gd name="T9" fmla="*/ 1182 h 5"/>
                <a:gd name="T10" fmla="*/ 0 w 1"/>
                <a:gd name="T11" fmla="*/ 0 h 5"/>
                <a:gd name="T12" fmla="*/ 0 w 1"/>
                <a:gd name="T13" fmla="*/ 0 h 5"/>
                <a:gd name="T14" fmla="*/ 0 60000 65536"/>
                <a:gd name="T15" fmla="*/ 0 60000 65536"/>
                <a:gd name="T16" fmla="*/ 0 60000 65536"/>
                <a:gd name="T17" fmla="*/ 0 60000 65536"/>
                <a:gd name="T18" fmla="*/ 0 60000 65536"/>
                <a:gd name="T19" fmla="*/ 0 60000 65536"/>
                <a:gd name="T20" fmla="*/ 0 60000 65536"/>
                <a:gd name="T21" fmla="*/ 0 w 1"/>
                <a:gd name="T22" fmla="*/ 0 h 5"/>
                <a:gd name="T23" fmla="*/ 1 w 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5">
                  <a:moveTo>
                    <a:pt x="0" y="0"/>
                  </a:moveTo>
                  <a:lnTo>
                    <a:pt x="0" y="3"/>
                  </a:lnTo>
                  <a:lnTo>
                    <a:pt x="0" y="4"/>
                  </a:lnTo>
                  <a:lnTo>
                    <a:pt x="0" y="0"/>
                  </a:lnTo>
                </a:path>
              </a:pathLst>
            </a:custGeom>
            <a:solidFill>
              <a:srgbClr val="F07800"/>
            </a:solidFill>
            <a:ln w="12700" cap="rnd">
              <a:solidFill>
                <a:srgbClr val="FFFFFF"/>
              </a:solidFill>
              <a:round/>
              <a:headEnd/>
              <a:tailEnd/>
            </a:ln>
          </p:spPr>
          <p:txBody>
            <a:bodyPr/>
            <a:lstStyle/>
            <a:p>
              <a:endParaRPr lang="en-US"/>
            </a:p>
          </p:txBody>
        </p:sp>
        <p:sp>
          <p:nvSpPr>
            <p:cNvPr id="1218" name="Freeform 138"/>
            <p:cNvSpPr>
              <a:spLocks/>
            </p:cNvSpPr>
            <p:nvPr/>
          </p:nvSpPr>
          <p:spPr bwMode="auto">
            <a:xfrm>
              <a:off x="3957" y="2213"/>
              <a:ext cx="11" cy="16"/>
            </a:xfrm>
            <a:custGeom>
              <a:avLst/>
              <a:gdLst>
                <a:gd name="T0" fmla="*/ 150218 w 6"/>
                <a:gd name="T1" fmla="*/ 6087 h 11"/>
                <a:gd name="T2" fmla="*/ 150218 w 6"/>
                <a:gd name="T3" fmla="*/ 4185 h 11"/>
                <a:gd name="T4" fmla="*/ 98322 w 6"/>
                <a:gd name="T5" fmla="*/ 4185 h 11"/>
                <a:gd name="T6" fmla="*/ 98322 w 6"/>
                <a:gd name="T7" fmla="*/ 1204 h 11"/>
                <a:gd name="T8" fmla="*/ 63895 w 6"/>
                <a:gd name="T9" fmla="*/ 1204 h 11"/>
                <a:gd name="T10" fmla="*/ 63895 w 6"/>
                <a:gd name="T11" fmla="*/ 0 h 11"/>
                <a:gd name="T12" fmla="*/ 63895 w 6"/>
                <a:gd name="T13" fmla="*/ 1204 h 11"/>
                <a:gd name="T14" fmla="*/ 0 w 6"/>
                <a:gd name="T15" fmla="*/ 1204 h 11"/>
                <a:gd name="T16" fmla="*/ 0 w 6"/>
                <a:gd name="T17" fmla="*/ 4185 h 11"/>
                <a:gd name="T18" fmla="*/ 0 w 6"/>
                <a:gd name="T19" fmla="*/ 5389 h 11"/>
                <a:gd name="T20" fmla="*/ 63895 w 6"/>
                <a:gd name="T21" fmla="*/ 5389 h 11"/>
                <a:gd name="T22" fmla="*/ 63895 w 6"/>
                <a:gd name="T23" fmla="*/ 6087 h 11"/>
                <a:gd name="T24" fmla="*/ 150218 w 6"/>
                <a:gd name="T25" fmla="*/ 608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1"/>
                <a:gd name="T41" fmla="*/ 6 w 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1">
                  <a:moveTo>
                    <a:pt x="5" y="10"/>
                  </a:moveTo>
                  <a:lnTo>
                    <a:pt x="5" y="7"/>
                  </a:lnTo>
                  <a:lnTo>
                    <a:pt x="3" y="7"/>
                  </a:lnTo>
                  <a:lnTo>
                    <a:pt x="3" y="2"/>
                  </a:lnTo>
                  <a:lnTo>
                    <a:pt x="2" y="2"/>
                  </a:lnTo>
                  <a:lnTo>
                    <a:pt x="2" y="0"/>
                  </a:lnTo>
                  <a:lnTo>
                    <a:pt x="2" y="2"/>
                  </a:lnTo>
                  <a:lnTo>
                    <a:pt x="0" y="2"/>
                  </a:lnTo>
                  <a:lnTo>
                    <a:pt x="0" y="7"/>
                  </a:lnTo>
                  <a:lnTo>
                    <a:pt x="0" y="9"/>
                  </a:lnTo>
                  <a:lnTo>
                    <a:pt x="2" y="9"/>
                  </a:lnTo>
                  <a:lnTo>
                    <a:pt x="2" y="10"/>
                  </a:lnTo>
                  <a:lnTo>
                    <a:pt x="5" y="1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9" name="Freeform 139"/>
            <p:cNvSpPr>
              <a:spLocks/>
            </p:cNvSpPr>
            <p:nvPr/>
          </p:nvSpPr>
          <p:spPr bwMode="auto">
            <a:xfrm>
              <a:off x="3972" y="2261"/>
              <a:ext cx="20" cy="7"/>
            </a:xfrm>
            <a:custGeom>
              <a:avLst/>
              <a:gdLst>
                <a:gd name="T0" fmla="*/ 258518 w 11"/>
                <a:gd name="T1" fmla="*/ 1182 h 5"/>
                <a:gd name="T2" fmla="*/ 154445 w 11"/>
                <a:gd name="T3" fmla="*/ 1182 h 5"/>
                <a:gd name="T4" fmla="*/ 154445 w 11"/>
                <a:gd name="T5" fmla="*/ 844 h 5"/>
                <a:gd name="T6" fmla="*/ 57316 w 11"/>
                <a:gd name="T7" fmla="*/ 844 h 5"/>
                <a:gd name="T8" fmla="*/ 57316 w 11"/>
                <a:gd name="T9" fmla="*/ 603 h 5"/>
                <a:gd name="T10" fmla="*/ 0 w 11"/>
                <a:gd name="T11" fmla="*/ 603 h 5"/>
                <a:gd name="T12" fmla="*/ 0 w 11"/>
                <a:gd name="T13" fmla="*/ 0 h 5"/>
                <a:gd name="T14" fmla="*/ 0 60000 65536"/>
                <a:gd name="T15" fmla="*/ 0 60000 65536"/>
                <a:gd name="T16" fmla="*/ 0 60000 65536"/>
                <a:gd name="T17" fmla="*/ 0 60000 65536"/>
                <a:gd name="T18" fmla="*/ 0 60000 65536"/>
                <a:gd name="T19" fmla="*/ 0 60000 65536"/>
                <a:gd name="T20" fmla="*/ 0 60000 65536"/>
                <a:gd name="T21" fmla="*/ 0 w 11"/>
                <a:gd name="T22" fmla="*/ 0 h 5"/>
                <a:gd name="T23" fmla="*/ 11 w 1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5">
                  <a:moveTo>
                    <a:pt x="10" y="4"/>
                  </a:moveTo>
                  <a:lnTo>
                    <a:pt x="6" y="4"/>
                  </a:lnTo>
                  <a:lnTo>
                    <a:pt x="6" y="3"/>
                  </a:lnTo>
                  <a:lnTo>
                    <a:pt x="2" y="3"/>
                  </a:lnTo>
                  <a:lnTo>
                    <a:pt x="2" y="2"/>
                  </a:lnTo>
                  <a:lnTo>
                    <a:pt x="0" y="2"/>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0" name="Freeform 140"/>
            <p:cNvSpPr>
              <a:spLocks/>
            </p:cNvSpPr>
            <p:nvPr/>
          </p:nvSpPr>
          <p:spPr bwMode="auto">
            <a:xfrm>
              <a:off x="4011" y="2213"/>
              <a:ext cx="10" cy="20"/>
            </a:xfrm>
            <a:custGeom>
              <a:avLst/>
              <a:gdLst>
                <a:gd name="T0" fmla="*/ 524288 w 5"/>
                <a:gd name="T1" fmla="*/ 0 h 14"/>
                <a:gd name="T2" fmla="*/ 524288 w 5"/>
                <a:gd name="T3" fmla="*/ 4244 h 14"/>
                <a:gd name="T4" fmla="*/ 262144 w 5"/>
                <a:gd name="T5" fmla="*/ 4244 h 14"/>
                <a:gd name="T6" fmla="*/ 262144 w 5"/>
                <a:gd name="T7" fmla="*/ 5776 h 14"/>
                <a:gd name="T8" fmla="*/ 0 w 5"/>
                <a:gd name="T9" fmla="*/ 5776 h 14"/>
                <a:gd name="T10" fmla="*/ 0 60000 65536"/>
                <a:gd name="T11" fmla="*/ 0 60000 65536"/>
                <a:gd name="T12" fmla="*/ 0 60000 65536"/>
                <a:gd name="T13" fmla="*/ 0 60000 65536"/>
                <a:gd name="T14" fmla="*/ 0 60000 65536"/>
                <a:gd name="T15" fmla="*/ 0 w 5"/>
                <a:gd name="T16" fmla="*/ 0 h 14"/>
                <a:gd name="T17" fmla="*/ 5 w 5"/>
                <a:gd name="T18" fmla="*/ 14 h 14"/>
              </a:gdLst>
              <a:ahLst/>
              <a:cxnLst>
                <a:cxn ang="T10">
                  <a:pos x="T0" y="T1"/>
                </a:cxn>
                <a:cxn ang="T11">
                  <a:pos x="T2" y="T3"/>
                </a:cxn>
                <a:cxn ang="T12">
                  <a:pos x="T4" y="T5"/>
                </a:cxn>
                <a:cxn ang="T13">
                  <a:pos x="T6" y="T7"/>
                </a:cxn>
                <a:cxn ang="T14">
                  <a:pos x="T8" y="T9"/>
                </a:cxn>
              </a:cxnLst>
              <a:rect l="T15" t="T16" r="T17" b="T18"/>
              <a:pathLst>
                <a:path w="5" h="14">
                  <a:moveTo>
                    <a:pt x="4" y="0"/>
                  </a:moveTo>
                  <a:lnTo>
                    <a:pt x="4" y="10"/>
                  </a:lnTo>
                  <a:lnTo>
                    <a:pt x="2" y="10"/>
                  </a:lnTo>
                  <a:lnTo>
                    <a:pt x="2" y="13"/>
                  </a:lnTo>
                  <a:lnTo>
                    <a:pt x="0" y="13"/>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1" name="Freeform 141"/>
            <p:cNvSpPr>
              <a:spLocks/>
            </p:cNvSpPr>
            <p:nvPr/>
          </p:nvSpPr>
          <p:spPr bwMode="auto">
            <a:xfrm>
              <a:off x="4009" y="2215"/>
              <a:ext cx="4" cy="5"/>
            </a:xfrm>
            <a:custGeom>
              <a:avLst/>
              <a:gdLst>
                <a:gd name="T0" fmla="*/ 0 w 2"/>
                <a:gd name="T1" fmla="*/ 0 h 4"/>
                <a:gd name="T2" fmla="*/ 131072 w 2"/>
                <a:gd name="T3" fmla="*/ 0 h 4"/>
                <a:gd name="T4" fmla="*/ 131072 w 2"/>
                <a:gd name="T5" fmla="*/ 120 h 4"/>
                <a:gd name="T6" fmla="*/ 0 w 2"/>
                <a:gd name="T7" fmla="*/ 12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1" y="0"/>
                  </a:lnTo>
                  <a:lnTo>
                    <a:pt x="1" y="3"/>
                  </a:lnTo>
                  <a:lnTo>
                    <a:pt x="0" y="3"/>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2" name="Freeform 142"/>
            <p:cNvSpPr>
              <a:spLocks/>
            </p:cNvSpPr>
            <p:nvPr/>
          </p:nvSpPr>
          <p:spPr bwMode="auto">
            <a:xfrm>
              <a:off x="4007" y="2219"/>
              <a:ext cx="17" cy="21"/>
            </a:xfrm>
            <a:custGeom>
              <a:avLst/>
              <a:gdLst>
                <a:gd name="T0" fmla="*/ 389750 w 9"/>
                <a:gd name="T1" fmla="*/ 0 h 15"/>
                <a:gd name="T2" fmla="*/ 389750 w 9"/>
                <a:gd name="T3" fmla="*/ 3244 h 15"/>
                <a:gd name="T4" fmla="*/ 346175 w 9"/>
                <a:gd name="T5" fmla="*/ 3244 h 15"/>
                <a:gd name="T6" fmla="*/ 346175 w 9"/>
                <a:gd name="T7" fmla="*/ 3822 h 15"/>
                <a:gd name="T8" fmla="*/ 297177 w 9"/>
                <a:gd name="T9" fmla="*/ 4351 h 15"/>
                <a:gd name="T10" fmla="*/ 109238 w 9"/>
                <a:gd name="T11" fmla="*/ 4351 h 15"/>
                <a:gd name="T12" fmla="*/ 109238 w 9"/>
                <a:gd name="T13" fmla="*/ 3822 h 15"/>
                <a:gd name="T14" fmla="*/ 0 w 9"/>
                <a:gd name="T15" fmla="*/ 3822 h 1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5"/>
                <a:gd name="T26" fmla="*/ 9 w 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5">
                  <a:moveTo>
                    <a:pt x="8" y="0"/>
                  </a:moveTo>
                  <a:lnTo>
                    <a:pt x="8" y="11"/>
                  </a:lnTo>
                  <a:lnTo>
                    <a:pt x="7" y="11"/>
                  </a:lnTo>
                  <a:lnTo>
                    <a:pt x="7" y="12"/>
                  </a:lnTo>
                  <a:lnTo>
                    <a:pt x="6" y="14"/>
                  </a:lnTo>
                  <a:lnTo>
                    <a:pt x="2" y="14"/>
                  </a:lnTo>
                  <a:lnTo>
                    <a:pt x="2" y="12"/>
                  </a:lnTo>
                  <a:lnTo>
                    <a:pt x="0" y="1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3" name="Freeform 143"/>
            <p:cNvSpPr>
              <a:spLocks/>
            </p:cNvSpPr>
            <p:nvPr/>
          </p:nvSpPr>
          <p:spPr bwMode="auto">
            <a:xfrm>
              <a:off x="3944" y="2155"/>
              <a:ext cx="5" cy="15"/>
            </a:xfrm>
            <a:custGeom>
              <a:avLst/>
              <a:gdLst>
                <a:gd name="T0" fmla="*/ 0 w 3"/>
                <a:gd name="T1" fmla="*/ 1975 h 11"/>
                <a:gd name="T2" fmla="*/ 0 w 3"/>
                <a:gd name="T3" fmla="*/ 571 h 11"/>
                <a:gd name="T4" fmla="*/ 10245 w 3"/>
                <a:gd name="T5" fmla="*/ 571 h 11"/>
                <a:gd name="T6" fmla="*/ 10245 w 3"/>
                <a:gd name="T7" fmla="*/ 0 h 11"/>
                <a:gd name="T8" fmla="*/ 0 60000 65536"/>
                <a:gd name="T9" fmla="*/ 0 60000 65536"/>
                <a:gd name="T10" fmla="*/ 0 60000 65536"/>
                <a:gd name="T11" fmla="*/ 0 60000 65536"/>
                <a:gd name="T12" fmla="*/ 0 w 3"/>
                <a:gd name="T13" fmla="*/ 0 h 11"/>
                <a:gd name="T14" fmla="*/ 3 w 3"/>
                <a:gd name="T15" fmla="*/ 11 h 11"/>
              </a:gdLst>
              <a:ahLst/>
              <a:cxnLst>
                <a:cxn ang="T8">
                  <a:pos x="T0" y="T1"/>
                </a:cxn>
                <a:cxn ang="T9">
                  <a:pos x="T2" y="T3"/>
                </a:cxn>
                <a:cxn ang="T10">
                  <a:pos x="T4" y="T5"/>
                </a:cxn>
                <a:cxn ang="T11">
                  <a:pos x="T6" y="T7"/>
                </a:cxn>
              </a:cxnLst>
              <a:rect l="T12" t="T13" r="T14" b="T15"/>
              <a:pathLst>
                <a:path w="3" h="11">
                  <a:moveTo>
                    <a:pt x="0" y="10"/>
                  </a:moveTo>
                  <a:lnTo>
                    <a:pt x="0" y="3"/>
                  </a:lnTo>
                  <a:lnTo>
                    <a:pt x="2" y="3"/>
                  </a:lnTo>
                  <a:lnTo>
                    <a:pt x="2"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4" name="Freeform 144"/>
            <p:cNvSpPr>
              <a:spLocks/>
            </p:cNvSpPr>
            <p:nvPr/>
          </p:nvSpPr>
          <p:spPr bwMode="auto">
            <a:xfrm>
              <a:off x="3944" y="2169"/>
              <a:ext cx="15" cy="24"/>
            </a:xfrm>
            <a:custGeom>
              <a:avLst/>
              <a:gdLst>
                <a:gd name="T0" fmla="*/ 295914 w 8"/>
                <a:gd name="T1" fmla="*/ 5636 h 17"/>
                <a:gd name="T2" fmla="*/ 295914 w 8"/>
                <a:gd name="T3" fmla="*/ 4285 h 17"/>
                <a:gd name="T4" fmla="*/ 258919 w 8"/>
                <a:gd name="T5" fmla="*/ 4285 h 17"/>
                <a:gd name="T6" fmla="*/ 258919 w 8"/>
                <a:gd name="T7" fmla="*/ 2003 h 17"/>
                <a:gd name="T8" fmla="*/ 211742 w 8"/>
                <a:gd name="T9" fmla="*/ 2003 h 17"/>
                <a:gd name="T10" fmla="*/ 211742 w 8"/>
                <a:gd name="T11" fmla="*/ 1005 h 17"/>
                <a:gd name="T12" fmla="*/ 182981 w 8"/>
                <a:gd name="T13" fmla="*/ 1005 h 17"/>
                <a:gd name="T14" fmla="*/ 182981 w 8"/>
                <a:gd name="T15" fmla="*/ 712 h 17"/>
                <a:gd name="T16" fmla="*/ 97590 w 8"/>
                <a:gd name="T17" fmla="*/ 712 h 17"/>
                <a:gd name="T18" fmla="*/ 97590 w 8"/>
                <a:gd name="T19" fmla="*/ 0 h 17"/>
                <a:gd name="T20" fmla="*/ 0 w 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7"/>
                <a:gd name="T35" fmla="*/ 8 w 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7">
                  <a:moveTo>
                    <a:pt x="7" y="16"/>
                  </a:moveTo>
                  <a:lnTo>
                    <a:pt x="7" y="12"/>
                  </a:lnTo>
                  <a:lnTo>
                    <a:pt x="6" y="12"/>
                  </a:lnTo>
                  <a:lnTo>
                    <a:pt x="6" y="6"/>
                  </a:lnTo>
                  <a:lnTo>
                    <a:pt x="5" y="6"/>
                  </a:lnTo>
                  <a:lnTo>
                    <a:pt x="5" y="3"/>
                  </a:lnTo>
                  <a:lnTo>
                    <a:pt x="4" y="3"/>
                  </a:lnTo>
                  <a:lnTo>
                    <a:pt x="4" y="2"/>
                  </a:lnTo>
                  <a:lnTo>
                    <a:pt x="2" y="2"/>
                  </a:lnTo>
                  <a:lnTo>
                    <a:pt x="2" y="0"/>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5" name="Freeform 145"/>
            <p:cNvSpPr>
              <a:spLocks/>
            </p:cNvSpPr>
            <p:nvPr/>
          </p:nvSpPr>
          <p:spPr bwMode="auto">
            <a:xfrm>
              <a:off x="3951" y="2056"/>
              <a:ext cx="297" cy="210"/>
            </a:xfrm>
            <a:custGeom>
              <a:avLst/>
              <a:gdLst>
                <a:gd name="T0" fmla="*/ 3156756 w 158"/>
                <a:gd name="T1" fmla="*/ 971 h 147"/>
                <a:gd name="T2" fmla="*/ 3422733 w 158"/>
                <a:gd name="T3" fmla="*/ 1387 h 147"/>
                <a:gd name="T4" fmla="*/ 3980150 w 158"/>
                <a:gd name="T5" fmla="*/ 2080 h 147"/>
                <a:gd name="T6" fmla="*/ 4249909 w 158"/>
                <a:gd name="T7" fmla="*/ 3400 h 147"/>
                <a:gd name="T8" fmla="*/ 4566135 w 158"/>
                <a:gd name="T9" fmla="*/ 4043 h 147"/>
                <a:gd name="T10" fmla="*/ 4745146 w 158"/>
                <a:gd name="T11" fmla="*/ 5053 h 147"/>
                <a:gd name="T12" fmla="*/ 5026714 w 158"/>
                <a:gd name="T13" fmla="*/ 5776 h 147"/>
                <a:gd name="T14" fmla="*/ 5157198 w 158"/>
                <a:gd name="T15" fmla="*/ 6939 h 147"/>
                <a:gd name="T16" fmla="*/ 5557009 w 158"/>
                <a:gd name="T17" fmla="*/ 8661 h 147"/>
                <a:gd name="T18" fmla="*/ 5746897 w 158"/>
                <a:gd name="T19" fmla="*/ 9319 h 147"/>
                <a:gd name="T20" fmla="*/ 6025615 w 158"/>
                <a:gd name="T21" fmla="*/ 10313 h 147"/>
                <a:gd name="T22" fmla="*/ 6167772 w 158"/>
                <a:gd name="T23" fmla="*/ 12787 h 147"/>
                <a:gd name="T24" fmla="*/ 6346750 w 158"/>
                <a:gd name="T25" fmla="*/ 13313 h 147"/>
                <a:gd name="T26" fmla="*/ 6490619 w 158"/>
                <a:gd name="T27" fmla="*/ 16143 h 147"/>
                <a:gd name="T28" fmla="*/ 6582049 w 158"/>
                <a:gd name="T29" fmla="*/ 17116 h 147"/>
                <a:gd name="T30" fmla="*/ 6628434 w 158"/>
                <a:gd name="T31" fmla="*/ 19716 h 147"/>
                <a:gd name="T32" fmla="*/ 6761020 w 158"/>
                <a:gd name="T33" fmla="*/ 21243 h 147"/>
                <a:gd name="T34" fmla="*/ 6849274 w 158"/>
                <a:gd name="T35" fmla="*/ 24056 h 147"/>
                <a:gd name="T36" fmla="*/ 6995199 w 158"/>
                <a:gd name="T37" fmla="*/ 29333 h 147"/>
                <a:gd name="T38" fmla="*/ 6902572 w 158"/>
                <a:gd name="T39" fmla="*/ 34930 h 147"/>
                <a:gd name="T40" fmla="*/ 6902572 w 158"/>
                <a:gd name="T41" fmla="*/ 37067 h 147"/>
                <a:gd name="T42" fmla="*/ 6995199 w 158"/>
                <a:gd name="T43" fmla="*/ 42341 h 147"/>
                <a:gd name="T44" fmla="*/ 7068449 w 158"/>
                <a:gd name="T45" fmla="*/ 44286 h 147"/>
                <a:gd name="T46" fmla="*/ 7068449 w 158"/>
                <a:gd name="T47" fmla="*/ 49213 h 147"/>
                <a:gd name="T48" fmla="*/ 7019820 w 158"/>
                <a:gd name="T49" fmla="*/ 54627 h 147"/>
                <a:gd name="T50" fmla="*/ 6902572 w 158"/>
                <a:gd name="T51" fmla="*/ 56149 h 147"/>
                <a:gd name="T52" fmla="*/ 6849274 w 158"/>
                <a:gd name="T53" fmla="*/ 58451 h 147"/>
                <a:gd name="T54" fmla="*/ 6712117 w 158"/>
                <a:gd name="T55" fmla="*/ 59863 h 147"/>
                <a:gd name="T56" fmla="*/ 6582049 w 158"/>
                <a:gd name="T57" fmla="*/ 61933 h 147"/>
                <a:gd name="T58" fmla="*/ 3479862 w 158"/>
                <a:gd name="T59" fmla="*/ 62906 h 147"/>
                <a:gd name="T60" fmla="*/ 3230469 w 158"/>
                <a:gd name="T61" fmla="*/ 61361 h 147"/>
                <a:gd name="T62" fmla="*/ 2845485 w 158"/>
                <a:gd name="T63" fmla="*/ 60991 h 147"/>
                <a:gd name="T64" fmla="*/ 2703433 w 158"/>
                <a:gd name="T65" fmla="*/ 59863 h 147"/>
                <a:gd name="T66" fmla="*/ 2484176 w 158"/>
                <a:gd name="T67" fmla="*/ 58451 h 147"/>
                <a:gd name="T68" fmla="*/ 2323469 w 158"/>
                <a:gd name="T69" fmla="*/ 57084 h 147"/>
                <a:gd name="T70" fmla="*/ 2132616 w 158"/>
                <a:gd name="T71" fmla="*/ 54994 h 147"/>
                <a:gd name="T72" fmla="*/ 2070442 w 158"/>
                <a:gd name="T73" fmla="*/ 52043 h 147"/>
                <a:gd name="T74" fmla="*/ 1924464 w 158"/>
                <a:gd name="T75" fmla="*/ 51227 h 147"/>
                <a:gd name="T76" fmla="*/ 1924464 w 158"/>
                <a:gd name="T77" fmla="*/ 49094 h 147"/>
                <a:gd name="T78" fmla="*/ 1774879 w 158"/>
                <a:gd name="T79" fmla="*/ 47757 h 147"/>
                <a:gd name="T80" fmla="*/ 1705308 w 158"/>
                <a:gd name="T81" fmla="*/ 45081 h 147"/>
                <a:gd name="T82" fmla="*/ 1513760 w 158"/>
                <a:gd name="T83" fmla="*/ 44034 h 147"/>
                <a:gd name="T84" fmla="*/ 1236054 w 158"/>
                <a:gd name="T85" fmla="*/ 41904 h 147"/>
                <a:gd name="T86" fmla="*/ 1134523 w 158"/>
                <a:gd name="T87" fmla="*/ 40916 h 147"/>
                <a:gd name="T88" fmla="*/ 827258 w 158"/>
                <a:gd name="T89" fmla="*/ 39304 h 147"/>
                <a:gd name="T90" fmla="*/ 585955 w 158"/>
                <a:gd name="T91" fmla="*/ 37280 h 147"/>
                <a:gd name="T92" fmla="*/ 556779 w 158"/>
                <a:gd name="T93" fmla="*/ 35859 h 147"/>
                <a:gd name="T94" fmla="*/ 413063 w 158"/>
                <a:gd name="T95" fmla="*/ 33947 h 147"/>
                <a:gd name="T96" fmla="*/ 311720 w 158"/>
                <a:gd name="T97" fmla="*/ 31373 h 147"/>
                <a:gd name="T98" fmla="*/ 142158 w 158"/>
                <a:gd name="T99" fmla="*/ 29639 h 147"/>
                <a:gd name="T100" fmla="*/ 55062 w 158"/>
                <a:gd name="T101" fmla="*/ 25947 h 147"/>
                <a:gd name="T102" fmla="*/ 55062 w 158"/>
                <a:gd name="T103" fmla="*/ 16143 h 147"/>
                <a:gd name="T104" fmla="*/ 142158 w 158"/>
                <a:gd name="T105" fmla="*/ 11787 h 147"/>
                <a:gd name="T106" fmla="*/ 311720 w 158"/>
                <a:gd name="T107" fmla="*/ 10313 h 147"/>
                <a:gd name="T108" fmla="*/ 413063 w 158"/>
                <a:gd name="T109" fmla="*/ 8661 h 147"/>
                <a:gd name="T110" fmla="*/ 827258 w 158"/>
                <a:gd name="T111" fmla="*/ 7910 h 147"/>
                <a:gd name="T112" fmla="*/ 1046604 w 158"/>
                <a:gd name="T113" fmla="*/ 6266 h 147"/>
                <a:gd name="T114" fmla="*/ 1335611 w 158"/>
                <a:gd name="T115" fmla="*/ 5053 h 147"/>
                <a:gd name="T116" fmla="*/ 1601623 w 158"/>
                <a:gd name="T117" fmla="*/ 2830 h 147"/>
                <a:gd name="T118" fmla="*/ 1774879 w 158"/>
                <a:gd name="T119" fmla="*/ 2080 h 147"/>
                <a:gd name="T120" fmla="*/ 1924464 w 158"/>
                <a:gd name="T121" fmla="*/ 971 h 147"/>
                <a:gd name="T122" fmla="*/ 2484176 w 158"/>
                <a:gd name="T123" fmla="*/ 971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47"/>
                <a:gd name="T188" fmla="*/ 158 w 158"/>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47">
                  <a:moveTo>
                    <a:pt x="59" y="0"/>
                  </a:moveTo>
                  <a:lnTo>
                    <a:pt x="59" y="2"/>
                  </a:lnTo>
                  <a:lnTo>
                    <a:pt x="69" y="2"/>
                  </a:lnTo>
                  <a:lnTo>
                    <a:pt x="75" y="2"/>
                  </a:lnTo>
                  <a:lnTo>
                    <a:pt x="75" y="3"/>
                  </a:lnTo>
                  <a:lnTo>
                    <a:pt x="82" y="3"/>
                  </a:lnTo>
                  <a:lnTo>
                    <a:pt x="82" y="5"/>
                  </a:lnTo>
                  <a:lnTo>
                    <a:pt x="87" y="5"/>
                  </a:lnTo>
                  <a:lnTo>
                    <a:pt x="87" y="6"/>
                  </a:lnTo>
                  <a:lnTo>
                    <a:pt x="93" y="6"/>
                  </a:lnTo>
                  <a:lnTo>
                    <a:pt x="93" y="8"/>
                  </a:lnTo>
                  <a:lnTo>
                    <a:pt x="97" y="8"/>
                  </a:lnTo>
                  <a:lnTo>
                    <a:pt x="97" y="9"/>
                  </a:lnTo>
                  <a:lnTo>
                    <a:pt x="100" y="9"/>
                  </a:lnTo>
                  <a:lnTo>
                    <a:pt x="100" y="11"/>
                  </a:lnTo>
                  <a:lnTo>
                    <a:pt x="104" y="11"/>
                  </a:lnTo>
                  <a:lnTo>
                    <a:pt x="104" y="12"/>
                  </a:lnTo>
                  <a:lnTo>
                    <a:pt x="107" y="12"/>
                  </a:lnTo>
                  <a:lnTo>
                    <a:pt x="107" y="13"/>
                  </a:lnTo>
                  <a:lnTo>
                    <a:pt x="110" y="13"/>
                  </a:lnTo>
                  <a:lnTo>
                    <a:pt x="110" y="15"/>
                  </a:lnTo>
                  <a:lnTo>
                    <a:pt x="113" y="15"/>
                  </a:lnTo>
                  <a:lnTo>
                    <a:pt x="113" y="16"/>
                  </a:lnTo>
                  <a:lnTo>
                    <a:pt x="116" y="18"/>
                  </a:lnTo>
                  <a:lnTo>
                    <a:pt x="119" y="19"/>
                  </a:lnTo>
                  <a:lnTo>
                    <a:pt x="122" y="20"/>
                  </a:lnTo>
                  <a:lnTo>
                    <a:pt x="122" y="21"/>
                  </a:lnTo>
                  <a:lnTo>
                    <a:pt x="126" y="21"/>
                  </a:lnTo>
                  <a:lnTo>
                    <a:pt x="126" y="22"/>
                  </a:lnTo>
                  <a:lnTo>
                    <a:pt x="129" y="22"/>
                  </a:lnTo>
                  <a:lnTo>
                    <a:pt x="129" y="24"/>
                  </a:lnTo>
                  <a:lnTo>
                    <a:pt x="132" y="24"/>
                  </a:lnTo>
                  <a:lnTo>
                    <a:pt x="132" y="25"/>
                  </a:lnTo>
                  <a:lnTo>
                    <a:pt x="135" y="27"/>
                  </a:lnTo>
                  <a:lnTo>
                    <a:pt x="135" y="30"/>
                  </a:lnTo>
                  <a:lnTo>
                    <a:pt x="137" y="30"/>
                  </a:lnTo>
                  <a:lnTo>
                    <a:pt x="137" y="31"/>
                  </a:lnTo>
                  <a:lnTo>
                    <a:pt x="139" y="31"/>
                  </a:lnTo>
                  <a:lnTo>
                    <a:pt x="139" y="34"/>
                  </a:lnTo>
                  <a:lnTo>
                    <a:pt x="142" y="35"/>
                  </a:lnTo>
                  <a:lnTo>
                    <a:pt x="142" y="37"/>
                  </a:lnTo>
                  <a:lnTo>
                    <a:pt x="143" y="37"/>
                  </a:lnTo>
                  <a:lnTo>
                    <a:pt x="143" y="40"/>
                  </a:lnTo>
                  <a:lnTo>
                    <a:pt x="144" y="40"/>
                  </a:lnTo>
                  <a:lnTo>
                    <a:pt x="144" y="43"/>
                  </a:lnTo>
                  <a:lnTo>
                    <a:pt x="145" y="43"/>
                  </a:lnTo>
                  <a:lnTo>
                    <a:pt x="145" y="46"/>
                  </a:lnTo>
                  <a:lnTo>
                    <a:pt x="147" y="46"/>
                  </a:lnTo>
                  <a:lnTo>
                    <a:pt x="147" y="50"/>
                  </a:lnTo>
                  <a:lnTo>
                    <a:pt x="148" y="50"/>
                  </a:lnTo>
                  <a:lnTo>
                    <a:pt x="148" y="52"/>
                  </a:lnTo>
                  <a:lnTo>
                    <a:pt x="150" y="52"/>
                  </a:lnTo>
                  <a:lnTo>
                    <a:pt x="150" y="56"/>
                  </a:lnTo>
                  <a:lnTo>
                    <a:pt x="151" y="56"/>
                  </a:lnTo>
                  <a:lnTo>
                    <a:pt x="151" y="68"/>
                  </a:lnTo>
                  <a:lnTo>
                    <a:pt x="153" y="68"/>
                  </a:lnTo>
                  <a:lnTo>
                    <a:pt x="153" y="70"/>
                  </a:lnTo>
                  <a:lnTo>
                    <a:pt x="151" y="70"/>
                  </a:lnTo>
                  <a:lnTo>
                    <a:pt x="151" y="81"/>
                  </a:lnTo>
                  <a:lnTo>
                    <a:pt x="150" y="81"/>
                  </a:lnTo>
                  <a:lnTo>
                    <a:pt x="150" y="86"/>
                  </a:lnTo>
                  <a:lnTo>
                    <a:pt x="151" y="86"/>
                  </a:lnTo>
                  <a:lnTo>
                    <a:pt x="151" y="93"/>
                  </a:lnTo>
                  <a:lnTo>
                    <a:pt x="153" y="93"/>
                  </a:lnTo>
                  <a:lnTo>
                    <a:pt x="153" y="99"/>
                  </a:lnTo>
                  <a:lnTo>
                    <a:pt x="154" y="99"/>
                  </a:lnTo>
                  <a:lnTo>
                    <a:pt x="154" y="103"/>
                  </a:lnTo>
                  <a:lnTo>
                    <a:pt x="155" y="103"/>
                  </a:lnTo>
                  <a:lnTo>
                    <a:pt x="155" y="112"/>
                  </a:lnTo>
                  <a:lnTo>
                    <a:pt x="157" y="112"/>
                  </a:lnTo>
                  <a:lnTo>
                    <a:pt x="155" y="115"/>
                  </a:lnTo>
                  <a:lnTo>
                    <a:pt x="155" y="121"/>
                  </a:lnTo>
                  <a:lnTo>
                    <a:pt x="154" y="121"/>
                  </a:lnTo>
                  <a:lnTo>
                    <a:pt x="154" y="127"/>
                  </a:lnTo>
                  <a:lnTo>
                    <a:pt x="153" y="127"/>
                  </a:lnTo>
                  <a:lnTo>
                    <a:pt x="153" y="131"/>
                  </a:lnTo>
                  <a:lnTo>
                    <a:pt x="151" y="131"/>
                  </a:lnTo>
                  <a:lnTo>
                    <a:pt x="151" y="134"/>
                  </a:lnTo>
                  <a:lnTo>
                    <a:pt x="150" y="134"/>
                  </a:lnTo>
                  <a:lnTo>
                    <a:pt x="150" y="136"/>
                  </a:lnTo>
                  <a:lnTo>
                    <a:pt x="148" y="136"/>
                  </a:lnTo>
                  <a:lnTo>
                    <a:pt x="148" y="139"/>
                  </a:lnTo>
                  <a:lnTo>
                    <a:pt x="147" y="139"/>
                  </a:lnTo>
                  <a:lnTo>
                    <a:pt x="147" y="142"/>
                  </a:lnTo>
                  <a:lnTo>
                    <a:pt x="145" y="142"/>
                  </a:lnTo>
                  <a:lnTo>
                    <a:pt x="144" y="144"/>
                  </a:lnTo>
                  <a:lnTo>
                    <a:pt x="143" y="144"/>
                  </a:lnTo>
                  <a:lnTo>
                    <a:pt x="143" y="146"/>
                  </a:lnTo>
                  <a:lnTo>
                    <a:pt x="76" y="146"/>
                  </a:lnTo>
                  <a:lnTo>
                    <a:pt x="76" y="144"/>
                  </a:lnTo>
                  <a:lnTo>
                    <a:pt x="71" y="144"/>
                  </a:lnTo>
                  <a:lnTo>
                    <a:pt x="71" y="143"/>
                  </a:lnTo>
                  <a:lnTo>
                    <a:pt x="66" y="143"/>
                  </a:lnTo>
                  <a:lnTo>
                    <a:pt x="66" y="142"/>
                  </a:lnTo>
                  <a:lnTo>
                    <a:pt x="62" y="142"/>
                  </a:lnTo>
                  <a:lnTo>
                    <a:pt x="62" y="140"/>
                  </a:lnTo>
                  <a:lnTo>
                    <a:pt x="59" y="140"/>
                  </a:lnTo>
                  <a:lnTo>
                    <a:pt x="59" y="139"/>
                  </a:lnTo>
                  <a:lnTo>
                    <a:pt x="57" y="139"/>
                  </a:lnTo>
                  <a:lnTo>
                    <a:pt x="57" y="138"/>
                  </a:lnTo>
                  <a:lnTo>
                    <a:pt x="54" y="136"/>
                  </a:lnTo>
                  <a:lnTo>
                    <a:pt x="54" y="135"/>
                  </a:lnTo>
                  <a:lnTo>
                    <a:pt x="51" y="134"/>
                  </a:lnTo>
                  <a:lnTo>
                    <a:pt x="51" y="133"/>
                  </a:lnTo>
                  <a:lnTo>
                    <a:pt x="50" y="133"/>
                  </a:lnTo>
                  <a:lnTo>
                    <a:pt x="50" y="130"/>
                  </a:lnTo>
                  <a:lnTo>
                    <a:pt x="47" y="128"/>
                  </a:lnTo>
                  <a:lnTo>
                    <a:pt x="47" y="125"/>
                  </a:lnTo>
                  <a:lnTo>
                    <a:pt x="45" y="125"/>
                  </a:lnTo>
                  <a:lnTo>
                    <a:pt x="45" y="121"/>
                  </a:lnTo>
                  <a:lnTo>
                    <a:pt x="44" y="121"/>
                  </a:lnTo>
                  <a:lnTo>
                    <a:pt x="44" y="119"/>
                  </a:lnTo>
                  <a:lnTo>
                    <a:pt x="42" y="119"/>
                  </a:lnTo>
                  <a:lnTo>
                    <a:pt x="42" y="116"/>
                  </a:lnTo>
                  <a:lnTo>
                    <a:pt x="42" y="114"/>
                  </a:lnTo>
                  <a:lnTo>
                    <a:pt x="40" y="114"/>
                  </a:lnTo>
                  <a:lnTo>
                    <a:pt x="40" y="111"/>
                  </a:lnTo>
                  <a:lnTo>
                    <a:pt x="39" y="111"/>
                  </a:lnTo>
                  <a:lnTo>
                    <a:pt x="39" y="108"/>
                  </a:lnTo>
                  <a:lnTo>
                    <a:pt x="37" y="108"/>
                  </a:lnTo>
                  <a:lnTo>
                    <a:pt x="37" y="105"/>
                  </a:lnTo>
                  <a:lnTo>
                    <a:pt x="36" y="105"/>
                  </a:lnTo>
                  <a:lnTo>
                    <a:pt x="36" y="102"/>
                  </a:lnTo>
                  <a:lnTo>
                    <a:pt x="33" y="102"/>
                  </a:lnTo>
                  <a:lnTo>
                    <a:pt x="33" y="100"/>
                  </a:lnTo>
                  <a:lnTo>
                    <a:pt x="30" y="99"/>
                  </a:lnTo>
                  <a:lnTo>
                    <a:pt x="27" y="97"/>
                  </a:lnTo>
                  <a:lnTo>
                    <a:pt x="27" y="96"/>
                  </a:lnTo>
                  <a:lnTo>
                    <a:pt x="25" y="96"/>
                  </a:lnTo>
                  <a:lnTo>
                    <a:pt x="25" y="95"/>
                  </a:lnTo>
                  <a:lnTo>
                    <a:pt x="21" y="95"/>
                  </a:lnTo>
                  <a:lnTo>
                    <a:pt x="21" y="93"/>
                  </a:lnTo>
                  <a:lnTo>
                    <a:pt x="18" y="92"/>
                  </a:lnTo>
                  <a:lnTo>
                    <a:pt x="17" y="92"/>
                  </a:lnTo>
                  <a:lnTo>
                    <a:pt x="17" y="89"/>
                  </a:lnTo>
                  <a:lnTo>
                    <a:pt x="13" y="87"/>
                  </a:lnTo>
                  <a:lnTo>
                    <a:pt x="13" y="86"/>
                  </a:lnTo>
                  <a:lnTo>
                    <a:pt x="12" y="86"/>
                  </a:lnTo>
                  <a:lnTo>
                    <a:pt x="12" y="83"/>
                  </a:lnTo>
                  <a:lnTo>
                    <a:pt x="11" y="83"/>
                  </a:lnTo>
                  <a:lnTo>
                    <a:pt x="11" y="79"/>
                  </a:lnTo>
                  <a:lnTo>
                    <a:pt x="9" y="79"/>
                  </a:lnTo>
                  <a:lnTo>
                    <a:pt x="9" y="77"/>
                  </a:lnTo>
                  <a:lnTo>
                    <a:pt x="7" y="76"/>
                  </a:lnTo>
                  <a:lnTo>
                    <a:pt x="7" y="73"/>
                  </a:lnTo>
                  <a:lnTo>
                    <a:pt x="6" y="73"/>
                  </a:lnTo>
                  <a:lnTo>
                    <a:pt x="6" y="70"/>
                  </a:lnTo>
                  <a:lnTo>
                    <a:pt x="3" y="69"/>
                  </a:lnTo>
                  <a:lnTo>
                    <a:pt x="3" y="67"/>
                  </a:lnTo>
                  <a:lnTo>
                    <a:pt x="1" y="67"/>
                  </a:lnTo>
                  <a:lnTo>
                    <a:pt x="1" y="60"/>
                  </a:lnTo>
                  <a:lnTo>
                    <a:pt x="0" y="60"/>
                  </a:lnTo>
                  <a:lnTo>
                    <a:pt x="0" y="37"/>
                  </a:lnTo>
                  <a:lnTo>
                    <a:pt x="1" y="37"/>
                  </a:lnTo>
                  <a:lnTo>
                    <a:pt x="1" y="31"/>
                  </a:lnTo>
                  <a:lnTo>
                    <a:pt x="3" y="31"/>
                  </a:lnTo>
                  <a:lnTo>
                    <a:pt x="3" y="27"/>
                  </a:lnTo>
                  <a:lnTo>
                    <a:pt x="4" y="27"/>
                  </a:lnTo>
                  <a:lnTo>
                    <a:pt x="6" y="24"/>
                  </a:lnTo>
                  <a:lnTo>
                    <a:pt x="7" y="24"/>
                  </a:lnTo>
                  <a:lnTo>
                    <a:pt x="8" y="21"/>
                  </a:lnTo>
                  <a:lnTo>
                    <a:pt x="9" y="21"/>
                  </a:lnTo>
                  <a:lnTo>
                    <a:pt x="9" y="20"/>
                  </a:lnTo>
                  <a:lnTo>
                    <a:pt x="12" y="20"/>
                  </a:lnTo>
                  <a:lnTo>
                    <a:pt x="13" y="18"/>
                  </a:lnTo>
                  <a:lnTo>
                    <a:pt x="18" y="18"/>
                  </a:lnTo>
                  <a:lnTo>
                    <a:pt x="18" y="16"/>
                  </a:lnTo>
                  <a:lnTo>
                    <a:pt x="23" y="16"/>
                  </a:lnTo>
                  <a:lnTo>
                    <a:pt x="23" y="15"/>
                  </a:lnTo>
                  <a:lnTo>
                    <a:pt x="26" y="15"/>
                  </a:lnTo>
                  <a:lnTo>
                    <a:pt x="27" y="12"/>
                  </a:lnTo>
                  <a:lnTo>
                    <a:pt x="29" y="12"/>
                  </a:lnTo>
                  <a:lnTo>
                    <a:pt x="30" y="9"/>
                  </a:lnTo>
                  <a:lnTo>
                    <a:pt x="33" y="9"/>
                  </a:lnTo>
                  <a:lnTo>
                    <a:pt x="35" y="6"/>
                  </a:lnTo>
                  <a:lnTo>
                    <a:pt x="36" y="6"/>
                  </a:lnTo>
                  <a:lnTo>
                    <a:pt x="36" y="5"/>
                  </a:lnTo>
                  <a:lnTo>
                    <a:pt x="39" y="5"/>
                  </a:lnTo>
                  <a:lnTo>
                    <a:pt x="39" y="3"/>
                  </a:lnTo>
                  <a:lnTo>
                    <a:pt x="42" y="3"/>
                  </a:lnTo>
                  <a:lnTo>
                    <a:pt x="42" y="2"/>
                  </a:lnTo>
                  <a:lnTo>
                    <a:pt x="49" y="2"/>
                  </a:lnTo>
                  <a:lnTo>
                    <a:pt x="54" y="2"/>
                  </a:lnTo>
                  <a:lnTo>
                    <a:pt x="54" y="0"/>
                  </a:lnTo>
                  <a:lnTo>
                    <a:pt x="59" y="0"/>
                  </a:lnTo>
                </a:path>
              </a:pathLst>
            </a:custGeom>
            <a:solidFill>
              <a:schemeClr val="accent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26" name="Freeform 146"/>
            <p:cNvSpPr>
              <a:spLocks/>
            </p:cNvSpPr>
            <p:nvPr/>
          </p:nvSpPr>
          <p:spPr bwMode="auto">
            <a:xfrm>
              <a:off x="3942" y="2056"/>
              <a:ext cx="306" cy="217"/>
            </a:xfrm>
            <a:custGeom>
              <a:avLst/>
              <a:gdLst>
                <a:gd name="T0" fmla="*/ 6666132 w 163"/>
                <a:gd name="T1" fmla="*/ 62837 h 152"/>
                <a:gd name="T2" fmla="*/ 6781346 w 163"/>
                <a:gd name="T3" fmla="*/ 61778 h 152"/>
                <a:gd name="T4" fmla="*/ 6920991 w 163"/>
                <a:gd name="T5" fmla="*/ 59552 h 152"/>
                <a:gd name="T6" fmla="*/ 7019996 w 163"/>
                <a:gd name="T7" fmla="*/ 56980 h 152"/>
                <a:gd name="T8" fmla="*/ 7137252 w 163"/>
                <a:gd name="T9" fmla="*/ 52698 h 152"/>
                <a:gd name="T10" fmla="*/ 7137252 w 163"/>
                <a:gd name="T11" fmla="*/ 45432 h 152"/>
                <a:gd name="T12" fmla="*/ 7019996 w 163"/>
                <a:gd name="T13" fmla="*/ 40950 h 152"/>
                <a:gd name="T14" fmla="*/ 6920991 w 163"/>
                <a:gd name="T15" fmla="*/ 35669 h 152"/>
                <a:gd name="T16" fmla="*/ 7019996 w 163"/>
                <a:gd name="T17" fmla="*/ 29708 h 152"/>
                <a:gd name="T18" fmla="*/ 6920991 w 163"/>
                <a:gd name="T19" fmla="*/ 22925 h 152"/>
                <a:gd name="T20" fmla="*/ 6781346 w 163"/>
                <a:gd name="T21" fmla="*/ 20092 h 152"/>
                <a:gd name="T22" fmla="*/ 6666132 w 163"/>
                <a:gd name="T23" fmla="*/ 17982 h 152"/>
                <a:gd name="T24" fmla="*/ 6518652 w 163"/>
                <a:gd name="T25" fmla="*/ 15127 h 152"/>
                <a:gd name="T26" fmla="*/ 6375001 w 163"/>
                <a:gd name="T27" fmla="*/ 13717 h 152"/>
                <a:gd name="T28" fmla="*/ 6211383 w 163"/>
                <a:gd name="T29" fmla="*/ 12686 h 152"/>
                <a:gd name="T30" fmla="*/ 6071791 w 163"/>
                <a:gd name="T31" fmla="*/ 11187 h 152"/>
                <a:gd name="T32" fmla="*/ 5855503 w 163"/>
                <a:gd name="T33" fmla="*/ 9858 h 152"/>
                <a:gd name="T34" fmla="*/ 5589110 w 163"/>
                <a:gd name="T35" fmla="*/ 8587 h 152"/>
                <a:gd name="T36" fmla="*/ 5349315 w 163"/>
                <a:gd name="T37" fmla="*/ 8197 h 152"/>
                <a:gd name="T38" fmla="*/ 5096927 w 163"/>
                <a:gd name="T39" fmla="*/ 6905 h 152"/>
                <a:gd name="T40" fmla="*/ 4780565 w 163"/>
                <a:gd name="T41" fmla="*/ 5742 h 152"/>
                <a:gd name="T42" fmla="*/ 4477595 w 163"/>
                <a:gd name="T43" fmla="*/ 4022 h 152"/>
                <a:gd name="T44" fmla="*/ 4119410 w 163"/>
                <a:gd name="T45" fmla="*/ 2817 h 152"/>
                <a:gd name="T46" fmla="*/ 3571373 w 163"/>
                <a:gd name="T47" fmla="*/ 1382 h 152"/>
                <a:gd name="T48" fmla="*/ 2734172 w 163"/>
                <a:gd name="T49" fmla="*/ 968 h 152"/>
                <a:gd name="T50" fmla="*/ 2230207 w 163"/>
                <a:gd name="T51" fmla="*/ 968 h 152"/>
                <a:gd name="T52" fmla="*/ 1787926 w 163"/>
                <a:gd name="T53" fmla="*/ 1382 h 152"/>
                <a:gd name="T54" fmla="*/ 1622874 w 163"/>
                <a:gd name="T55" fmla="*/ 2817 h 152"/>
                <a:gd name="T56" fmla="*/ 1331950 w 163"/>
                <a:gd name="T57" fmla="*/ 4837 h 152"/>
                <a:gd name="T58" fmla="*/ 1216679 w 163"/>
                <a:gd name="T59" fmla="*/ 6015 h 152"/>
                <a:gd name="T60" fmla="*/ 808531 w 163"/>
                <a:gd name="T61" fmla="*/ 7152 h 152"/>
                <a:gd name="T62" fmla="*/ 569701 w 163"/>
                <a:gd name="T63" fmla="*/ 8587 h 152"/>
                <a:gd name="T64" fmla="*/ 356218 w 163"/>
                <a:gd name="T65" fmla="*/ 9193 h 152"/>
                <a:gd name="T66" fmla="*/ 216288 w 163"/>
                <a:gd name="T67" fmla="*/ 11901 h 152"/>
                <a:gd name="T68" fmla="*/ 53841 w 163"/>
                <a:gd name="T69" fmla="*/ 15971 h 152"/>
                <a:gd name="T70" fmla="*/ 53841 w 163"/>
                <a:gd name="T71" fmla="*/ 28684 h 152"/>
                <a:gd name="T72" fmla="*/ 216288 w 163"/>
                <a:gd name="T73" fmla="*/ 30666 h 152"/>
                <a:gd name="T74" fmla="*/ 303468 w 163"/>
                <a:gd name="T75" fmla="*/ 32551 h 152"/>
                <a:gd name="T76" fmla="*/ 460487 w 163"/>
                <a:gd name="T77" fmla="*/ 34627 h 152"/>
                <a:gd name="T78" fmla="*/ 569701 w 163"/>
                <a:gd name="T79" fmla="*/ 36913 h 152"/>
                <a:gd name="T80" fmla="*/ 709503 w 163"/>
                <a:gd name="T81" fmla="*/ 38186 h 152"/>
                <a:gd name="T82" fmla="*/ 898168 w 163"/>
                <a:gd name="T83" fmla="*/ 40392 h 152"/>
                <a:gd name="T84" fmla="*/ 1115498 w 163"/>
                <a:gd name="T85" fmla="*/ 41714 h 152"/>
                <a:gd name="T86" fmla="*/ 1331950 w 163"/>
                <a:gd name="T87" fmla="*/ 43020 h 152"/>
                <a:gd name="T88" fmla="*/ 1622874 w 163"/>
                <a:gd name="T89" fmla="*/ 44743 h 152"/>
                <a:gd name="T90" fmla="*/ 1734346 w 163"/>
                <a:gd name="T91" fmla="*/ 46724 h 152"/>
                <a:gd name="T92" fmla="*/ 1877753 w 163"/>
                <a:gd name="T93" fmla="*/ 49435 h 152"/>
                <a:gd name="T94" fmla="*/ 1978921 w 163"/>
                <a:gd name="T95" fmla="*/ 51659 h 152"/>
                <a:gd name="T96" fmla="*/ 2094125 w 163"/>
                <a:gd name="T97" fmla="*/ 54516 h 152"/>
                <a:gd name="T98" fmla="*/ 2230207 w 163"/>
                <a:gd name="T99" fmla="*/ 55993 h 152"/>
                <a:gd name="T100" fmla="*/ 2356769 w 163"/>
                <a:gd name="T101" fmla="*/ 58462 h 152"/>
                <a:gd name="T102" fmla="*/ 2500471 w 163"/>
                <a:gd name="T103" fmla="*/ 59552 h 152"/>
                <a:gd name="T104" fmla="*/ 2632535 w 163"/>
                <a:gd name="T105" fmla="*/ 60490 h 152"/>
                <a:gd name="T106" fmla="*/ 2849472 w 163"/>
                <a:gd name="T107" fmla="*/ 61778 h 152"/>
                <a:gd name="T108" fmla="*/ 3255889 w 163"/>
                <a:gd name="T109" fmla="*/ 62837 h 152"/>
                <a:gd name="T110" fmla="*/ 5313380 w 163"/>
                <a:gd name="T111" fmla="*/ 64328 h 1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3"/>
                <a:gd name="T169" fmla="*/ 0 h 152"/>
                <a:gd name="T170" fmla="*/ 163 w 163"/>
                <a:gd name="T171" fmla="*/ 152 h 1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3" h="152">
                  <a:moveTo>
                    <a:pt x="145" y="149"/>
                  </a:moveTo>
                  <a:lnTo>
                    <a:pt x="148" y="149"/>
                  </a:lnTo>
                  <a:lnTo>
                    <a:pt x="148" y="148"/>
                  </a:lnTo>
                  <a:lnTo>
                    <a:pt x="149" y="148"/>
                  </a:lnTo>
                  <a:lnTo>
                    <a:pt x="149" y="146"/>
                  </a:lnTo>
                  <a:lnTo>
                    <a:pt x="150" y="146"/>
                  </a:lnTo>
                  <a:lnTo>
                    <a:pt x="150" y="145"/>
                  </a:lnTo>
                  <a:lnTo>
                    <a:pt x="152" y="145"/>
                  </a:lnTo>
                  <a:lnTo>
                    <a:pt x="152" y="142"/>
                  </a:lnTo>
                  <a:lnTo>
                    <a:pt x="153" y="142"/>
                  </a:lnTo>
                  <a:lnTo>
                    <a:pt x="153" y="141"/>
                  </a:lnTo>
                  <a:lnTo>
                    <a:pt x="155" y="140"/>
                  </a:lnTo>
                  <a:lnTo>
                    <a:pt x="155" y="137"/>
                  </a:lnTo>
                  <a:lnTo>
                    <a:pt x="156" y="137"/>
                  </a:lnTo>
                  <a:lnTo>
                    <a:pt x="156" y="134"/>
                  </a:lnTo>
                  <a:lnTo>
                    <a:pt x="157" y="134"/>
                  </a:lnTo>
                  <a:lnTo>
                    <a:pt x="157" y="130"/>
                  </a:lnTo>
                  <a:lnTo>
                    <a:pt x="159" y="130"/>
                  </a:lnTo>
                  <a:lnTo>
                    <a:pt x="159" y="126"/>
                  </a:lnTo>
                  <a:lnTo>
                    <a:pt x="160" y="124"/>
                  </a:lnTo>
                  <a:lnTo>
                    <a:pt x="160" y="117"/>
                  </a:lnTo>
                  <a:lnTo>
                    <a:pt x="162" y="116"/>
                  </a:lnTo>
                  <a:lnTo>
                    <a:pt x="160" y="115"/>
                  </a:lnTo>
                  <a:lnTo>
                    <a:pt x="160" y="107"/>
                  </a:lnTo>
                  <a:lnTo>
                    <a:pt x="159" y="106"/>
                  </a:lnTo>
                  <a:lnTo>
                    <a:pt x="159" y="102"/>
                  </a:lnTo>
                  <a:lnTo>
                    <a:pt x="157" y="101"/>
                  </a:lnTo>
                  <a:lnTo>
                    <a:pt x="157" y="96"/>
                  </a:lnTo>
                  <a:lnTo>
                    <a:pt x="156" y="95"/>
                  </a:lnTo>
                  <a:lnTo>
                    <a:pt x="156" y="89"/>
                  </a:lnTo>
                  <a:lnTo>
                    <a:pt x="155" y="89"/>
                  </a:lnTo>
                  <a:lnTo>
                    <a:pt x="155" y="84"/>
                  </a:lnTo>
                  <a:lnTo>
                    <a:pt x="156" y="82"/>
                  </a:lnTo>
                  <a:lnTo>
                    <a:pt x="156" y="72"/>
                  </a:lnTo>
                  <a:lnTo>
                    <a:pt x="157" y="72"/>
                  </a:lnTo>
                  <a:lnTo>
                    <a:pt x="157" y="70"/>
                  </a:lnTo>
                  <a:lnTo>
                    <a:pt x="156" y="70"/>
                  </a:lnTo>
                  <a:lnTo>
                    <a:pt x="156" y="58"/>
                  </a:lnTo>
                  <a:lnTo>
                    <a:pt x="155" y="57"/>
                  </a:lnTo>
                  <a:lnTo>
                    <a:pt x="155" y="54"/>
                  </a:lnTo>
                  <a:lnTo>
                    <a:pt x="153" y="54"/>
                  </a:lnTo>
                  <a:lnTo>
                    <a:pt x="153" y="52"/>
                  </a:lnTo>
                  <a:lnTo>
                    <a:pt x="152" y="50"/>
                  </a:lnTo>
                  <a:lnTo>
                    <a:pt x="152" y="47"/>
                  </a:lnTo>
                  <a:lnTo>
                    <a:pt x="150" y="47"/>
                  </a:lnTo>
                  <a:lnTo>
                    <a:pt x="150" y="45"/>
                  </a:lnTo>
                  <a:lnTo>
                    <a:pt x="149" y="43"/>
                  </a:lnTo>
                  <a:lnTo>
                    <a:pt x="149" y="42"/>
                  </a:lnTo>
                  <a:lnTo>
                    <a:pt x="148" y="42"/>
                  </a:lnTo>
                  <a:lnTo>
                    <a:pt x="148" y="39"/>
                  </a:lnTo>
                  <a:lnTo>
                    <a:pt x="146" y="39"/>
                  </a:lnTo>
                  <a:lnTo>
                    <a:pt x="146" y="36"/>
                  </a:lnTo>
                  <a:lnTo>
                    <a:pt x="145" y="36"/>
                  </a:lnTo>
                  <a:lnTo>
                    <a:pt x="145" y="35"/>
                  </a:lnTo>
                  <a:lnTo>
                    <a:pt x="143" y="34"/>
                  </a:lnTo>
                  <a:lnTo>
                    <a:pt x="143" y="32"/>
                  </a:lnTo>
                  <a:lnTo>
                    <a:pt x="142" y="32"/>
                  </a:lnTo>
                  <a:lnTo>
                    <a:pt x="142" y="31"/>
                  </a:lnTo>
                  <a:lnTo>
                    <a:pt x="140" y="31"/>
                  </a:lnTo>
                  <a:lnTo>
                    <a:pt x="139" y="30"/>
                  </a:lnTo>
                  <a:lnTo>
                    <a:pt x="139" y="28"/>
                  </a:lnTo>
                  <a:lnTo>
                    <a:pt x="137" y="28"/>
                  </a:lnTo>
                  <a:lnTo>
                    <a:pt x="137" y="26"/>
                  </a:lnTo>
                  <a:lnTo>
                    <a:pt x="136" y="26"/>
                  </a:lnTo>
                  <a:lnTo>
                    <a:pt x="136" y="25"/>
                  </a:lnTo>
                  <a:lnTo>
                    <a:pt x="133" y="25"/>
                  </a:lnTo>
                  <a:lnTo>
                    <a:pt x="133" y="23"/>
                  </a:lnTo>
                  <a:lnTo>
                    <a:pt x="131" y="23"/>
                  </a:lnTo>
                  <a:lnTo>
                    <a:pt x="130" y="22"/>
                  </a:lnTo>
                  <a:lnTo>
                    <a:pt x="127" y="22"/>
                  </a:lnTo>
                  <a:lnTo>
                    <a:pt x="126" y="20"/>
                  </a:lnTo>
                  <a:lnTo>
                    <a:pt x="125" y="20"/>
                  </a:lnTo>
                  <a:lnTo>
                    <a:pt x="123" y="20"/>
                  </a:lnTo>
                  <a:lnTo>
                    <a:pt x="122" y="19"/>
                  </a:lnTo>
                  <a:lnTo>
                    <a:pt x="120" y="19"/>
                  </a:lnTo>
                  <a:lnTo>
                    <a:pt x="119" y="17"/>
                  </a:lnTo>
                  <a:lnTo>
                    <a:pt x="117" y="17"/>
                  </a:lnTo>
                  <a:lnTo>
                    <a:pt x="117" y="16"/>
                  </a:lnTo>
                  <a:lnTo>
                    <a:pt x="114" y="16"/>
                  </a:lnTo>
                  <a:lnTo>
                    <a:pt x="114" y="14"/>
                  </a:lnTo>
                  <a:lnTo>
                    <a:pt x="112" y="14"/>
                  </a:lnTo>
                  <a:lnTo>
                    <a:pt x="110" y="13"/>
                  </a:lnTo>
                  <a:lnTo>
                    <a:pt x="107" y="13"/>
                  </a:lnTo>
                  <a:lnTo>
                    <a:pt x="107" y="11"/>
                  </a:lnTo>
                  <a:lnTo>
                    <a:pt x="103" y="11"/>
                  </a:lnTo>
                  <a:lnTo>
                    <a:pt x="103" y="9"/>
                  </a:lnTo>
                  <a:lnTo>
                    <a:pt x="100" y="9"/>
                  </a:lnTo>
                  <a:lnTo>
                    <a:pt x="100" y="8"/>
                  </a:lnTo>
                  <a:lnTo>
                    <a:pt x="97" y="8"/>
                  </a:lnTo>
                  <a:lnTo>
                    <a:pt x="96" y="6"/>
                  </a:lnTo>
                  <a:lnTo>
                    <a:pt x="92" y="6"/>
                  </a:lnTo>
                  <a:lnTo>
                    <a:pt x="90" y="5"/>
                  </a:lnTo>
                  <a:lnTo>
                    <a:pt x="86" y="5"/>
                  </a:lnTo>
                  <a:lnTo>
                    <a:pt x="84" y="3"/>
                  </a:lnTo>
                  <a:lnTo>
                    <a:pt x="80" y="3"/>
                  </a:lnTo>
                  <a:lnTo>
                    <a:pt x="77" y="2"/>
                  </a:lnTo>
                  <a:lnTo>
                    <a:pt x="73" y="2"/>
                  </a:lnTo>
                  <a:lnTo>
                    <a:pt x="71" y="2"/>
                  </a:lnTo>
                  <a:lnTo>
                    <a:pt x="61" y="2"/>
                  </a:lnTo>
                  <a:lnTo>
                    <a:pt x="61" y="0"/>
                  </a:lnTo>
                  <a:lnTo>
                    <a:pt x="56" y="0"/>
                  </a:lnTo>
                  <a:lnTo>
                    <a:pt x="54" y="2"/>
                  </a:lnTo>
                  <a:lnTo>
                    <a:pt x="50" y="2"/>
                  </a:lnTo>
                  <a:lnTo>
                    <a:pt x="48" y="2"/>
                  </a:lnTo>
                  <a:lnTo>
                    <a:pt x="44" y="2"/>
                  </a:lnTo>
                  <a:lnTo>
                    <a:pt x="43" y="3"/>
                  </a:lnTo>
                  <a:lnTo>
                    <a:pt x="40" y="3"/>
                  </a:lnTo>
                  <a:lnTo>
                    <a:pt x="39" y="5"/>
                  </a:lnTo>
                  <a:lnTo>
                    <a:pt x="37" y="5"/>
                  </a:lnTo>
                  <a:lnTo>
                    <a:pt x="37" y="6"/>
                  </a:lnTo>
                  <a:lnTo>
                    <a:pt x="36" y="6"/>
                  </a:lnTo>
                  <a:lnTo>
                    <a:pt x="33" y="9"/>
                  </a:lnTo>
                  <a:lnTo>
                    <a:pt x="31" y="9"/>
                  </a:lnTo>
                  <a:lnTo>
                    <a:pt x="31" y="11"/>
                  </a:lnTo>
                  <a:lnTo>
                    <a:pt x="30" y="11"/>
                  </a:lnTo>
                  <a:lnTo>
                    <a:pt x="30" y="13"/>
                  </a:lnTo>
                  <a:lnTo>
                    <a:pt x="28" y="13"/>
                  </a:lnTo>
                  <a:lnTo>
                    <a:pt x="28" y="14"/>
                  </a:lnTo>
                  <a:lnTo>
                    <a:pt x="27" y="14"/>
                  </a:lnTo>
                  <a:lnTo>
                    <a:pt x="27" y="16"/>
                  </a:lnTo>
                  <a:lnTo>
                    <a:pt x="24" y="16"/>
                  </a:lnTo>
                  <a:lnTo>
                    <a:pt x="23" y="17"/>
                  </a:lnTo>
                  <a:lnTo>
                    <a:pt x="18" y="17"/>
                  </a:lnTo>
                  <a:lnTo>
                    <a:pt x="17" y="19"/>
                  </a:lnTo>
                  <a:lnTo>
                    <a:pt x="14" y="19"/>
                  </a:lnTo>
                  <a:lnTo>
                    <a:pt x="14" y="20"/>
                  </a:lnTo>
                  <a:lnTo>
                    <a:pt x="13" y="20"/>
                  </a:lnTo>
                  <a:lnTo>
                    <a:pt x="11" y="20"/>
                  </a:lnTo>
                  <a:lnTo>
                    <a:pt x="10" y="20"/>
                  </a:lnTo>
                  <a:lnTo>
                    <a:pt x="10" y="22"/>
                  </a:lnTo>
                  <a:lnTo>
                    <a:pt x="8" y="22"/>
                  </a:lnTo>
                  <a:lnTo>
                    <a:pt x="6" y="25"/>
                  </a:lnTo>
                  <a:lnTo>
                    <a:pt x="6" y="26"/>
                  </a:lnTo>
                  <a:lnTo>
                    <a:pt x="5" y="26"/>
                  </a:lnTo>
                  <a:lnTo>
                    <a:pt x="5" y="28"/>
                  </a:lnTo>
                  <a:lnTo>
                    <a:pt x="3" y="28"/>
                  </a:lnTo>
                  <a:lnTo>
                    <a:pt x="3" y="31"/>
                  </a:lnTo>
                  <a:lnTo>
                    <a:pt x="1" y="32"/>
                  </a:lnTo>
                  <a:lnTo>
                    <a:pt x="1" y="37"/>
                  </a:lnTo>
                  <a:lnTo>
                    <a:pt x="0" y="39"/>
                  </a:lnTo>
                  <a:lnTo>
                    <a:pt x="0" y="61"/>
                  </a:lnTo>
                  <a:lnTo>
                    <a:pt x="1" y="61"/>
                  </a:lnTo>
                  <a:lnTo>
                    <a:pt x="1" y="67"/>
                  </a:lnTo>
                  <a:lnTo>
                    <a:pt x="3" y="67"/>
                  </a:lnTo>
                  <a:lnTo>
                    <a:pt x="3" y="70"/>
                  </a:lnTo>
                  <a:lnTo>
                    <a:pt x="5" y="70"/>
                  </a:lnTo>
                  <a:lnTo>
                    <a:pt x="5" y="72"/>
                  </a:lnTo>
                  <a:lnTo>
                    <a:pt x="6" y="72"/>
                  </a:lnTo>
                  <a:lnTo>
                    <a:pt x="6" y="73"/>
                  </a:lnTo>
                  <a:lnTo>
                    <a:pt x="7" y="73"/>
                  </a:lnTo>
                  <a:lnTo>
                    <a:pt x="7" y="76"/>
                  </a:lnTo>
                  <a:lnTo>
                    <a:pt x="8" y="76"/>
                  </a:lnTo>
                  <a:lnTo>
                    <a:pt x="8" y="78"/>
                  </a:lnTo>
                  <a:lnTo>
                    <a:pt x="10" y="79"/>
                  </a:lnTo>
                  <a:lnTo>
                    <a:pt x="10" y="81"/>
                  </a:lnTo>
                  <a:lnTo>
                    <a:pt x="11" y="82"/>
                  </a:lnTo>
                  <a:lnTo>
                    <a:pt x="11" y="84"/>
                  </a:lnTo>
                  <a:lnTo>
                    <a:pt x="13" y="86"/>
                  </a:lnTo>
                  <a:lnTo>
                    <a:pt x="13" y="87"/>
                  </a:lnTo>
                  <a:lnTo>
                    <a:pt x="14" y="89"/>
                  </a:lnTo>
                  <a:lnTo>
                    <a:pt x="16" y="89"/>
                  </a:lnTo>
                  <a:lnTo>
                    <a:pt x="16" y="90"/>
                  </a:lnTo>
                  <a:lnTo>
                    <a:pt x="17" y="92"/>
                  </a:lnTo>
                  <a:lnTo>
                    <a:pt x="17" y="93"/>
                  </a:lnTo>
                  <a:lnTo>
                    <a:pt x="18" y="93"/>
                  </a:lnTo>
                  <a:lnTo>
                    <a:pt x="20" y="95"/>
                  </a:lnTo>
                  <a:lnTo>
                    <a:pt x="21" y="95"/>
                  </a:lnTo>
                  <a:lnTo>
                    <a:pt x="21" y="96"/>
                  </a:lnTo>
                  <a:lnTo>
                    <a:pt x="24" y="96"/>
                  </a:lnTo>
                  <a:lnTo>
                    <a:pt x="25" y="98"/>
                  </a:lnTo>
                  <a:lnTo>
                    <a:pt x="27" y="98"/>
                  </a:lnTo>
                  <a:lnTo>
                    <a:pt x="28" y="99"/>
                  </a:lnTo>
                  <a:lnTo>
                    <a:pt x="30" y="99"/>
                  </a:lnTo>
                  <a:lnTo>
                    <a:pt x="30" y="101"/>
                  </a:lnTo>
                  <a:lnTo>
                    <a:pt x="31" y="101"/>
                  </a:lnTo>
                  <a:lnTo>
                    <a:pt x="34" y="104"/>
                  </a:lnTo>
                  <a:lnTo>
                    <a:pt x="34" y="105"/>
                  </a:lnTo>
                  <a:lnTo>
                    <a:pt x="36" y="105"/>
                  </a:lnTo>
                  <a:lnTo>
                    <a:pt x="37" y="106"/>
                  </a:lnTo>
                  <a:lnTo>
                    <a:pt x="37" y="107"/>
                  </a:lnTo>
                  <a:lnTo>
                    <a:pt x="39" y="109"/>
                  </a:lnTo>
                  <a:lnTo>
                    <a:pt x="39" y="110"/>
                  </a:lnTo>
                  <a:lnTo>
                    <a:pt x="40" y="110"/>
                  </a:lnTo>
                  <a:lnTo>
                    <a:pt x="40" y="113"/>
                  </a:lnTo>
                  <a:lnTo>
                    <a:pt x="42" y="113"/>
                  </a:lnTo>
                  <a:lnTo>
                    <a:pt x="42" y="116"/>
                  </a:lnTo>
                  <a:lnTo>
                    <a:pt x="43" y="117"/>
                  </a:lnTo>
                  <a:lnTo>
                    <a:pt x="43" y="119"/>
                  </a:lnTo>
                  <a:lnTo>
                    <a:pt x="44" y="120"/>
                  </a:lnTo>
                  <a:lnTo>
                    <a:pt x="44" y="122"/>
                  </a:lnTo>
                  <a:lnTo>
                    <a:pt x="46" y="123"/>
                  </a:lnTo>
                  <a:lnTo>
                    <a:pt x="46" y="124"/>
                  </a:lnTo>
                  <a:lnTo>
                    <a:pt x="47" y="126"/>
                  </a:lnTo>
                  <a:lnTo>
                    <a:pt x="47" y="128"/>
                  </a:lnTo>
                  <a:lnTo>
                    <a:pt x="48" y="128"/>
                  </a:lnTo>
                  <a:lnTo>
                    <a:pt x="48" y="131"/>
                  </a:lnTo>
                  <a:lnTo>
                    <a:pt x="50" y="131"/>
                  </a:lnTo>
                  <a:lnTo>
                    <a:pt x="50" y="132"/>
                  </a:lnTo>
                  <a:lnTo>
                    <a:pt x="51" y="132"/>
                  </a:lnTo>
                  <a:lnTo>
                    <a:pt x="51" y="135"/>
                  </a:lnTo>
                  <a:lnTo>
                    <a:pt x="53" y="135"/>
                  </a:lnTo>
                  <a:lnTo>
                    <a:pt x="53" y="137"/>
                  </a:lnTo>
                  <a:lnTo>
                    <a:pt x="54" y="137"/>
                  </a:lnTo>
                  <a:lnTo>
                    <a:pt x="54" y="139"/>
                  </a:lnTo>
                  <a:lnTo>
                    <a:pt x="56" y="139"/>
                  </a:lnTo>
                  <a:lnTo>
                    <a:pt x="56" y="140"/>
                  </a:lnTo>
                  <a:lnTo>
                    <a:pt x="57" y="140"/>
                  </a:lnTo>
                  <a:lnTo>
                    <a:pt x="57" y="141"/>
                  </a:lnTo>
                  <a:lnTo>
                    <a:pt x="59" y="141"/>
                  </a:lnTo>
                  <a:lnTo>
                    <a:pt x="59" y="142"/>
                  </a:lnTo>
                  <a:lnTo>
                    <a:pt x="61" y="142"/>
                  </a:lnTo>
                  <a:lnTo>
                    <a:pt x="61" y="143"/>
                  </a:lnTo>
                  <a:lnTo>
                    <a:pt x="64" y="143"/>
                  </a:lnTo>
                  <a:lnTo>
                    <a:pt x="64" y="145"/>
                  </a:lnTo>
                  <a:lnTo>
                    <a:pt x="67" y="145"/>
                  </a:lnTo>
                  <a:lnTo>
                    <a:pt x="69" y="146"/>
                  </a:lnTo>
                  <a:lnTo>
                    <a:pt x="71" y="146"/>
                  </a:lnTo>
                  <a:lnTo>
                    <a:pt x="73" y="148"/>
                  </a:lnTo>
                  <a:lnTo>
                    <a:pt x="78" y="148"/>
                  </a:lnTo>
                  <a:lnTo>
                    <a:pt x="78" y="149"/>
                  </a:lnTo>
                  <a:lnTo>
                    <a:pt x="119" y="149"/>
                  </a:lnTo>
                  <a:lnTo>
                    <a:pt x="119" y="151"/>
                  </a:lnTo>
                  <a:lnTo>
                    <a:pt x="137" y="151"/>
                  </a:lnTo>
                  <a:lnTo>
                    <a:pt x="139" y="149"/>
                  </a:lnTo>
                  <a:lnTo>
                    <a:pt x="145" y="14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7" name="Freeform 147"/>
            <p:cNvSpPr>
              <a:spLocks/>
            </p:cNvSpPr>
            <p:nvPr/>
          </p:nvSpPr>
          <p:spPr bwMode="auto">
            <a:xfrm>
              <a:off x="4019" y="2295"/>
              <a:ext cx="24" cy="41"/>
            </a:xfrm>
            <a:custGeom>
              <a:avLst/>
              <a:gdLst>
                <a:gd name="T0" fmla="*/ 365151 w 13"/>
                <a:gd name="T1" fmla="*/ 0 h 29"/>
                <a:gd name="T2" fmla="*/ 365151 w 13"/>
                <a:gd name="T3" fmla="*/ 4174 h 29"/>
                <a:gd name="T4" fmla="*/ 404274 w 13"/>
                <a:gd name="T5" fmla="*/ 4174 h 29"/>
                <a:gd name="T6" fmla="*/ 404274 w 13"/>
                <a:gd name="T7" fmla="*/ 5901 h 29"/>
                <a:gd name="T8" fmla="*/ 365151 w 13"/>
                <a:gd name="T9" fmla="*/ 5901 h 29"/>
                <a:gd name="T10" fmla="*/ 365151 w 13"/>
                <a:gd name="T11" fmla="*/ 6289 h 29"/>
                <a:gd name="T12" fmla="*/ 164616 w 13"/>
                <a:gd name="T13" fmla="*/ 6289 h 29"/>
                <a:gd name="T14" fmla="*/ 127259 w 13"/>
                <a:gd name="T15" fmla="*/ 7415 h 29"/>
                <a:gd name="T16" fmla="*/ 107136 w 13"/>
                <a:gd name="T17" fmla="*/ 8343 h 29"/>
                <a:gd name="T18" fmla="*/ 68932 w 13"/>
                <a:gd name="T19" fmla="*/ 8891 h 29"/>
                <a:gd name="T20" fmla="*/ 68932 w 13"/>
                <a:gd name="T21" fmla="*/ 9608 h 29"/>
                <a:gd name="T22" fmla="*/ 107136 w 13"/>
                <a:gd name="T23" fmla="*/ 9608 h 29"/>
                <a:gd name="T24" fmla="*/ 107136 w 13"/>
                <a:gd name="T25" fmla="*/ 8891 h 29"/>
                <a:gd name="T26" fmla="*/ 164616 w 13"/>
                <a:gd name="T27" fmla="*/ 8891 h 29"/>
                <a:gd name="T28" fmla="*/ 164616 w 13"/>
                <a:gd name="T29" fmla="*/ 8641 h 29"/>
                <a:gd name="T30" fmla="*/ 197790 w 13"/>
                <a:gd name="T31" fmla="*/ 8641 h 29"/>
                <a:gd name="T32" fmla="*/ 164616 w 13"/>
                <a:gd name="T33" fmla="*/ 9608 h 29"/>
                <a:gd name="T34" fmla="*/ 107136 w 13"/>
                <a:gd name="T35" fmla="*/ 9608 h 29"/>
                <a:gd name="T36" fmla="*/ 107136 w 13"/>
                <a:gd name="T37" fmla="*/ 10362 h 29"/>
                <a:gd name="T38" fmla="*/ 37338 w 13"/>
                <a:gd name="T39" fmla="*/ 9608 h 29"/>
                <a:gd name="T40" fmla="*/ 0 w 13"/>
                <a:gd name="T41" fmla="*/ 9608 h 29"/>
                <a:gd name="T42" fmla="*/ 37338 w 13"/>
                <a:gd name="T43" fmla="*/ 8641 h 29"/>
                <a:gd name="T44" fmla="*/ 68932 w 13"/>
                <a:gd name="T45" fmla="*/ 7868 h 29"/>
                <a:gd name="T46" fmla="*/ 107136 w 13"/>
                <a:gd name="T47" fmla="*/ 7868 h 29"/>
                <a:gd name="T48" fmla="*/ 107136 w 13"/>
                <a:gd name="T49" fmla="*/ 7329 h 29"/>
                <a:gd name="T50" fmla="*/ 127259 w 13"/>
                <a:gd name="T51" fmla="*/ 7329 h 29"/>
                <a:gd name="T52" fmla="*/ 164616 w 13"/>
                <a:gd name="T53" fmla="*/ 6112 h 29"/>
                <a:gd name="T54" fmla="*/ 197790 w 13"/>
                <a:gd name="T55" fmla="*/ 6112 h 29"/>
                <a:gd name="T56" fmla="*/ 197790 w 13"/>
                <a:gd name="T57" fmla="*/ 5901 h 29"/>
                <a:gd name="T58" fmla="*/ 164616 w 13"/>
                <a:gd name="T59" fmla="*/ 5901 h 29"/>
                <a:gd name="T60" fmla="*/ 164616 w 13"/>
                <a:gd name="T61" fmla="*/ 2594 h 29"/>
                <a:gd name="T62" fmla="*/ 197790 w 13"/>
                <a:gd name="T63" fmla="*/ 2594 h 29"/>
                <a:gd name="T64" fmla="*/ 197790 w 13"/>
                <a:gd name="T65" fmla="*/ 1835 h 29"/>
                <a:gd name="T66" fmla="*/ 234940 w 13"/>
                <a:gd name="T67" fmla="*/ 1835 h 29"/>
                <a:gd name="T68" fmla="*/ 277700 w 13"/>
                <a:gd name="T69" fmla="*/ 1045 h 29"/>
                <a:gd name="T70" fmla="*/ 303906 w 13"/>
                <a:gd name="T71" fmla="*/ 1045 h 29"/>
                <a:gd name="T72" fmla="*/ 327908 w 13"/>
                <a:gd name="T73" fmla="*/ 0 h 29"/>
                <a:gd name="T74" fmla="*/ 365151 w 13"/>
                <a:gd name="T75" fmla="*/ 0 h 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
                <a:gd name="T115" fmla="*/ 0 h 29"/>
                <a:gd name="T116" fmla="*/ 13 w 13"/>
                <a:gd name="T117" fmla="*/ 29 h 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 h="29">
                  <a:moveTo>
                    <a:pt x="11" y="0"/>
                  </a:moveTo>
                  <a:lnTo>
                    <a:pt x="11" y="11"/>
                  </a:lnTo>
                  <a:lnTo>
                    <a:pt x="12" y="11"/>
                  </a:lnTo>
                  <a:lnTo>
                    <a:pt x="12" y="16"/>
                  </a:lnTo>
                  <a:lnTo>
                    <a:pt x="11" y="16"/>
                  </a:lnTo>
                  <a:lnTo>
                    <a:pt x="11" y="18"/>
                  </a:lnTo>
                  <a:lnTo>
                    <a:pt x="5" y="18"/>
                  </a:lnTo>
                  <a:lnTo>
                    <a:pt x="4" y="21"/>
                  </a:lnTo>
                  <a:lnTo>
                    <a:pt x="3" y="23"/>
                  </a:lnTo>
                  <a:lnTo>
                    <a:pt x="2" y="25"/>
                  </a:lnTo>
                  <a:lnTo>
                    <a:pt x="2" y="27"/>
                  </a:lnTo>
                  <a:lnTo>
                    <a:pt x="3" y="27"/>
                  </a:lnTo>
                  <a:lnTo>
                    <a:pt x="3" y="25"/>
                  </a:lnTo>
                  <a:lnTo>
                    <a:pt x="5" y="25"/>
                  </a:lnTo>
                  <a:lnTo>
                    <a:pt x="5" y="24"/>
                  </a:lnTo>
                  <a:lnTo>
                    <a:pt x="6" y="24"/>
                  </a:lnTo>
                  <a:lnTo>
                    <a:pt x="5" y="27"/>
                  </a:lnTo>
                  <a:lnTo>
                    <a:pt x="3" y="27"/>
                  </a:lnTo>
                  <a:lnTo>
                    <a:pt x="3" y="28"/>
                  </a:lnTo>
                  <a:lnTo>
                    <a:pt x="1" y="27"/>
                  </a:lnTo>
                  <a:lnTo>
                    <a:pt x="0" y="27"/>
                  </a:lnTo>
                  <a:lnTo>
                    <a:pt x="1" y="24"/>
                  </a:lnTo>
                  <a:lnTo>
                    <a:pt x="2" y="22"/>
                  </a:lnTo>
                  <a:lnTo>
                    <a:pt x="3" y="22"/>
                  </a:lnTo>
                  <a:lnTo>
                    <a:pt x="3" y="20"/>
                  </a:lnTo>
                  <a:lnTo>
                    <a:pt x="4" y="20"/>
                  </a:lnTo>
                  <a:lnTo>
                    <a:pt x="5" y="17"/>
                  </a:lnTo>
                  <a:lnTo>
                    <a:pt x="6" y="17"/>
                  </a:lnTo>
                  <a:lnTo>
                    <a:pt x="6" y="16"/>
                  </a:lnTo>
                  <a:lnTo>
                    <a:pt x="5" y="16"/>
                  </a:lnTo>
                  <a:lnTo>
                    <a:pt x="5" y="7"/>
                  </a:lnTo>
                  <a:lnTo>
                    <a:pt x="6" y="7"/>
                  </a:lnTo>
                  <a:lnTo>
                    <a:pt x="6" y="5"/>
                  </a:lnTo>
                  <a:lnTo>
                    <a:pt x="7" y="5"/>
                  </a:lnTo>
                  <a:lnTo>
                    <a:pt x="8" y="3"/>
                  </a:lnTo>
                  <a:lnTo>
                    <a:pt x="9" y="3"/>
                  </a:lnTo>
                  <a:lnTo>
                    <a:pt x="10" y="0"/>
                  </a:lnTo>
                  <a:lnTo>
                    <a:pt x="11" y="0"/>
                  </a:lnTo>
                </a:path>
              </a:pathLst>
            </a:custGeom>
            <a:solidFill>
              <a:srgbClr val="F078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28" name="Freeform 148"/>
            <p:cNvSpPr>
              <a:spLocks/>
            </p:cNvSpPr>
            <p:nvPr/>
          </p:nvSpPr>
          <p:spPr bwMode="auto">
            <a:xfrm>
              <a:off x="4011" y="2336"/>
              <a:ext cx="10" cy="5"/>
            </a:xfrm>
            <a:custGeom>
              <a:avLst/>
              <a:gdLst>
                <a:gd name="T0" fmla="*/ 524288 w 5"/>
                <a:gd name="T1" fmla="*/ 0 h 3"/>
                <a:gd name="T2" fmla="*/ 524288 w 5"/>
                <a:gd name="T3" fmla="*/ 10245 h 3"/>
                <a:gd name="T4" fmla="*/ 0 w 5"/>
                <a:gd name="T5" fmla="*/ 10245 h 3"/>
                <a:gd name="T6" fmla="*/ 0 w 5"/>
                <a:gd name="T7" fmla="*/ 0 h 3"/>
                <a:gd name="T8" fmla="*/ 524288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lnTo>
                    <a:pt x="4" y="2"/>
                  </a:lnTo>
                  <a:lnTo>
                    <a:pt x="0" y="2"/>
                  </a:lnTo>
                  <a:lnTo>
                    <a:pt x="0" y="0"/>
                  </a:lnTo>
                  <a:lnTo>
                    <a:pt x="4" y="0"/>
                  </a:lnTo>
                </a:path>
              </a:pathLst>
            </a:custGeom>
            <a:solidFill>
              <a:srgbClr val="F078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29" name="Freeform 149"/>
            <p:cNvSpPr>
              <a:spLocks/>
            </p:cNvSpPr>
            <p:nvPr/>
          </p:nvSpPr>
          <p:spPr bwMode="auto">
            <a:xfrm>
              <a:off x="4009" y="2321"/>
              <a:ext cx="17" cy="24"/>
            </a:xfrm>
            <a:custGeom>
              <a:avLst/>
              <a:gdLst>
                <a:gd name="T0" fmla="*/ 389750 w 9"/>
                <a:gd name="T1" fmla="*/ 0 h 17"/>
                <a:gd name="T2" fmla="*/ 389750 w 9"/>
                <a:gd name="T3" fmla="*/ 712 h 17"/>
                <a:gd name="T4" fmla="*/ 346175 w 9"/>
                <a:gd name="T5" fmla="*/ 712 h 17"/>
                <a:gd name="T6" fmla="*/ 346175 w 9"/>
                <a:gd name="T7" fmla="*/ 1005 h 17"/>
                <a:gd name="T8" fmla="*/ 297177 w 9"/>
                <a:gd name="T9" fmla="*/ 1005 h 17"/>
                <a:gd name="T10" fmla="*/ 297177 w 9"/>
                <a:gd name="T11" fmla="*/ 1768 h 17"/>
                <a:gd name="T12" fmla="*/ 232399 w 9"/>
                <a:gd name="T13" fmla="*/ 1768 h 17"/>
                <a:gd name="T14" fmla="*/ 232399 w 9"/>
                <a:gd name="T15" fmla="*/ 2496 h 17"/>
                <a:gd name="T16" fmla="*/ 157329 w 9"/>
                <a:gd name="T17" fmla="*/ 2496 h 17"/>
                <a:gd name="T18" fmla="*/ 157329 w 9"/>
                <a:gd name="T19" fmla="*/ 2828 h 17"/>
                <a:gd name="T20" fmla="*/ 109238 w 9"/>
                <a:gd name="T21" fmla="*/ 2828 h 17"/>
                <a:gd name="T22" fmla="*/ 109238 w 9"/>
                <a:gd name="T23" fmla="*/ 3992 h 17"/>
                <a:gd name="T24" fmla="*/ 0 w 9"/>
                <a:gd name="T25" fmla="*/ 3992 h 17"/>
                <a:gd name="T26" fmla="*/ 0 w 9"/>
                <a:gd name="T27" fmla="*/ 5636 h 17"/>
                <a:gd name="T28" fmla="*/ 389750 w 9"/>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7"/>
                <a:gd name="T47" fmla="*/ 9 w 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7">
                  <a:moveTo>
                    <a:pt x="8" y="0"/>
                  </a:moveTo>
                  <a:lnTo>
                    <a:pt x="8" y="2"/>
                  </a:lnTo>
                  <a:lnTo>
                    <a:pt x="7" y="2"/>
                  </a:lnTo>
                  <a:lnTo>
                    <a:pt x="7" y="3"/>
                  </a:lnTo>
                  <a:lnTo>
                    <a:pt x="6" y="3"/>
                  </a:lnTo>
                  <a:lnTo>
                    <a:pt x="6" y="5"/>
                  </a:lnTo>
                  <a:lnTo>
                    <a:pt x="5" y="5"/>
                  </a:lnTo>
                  <a:lnTo>
                    <a:pt x="5" y="7"/>
                  </a:lnTo>
                  <a:lnTo>
                    <a:pt x="3" y="7"/>
                  </a:lnTo>
                  <a:lnTo>
                    <a:pt x="3" y="8"/>
                  </a:lnTo>
                  <a:lnTo>
                    <a:pt x="2" y="8"/>
                  </a:lnTo>
                  <a:lnTo>
                    <a:pt x="2" y="11"/>
                  </a:lnTo>
                  <a:lnTo>
                    <a:pt x="0" y="11"/>
                  </a:lnTo>
                  <a:lnTo>
                    <a:pt x="0" y="16"/>
                  </a:lnTo>
                  <a:lnTo>
                    <a:pt x="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 name="Freeform 150"/>
            <p:cNvSpPr>
              <a:spLocks/>
            </p:cNvSpPr>
            <p:nvPr/>
          </p:nvSpPr>
          <p:spPr bwMode="auto">
            <a:xfrm>
              <a:off x="4015" y="2295"/>
              <a:ext cx="28" cy="46"/>
            </a:xfrm>
            <a:custGeom>
              <a:avLst/>
              <a:gdLst>
                <a:gd name="T0" fmla="*/ 0 w 15"/>
                <a:gd name="T1" fmla="*/ 14990 h 32"/>
                <a:gd name="T2" fmla="*/ 80640 w 15"/>
                <a:gd name="T3" fmla="*/ 14990 h 32"/>
                <a:gd name="T4" fmla="*/ 80640 w 15"/>
                <a:gd name="T5" fmla="*/ 13852 h 32"/>
                <a:gd name="T6" fmla="*/ 150528 w 15"/>
                <a:gd name="T7" fmla="*/ 13852 h 32"/>
                <a:gd name="T8" fmla="*/ 150528 w 15"/>
                <a:gd name="T9" fmla="*/ 13245 h 32"/>
                <a:gd name="T10" fmla="*/ 200374 w 15"/>
                <a:gd name="T11" fmla="*/ 13245 h 32"/>
                <a:gd name="T12" fmla="*/ 280986 w 15"/>
                <a:gd name="T13" fmla="*/ 12237 h 32"/>
                <a:gd name="T14" fmla="*/ 324186 w 15"/>
                <a:gd name="T15" fmla="*/ 12237 h 32"/>
                <a:gd name="T16" fmla="*/ 324186 w 15"/>
                <a:gd name="T17" fmla="*/ 12084 h 32"/>
                <a:gd name="T18" fmla="*/ 404817 w 15"/>
                <a:gd name="T19" fmla="*/ 12084 h 32"/>
                <a:gd name="T20" fmla="*/ 404817 w 15"/>
                <a:gd name="T21" fmla="*/ 11011 h 32"/>
                <a:gd name="T22" fmla="*/ 454612 w 15"/>
                <a:gd name="T23" fmla="*/ 11011 h 32"/>
                <a:gd name="T24" fmla="*/ 454612 w 15"/>
                <a:gd name="T25" fmla="*/ 9636 h 32"/>
                <a:gd name="T26" fmla="*/ 481307 w 15"/>
                <a:gd name="T27" fmla="*/ 9636 h 32"/>
                <a:gd name="T28" fmla="*/ 481307 w 15"/>
                <a:gd name="T29" fmla="*/ 8513 h 32"/>
                <a:gd name="T30" fmla="*/ 567708 w 15"/>
                <a:gd name="T31" fmla="*/ 7830 h 32"/>
                <a:gd name="T32" fmla="*/ 567708 w 15"/>
                <a:gd name="T33" fmla="*/ 7420 h 32"/>
                <a:gd name="T34" fmla="*/ 567708 w 15"/>
                <a:gd name="T35" fmla="*/ 5447 h 32"/>
                <a:gd name="T36" fmla="*/ 481307 w 15"/>
                <a:gd name="T37" fmla="*/ 5329 h 32"/>
                <a:gd name="T38" fmla="*/ 481307 w 15"/>
                <a:gd name="T39" fmla="*/ 0 h 32"/>
                <a:gd name="T40" fmla="*/ 454612 w 15"/>
                <a:gd name="T41" fmla="*/ 0 h 32"/>
                <a:gd name="T42" fmla="*/ 454612 w 15"/>
                <a:gd name="T43" fmla="*/ 1 h 32"/>
                <a:gd name="T44" fmla="*/ 404817 w 15"/>
                <a:gd name="T45" fmla="*/ 1 h 32"/>
                <a:gd name="T46" fmla="*/ 404817 w 15"/>
                <a:gd name="T47" fmla="*/ 1455 h 32"/>
                <a:gd name="T48" fmla="*/ 324186 w 15"/>
                <a:gd name="T49" fmla="*/ 1455 h 32"/>
                <a:gd name="T50" fmla="*/ 324186 w 15"/>
                <a:gd name="T51" fmla="*/ 2257 h 32"/>
                <a:gd name="T52" fmla="*/ 280986 w 15"/>
                <a:gd name="T53" fmla="*/ 2257 h 32"/>
                <a:gd name="T54" fmla="*/ 280986 w 15"/>
                <a:gd name="T55" fmla="*/ 3007 h 32"/>
                <a:gd name="T56" fmla="*/ 200374 w 15"/>
                <a:gd name="T57" fmla="*/ 3007 h 32"/>
                <a:gd name="T58" fmla="*/ 200374 w 15"/>
                <a:gd name="T59" fmla="*/ 3789 h 32"/>
                <a:gd name="T60" fmla="*/ 150528 w 15"/>
                <a:gd name="T61" fmla="*/ 3789 h 32"/>
                <a:gd name="T62" fmla="*/ 150528 w 15"/>
                <a:gd name="T63" fmla="*/ 7830 h 32"/>
                <a:gd name="T64" fmla="*/ 200374 w 15"/>
                <a:gd name="T65" fmla="*/ 7830 h 32"/>
                <a:gd name="T66" fmla="*/ 200374 w 15"/>
                <a:gd name="T67" fmla="*/ 9636 h 32"/>
                <a:gd name="T68" fmla="*/ 280986 w 15"/>
                <a:gd name="T69" fmla="*/ 9935 h 32"/>
                <a:gd name="T70" fmla="*/ 280986 w 15"/>
                <a:gd name="T71" fmla="*/ 11011 h 32"/>
                <a:gd name="T72" fmla="*/ 324186 w 15"/>
                <a:gd name="T73" fmla="*/ 11011 h 32"/>
                <a:gd name="T74" fmla="*/ 324186 w 15"/>
                <a:gd name="T75" fmla="*/ 12084 h 32"/>
                <a:gd name="T76" fmla="*/ 404817 w 15"/>
                <a:gd name="T77" fmla="*/ 12084 h 32"/>
                <a:gd name="T78" fmla="*/ 0 w 15"/>
                <a:gd name="T79" fmla="*/ 14990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
                <a:gd name="T121" fmla="*/ 0 h 32"/>
                <a:gd name="T122" fmla="*/ 15 w 15"/>
                <a:gd name="T123" fmla="*/ 32 h 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 h="32">
                  <a:moveTo>
                    <a:pt x="0" y="31"/>
                  </a:moveTo>
                  <a:lnTo>
                    <a:pt x="2" y="31"/>
                  </a:lnTo>
                  <a:lnTo>
                    <a:pt x="2" y="29"/>
                  </a:lnTo>
                  <a:lnTo>
                    <a:pt x="4" y="29"/>
                  </a:lnTo>
                  <a:lnTo>
                    <a:pt x="4" y="28"/>
                  </a:lnTo>
                  <a:lnTo>
                    <a:pt x="5" y="28"/>
                  </a:lnTo>
                  <a:lnTo>
                    <a:pt x="7" y="26"/>
                  </a:lnTo>
                  <a:lnTo>
                    <a:pt x="8" y="26"/>
                  </a:lnTo>
                  <a:lnTo>
                    <a:pt x="8" y="25"/>
                  </a:lnTo>
                  <a:lnTo>
                    <a:pt x="10" y="25"/>
                  </a:lnTo>
                  <a:lnTo>
                    <a:pt x="10" y="23"/>
                  </a:lnTo>
                  <a:lnTo>
                    <a:pt x="11" y="23"/>
                  </a:lnTo>
                  <a:lnTo>
                    <a:pt x="11" y="20"/>
                  </a:lnTo>
                  <a:lnTo>
                    <a:pt x="12" y="20"/>
                  </a:lnTo>
                  <a:lnTo>
                    <a:pt x="12" y="18"/>
                  </a:lnTo>
                  <a:lnTo>
                    <a:pt x="14" y="17"/>
                  </a:lnTo>
                  <a:lnTo>
                    <a:pt x="14" y="15"/>
                  </a:lnTo>
                  <a:lnTo>
                    <a:pt x="14" y="12"/>
                  </a:lnTo>
                  <a:lnTo>
                    <a:pt x="12" y="11"/>
                  </a:lnTo>
                  <a:lnTo>
                    <a:pt x="12" y="0"/>
                  </a:lnTo>
                  <a:lnTo>
                    <a:pt x="11" y="0"/>
                  </a:lnTo>
                  <a:lnTo>
                    <a:pt x="11" y="1"/>
                  </a:lnTo>
                  <a:lnTo>
                    <a:pt x="10" y="1"/>
                  </a:lnTo>
                  <a:lnTo>
                    <a:pt x="10" y="3"/>
                  </a:lnTo>
                  <a:lnTo>
                    <a:pt x="8" y="3"/>
                  </a:lnTo>
                  <a:lnTo>
                    <a:pt x="8" y="5"/>
                  </a:lnTo>
                  <a:lnTo>
                    <a:pt x="7" y="5"/>
                  </a:lnTo>
                  <a:lnTo>
                    <a:pt x="7" y="6"/>
                  </a:lnTo>
                  <a:lnTo>
                    <a:pt x="5" y="6"/>
                  </a:lnTo>
                  <a:lnTo>
                    <a:pt x="5" y="8"/>
                  </a:lnTo>
                  <a:lnTo>
                    <a:pt x="4" y="8"/>
                  </a:lnTo>
                  <a:lnTo>
                    <a:pt x="4" y="17"/>
                  </a:lnTo>
                  <a:lnTo>
                    <a:pt x="5" y="17"/>
                  </a:lnTo>
                  <a:lnTo>
                    <a:pt x="5" y="20"/>
                  </a:lnTo>
                  <a:lnTo>
                    <a:pt x="7" y="21"/>
                  </a:lnTo>
                  <a:lnTo>
                    <a:pt x="7" y="23"/>
                  </a:lnTo>
                  <a:lnTo>
                    <a:pt x="8" y="23"/>
                  </a:lnTo>
                  <a:lnTo>
                    <a:pt x="8" y="25"/>
                  </a:lnTo>
                  <a:lnTo>
                    <a:pt x="10" y="25"/>
                  </a:lnTo>
                  <a:lnTo>
                    <a:pt x="0" y="3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1" name="Freeform 151"/>
            <p:cNvSpPr>
              <a:spLocks/>
            </p:cNvSpPr>
            <p:nvPr/>
          </p:nvSpPr>
          <p:spPr bwMode="auto">
            <a:xfrm>
              <a:off x="4023" y="2286"/>
              <a:ext cx="223" cy="50"/>
            </a:xfrm>
            <a:custGeom>
              <a:avLst/>
              <a:gdLst>
                <a:gd name="T0" fmla="*/ 4814023 w 119"/>
                <a:gd name="T1" fmla="*/ 1 h 35"/>
                <a:gd name="T2" fmla="*/ 4945889 w 119"/>
                <a:gd name="T3" fmla="*/ 1981 h 35"/>
                <a:gd name="T4" fmla="*/ 4997974 w 119"/>
                <a:gd name="T5" fmla="*/ 2830 h 35"/>
                <a:gd name="T6" fmla="*/ 5057955 w 119"/>
                <a:gd name="T7" fmla="*/ 4043 h 35"/>
                <a:gd name="T8" fmla="*/ 5110887 w 119"/>
                <a:gd name="T9" fmla="*/ 5776 h 35"/>
                <a:gd name="T10" fmla="*/ 5057955 w 119"/>
                <a:gd name="T11" fmla="*/ 6063 h 35"/>
                <a:gd name="T12" fmla="*/ 4945889 w 119"/>
                <a:gd name="T13" fmla="*/ 6266 h 35"/>
                <a:gd name="T14" fmla="*/ 4814023 w 119"/>
                <a:gd name="T15" fmla="*/ 6939 h 35"/>
                <a:gd name="T16" fmla="*/ 4677742 w 119"/>
                <a:gd name="T17" fmla="*/ 7910 h 35"/>
                <a:gd name="T18" fmla="*/ 4551798 w 119"/>
                <a:gd name="T19" fmla="*/ 8251 h 35"/>
                <a:gd name="T20" fmla="*/ 4364339 w 119"/>
                <a:gd name="T21" fmla="*/ 8661 h 35"/>
                <a:gd name="T22" fmla="*/ 4206171 w 119"/>
                <a:gd name="T23" fmla="*/ 8951 h 35"/>
                <a:gd name="T24" fmla="*/ 3949889 w 119"/>
                <a:gd name="T25" fmla="*/ 9913 h 35"/>
                <a:gd name="T26" fmla="*/ 3727509 w 119"/>
                <a:gd name="T27" fmla="*/ 10313 h 35"/>
                <a:gd name="T28" fmla="*/ 3418388 w 119"/>
                <a:gd name="T29" fmla="*/ 11300 h 35"/>
                <a:gd name="T30" fmla="*/ 2983274 w 119"/>
                <a:gd name="T31" fmla="*/ 11787 h 35"/>
                <a:gd name="T32" fmla="*/ 2383955 w 119"/>
                <a:gd name="T33" fmla="*/ 11981 h 35"/>
                <a:gd name="T34" fmla="*/ 1343172 w 119"/>
                <a:gd name="T35" fmla="*/ 12373 h 35"/>
                <a:gd name="T36" fmla="*/ 1002009 w 119"/>
                <a:gd name="T37" fmla="*/ 12787 h 35"/>
                <a:gd name="T38" fmla="*/ 791405 w 119"/>
                <a:gd name="T39" fmla="*/ 13313 h 35"/>
                <a:gd name="T40" fmla="*/ 506375 w 119"/>
                <a:gd name="T41" fmla="*/ 14161 h 35"/>
                <a:gd name="T42" fmla="*/ 210347 w 119"/>
                <a:gd name="T43" fmla="*/ 14733 h 35"/>
                <a:gd name="T44" fmla="*/ 0 w 119"/>
                <a:gd name="T45" fmla="*/ 14161 h 35"/>
                <a:gd name="T46" fmla="*/ 210347 w 119"/>
                <a:gd name="T47" fmla="*/ 12787 h 35"/>
                <a:gd name="T48" fmla="*/ 442198 w 119"/>
                <a:gd name="T49" fmla="*/ 11981 h 35"/>
                <a:gd name="T50" fmla="*/ 482205 w 119"/>
                <a:gd name="T51" fmla="*/ 11300 h 35"/>
                <a:gd name="T52" fmla="*/ 506375 w 119"/>
                <a:gd name="T53" fmla="*/ 9913 h 35"/>
                <a:gd name="T54" fmla="*/ 639165 w 119"/>
                <a:gd name="T55" fmla="*/ 8661 h 35"/>
                <a:gd name="T56" fmla="*/ 849527 w 119"/>
                <a:gd name="T57" fmla="*/ 7910 h 35"/>
                <a:gd name="T58" fmla="*/ 1002009 w 119"/>
                <a:gd name="T59" fmla="*/ 6266 h 35"/>
                <a:gd name="T60" fmla="*/ 1184990 w 119"/>
                <a:gd name="T61" fmla="*/ 6063 h 35"/>
                <a:gd name="T62" fmla="*/ 1483053 w 119"/>
                <a:gd name="T63" fmla="*/ 5053 h 35"/>
                <a:gd name="T64" fmla="*/ 1591971 w 119"/>
                <a:gd name="T65" fmla="*/ 4244 h 35"/>
                <a:gd name="T66" fmla="*/ 1740318 w 119"/>
                <a:gd name="T67" fmla="*/ 4043 h 35"/>
                <a:gd name="T68" fmla="*/ 1905372 w 119"/>
                <a:gd name="T69" fmla="*/ 3400 h 35"/>
                <a:gd name="T70" fmla="*/ 2171323 w 119"/>
                <a:gd name="T71" fmla="*/ 2830 h 35"/>
                <a:gd name="T72" fmla="*/ 2328952 w 119"/>
                <a:gd name="T73" fmla="*/ 2080 h 35"/>
                <a:gd name="T74" fmla="*/ 2639286 w 119"/>
                <a:gd name="T75" fmla="*/ 1981 h 35"/>
                <a:gd name="T76" fmla="*/ 4319462 w 119"/>
                <a:gd name="T77" fmla="*/ 1387 h 35"/>
                <a:gd name="T78" fmla="*/ 4649416 w 119"/>
                <a:gd name="T79" fmla="*/ 1 h 35"/>
                <a:gd name="T80" fmla="*/ 4814023 w 119"/>
                <a:gd name="T81" fmla="*/ 0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9"/>
                <a:gd name="T124" fmla="*/ 0 h 35"/>
                <a:gd name="T125" fmla="*/ 119 w 119"/>
                <a:gd name="T126" fmla="*/ 35 h 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9" h="35">
                  <a:moveTo>
                    <a:pt x="111" y="0"/>
                  </a:moveTo>
                  <a:lnTo>
                    <a:pt x="111" y="1"/>
                  </a:lnTo>
                  <a:lnTo>
                    <a:pt x="114" y="1"/>
                  </a:lnTo>
                  <a:lnTo>
                    <a:pt x="114" y="4"/>
                  </a:lnTo>
                  <a:lnTo>
                    <a:pt x="115" y="4"/>
                  </a:lnTo>
                  <a:lnTo>
                    <a:pt x="115" y="6"/>
                  </a:lnTo>
                  <a:lnTo>
                    <a:pt x="117" y="6"/>
                  </a:lnTo>
                  <a:lnTo>
                    <a:pt x="117" y="9"/>
                  </a:lnTo>
                  <a:lnTo>
                    <a:pt x="118" y="9"/>
                  </a:lnTo>
                  <a:lnTo>
                    <a:pt x="118" y="13"/>
                  </a:lnTo>
                  <a:lnTo>
                    <a:pt x="117" y="13"/>
                  </a:lnTo>
                  <a:lnTo>
                    <a:pt x="117" y="14"/>
                  </a:lnTo>
                  <a:lnTo>
                    <a:pt x="114" y="14"/>
                  </a:lnTo>
                  <a:lnTo>
                    <a:pt x="114" y="15"/>
                  </a:lnTo>
                  <a:lnTo>
                    <a:pt x="111" y="15"/>
                  </a:lnTo>
                  <a:lnTo>
                    <a:pt x="111" y="16"/>
                  </a:lnTo>
                  <a:lnTo>
                    <a:pt x="108" y="16"/>
                  </a:lnTo>
                  <a:lnTo>
                    <a:pt x="108" y="18"/>
                  </a:lnTo>
                  <a:lnTo>
                    <a:pt x="105" y="18"/>
                  </a:lnTo>
                  <a:lnTo>
                    <a:pt x="105" y="19"/>
                  </a:lnTo>
                  <a:lnTo>
                    <a:pt x="101" y="19"/>
                  </a:lnTo>
                  <a:lnTo>
                    <a:pt x="101" y="20"/>
                  </a:lnTo>
                  <a:lnTo>
                    <a:pt x="97" y="20"/>
                  </a:lnTo>
                  <a:lnTo>
                    <a:pt x="97" y="21"/>
                  </a:lnTo>
                  <a:lnTo>
                    <a:pt x="91" y="21"/>
                  </a:lnTo>
                  <a:lnTo>
                    <a:pt x="91" y="23"/>
                  </a:lnTo>
                  <a:lnTo>
                    <a:pt x="86" y="23"/>
                  </a:lnTo>
                  <a:lnTo>
                    <a:pt x="86" y="24"/>
                  </a:lnTo>
                  <a:lnTo>
                    <a:pt x="79" y="24"/>
                  </a:lnTo>
                  <a:lnTo>
                    <a:pt x="79" y="26"/>
                  </a:lnTo>
                  <a:lnTo>
                    <a:pt x="69" y="26"/>
                  </a:lnTo>
                  <a:lnTo>
                    <a:pt x="69" y="27"/>
                  </a:lnTo>
                  <a:lnTo>
                    <a:pt x="55" y="27"/>
                  </a:lnTo>
                  <a:lnTo>
                    <a:pt x="55" y="28"/>
                  </a:lnTo>
                  <a:lnTo>
                    <a:pt x="31" y="28"/>
                  </a:lnTo>
                  <a:lnTo>
                    <a:pt x="31" y="29"/>
                  </a:lnTo>
                  <a:lnTo>
                    <a:pt x="23" y="29"/>
                  </a:lnTo>
                  <a:lnTo>
                    <a:pt x="23" y="30"/>
                  </a:lnTo>
                  <a:lnTo>
                    <a:pt x="18" y="30"/>
                  </a:lnTo>
                  <a:lnTo>
                    <a:pt x="18" y="31"/>
                  </a:lnTo>
                  <a:lnTo>
                    <a:pt x="12" y="31"/>
                  </a:lnTo>
                  <a:lnTo>
                    <a:pt x="12" y="33"/>
                  </a:lnTo>
                  <a:lnTo>
                    <a:pt x="5" y="33"/>
                  </a:lnTo>
                  <a:lnTo>
                    <a:pt x="5" y="34"/>
                  </a:lnTo>
                  <a:lnTo>
                    <a:pt x="0" y="34"/>
                  </a:lnTo>
                  <a:lnTo>
                    <a:pt x="0" y="33"/>
                  </a:lnTo>
                  <a:lnTo>
                    <a:pt x="4" y="33"/>
                  </a:lnTo>
                  <a:lnTo>
                    <a:pt x="5" y="30"/>
                  </a:lnTo>
                  <a:lnTo>
                    <a:pt x="8" y="30"/>
                  </a:lnTo>
                  <a:lnTo>
                    <a:pt x="10" y="28"/>
                  </a:lnTo>
                  <a:lnTo>
                    <a:pt x="11" y="28"/>
                  </a:lnTo>
                  <a:lnTo>
                    <a:pt x="11" y="26"/>
                  </a:lnTo>
                  <a:lnTo>
                    <a:pt x="12" y="26"/>
                  </a:lnTo>
                  <a:lnTo>
                    <a:pt x="12" y="23"/>
                  </a:lnTo>
                  <a:lnTo>
                    <a:pt x="14" y="23"/>
                  </a:lnTo>
                  <a:lnTo>
                    <a:pt x="15" y="20"/>
                  </a:lnTo>
                  <a:lnTo>
                    <a:pt x="17" y="18"/>
                  </a:lnTo>
                  <a:lnTo>
                    <a:pt x="20" y="18"/>
                  </a:lnTo>
                  <a:lnTo>
                    <a:pt x="21" y="15"/>
                  </a:lnTo>
                  <a:lnTo>
                    <a:pt x="23" y="15"/>
                  </a:lnTo>
                  <a:lnTo>
                    <a:pt x="23" y="14"/>
                  </a:lnTo>
                  <a:lnTo>
                    <a:pt x="27" y="14"/>
                  </a:lnTo>
                  <a:lnTo>
                    <a:pt x="29" y="12"/>
                  </a:lnTo>
                  <a:lnTo>
                    <a:pt x="34" y="12"/>
                  </a:lnTo>
                  <a:lnTo>
                    <a:pt x="34" y="10"/>
                  </a:lnTo>
                  <a:lnTo>
                    <a:pt x="37" y="10"/>
                  </a:lnTo>
                  <a:lnTo>
                    <a:pt x="37" y="9"/>
                  </a:lnTo>
                  <a:lnTo>
                    <a:pt x="40" y="9"/>
                  </a:lnTo>
                  <a:lnTo>
                    <a:pt x="40" y="8"/>
                  </a:lnTo>
                  <a:lnTo>
                    <a:pt x="44" y="8"/>
                  </a:lnTo>
                  <a:lnTo>
                    <a:pt x="44" y="6"/>
                  </a:lnTo>
                  <a:lnTo>
                    <a:pt x="50" y="6"/>
                  </a:lnTo>
                  <a:lnTo>
                    <a:pt x="50" y="5"/>
                  </a:lnTo>
                  <a:lnTo>
                    <a:pt x="54" y="5"/>
                  </a:lnTo>
                  <a:lnTo>
                    <a:pt x="54" y="4"/>
                  </a:lnTo>
                  <a:lnTo>
                    <a:pt x="61" y="4"/>
                  </a:lnTo>
                  <a:lnTo>
                    <a:pt x="61" y="3"/>
                  </a:lnTo>
                  <a:lnTo>
                    <a:pt x="100" y="3"/>
                  </a:lnTo>
                  <a:lnTo>
                    <a:pt x="100" y="1"/>
                  </a:lnTo>
                  <a:lnTo>
                    <a:pt x="107" y="1"/>
                  </a:lnTo>
                  <a:lnTo>
                    <a:pt x="107" y="0"/>
                  </a:lnTo>
                  <a:lnTo>
                    <a:pt x="111" y="0"/>
                  </a:lnTo>
                </a:path>
              </a:pathLst>
            </a:custGeom>
            <a:solidFill>
              <a:srgbClr val="0000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32" name="Freeform 152"/>
            <p:cNvSpPr>
              <a:spLocks/>
            </p:cNvSpPr>
            <p:nvPr/>
          </p:nvSpPr>
          <p:spPr bwMode="auto">
            <a:xfrm>
              <a:off x="4009" y="2286"/>
              <a:ext cx="237" cy="56"/>
            </a:xfrm>
            <a:custGeom>
              <a:avLst/>
              <a:gdLst>
                <a:gd name="T0" fmla="*/ 5716884 w 126"/>
                <a:gd name="T1" fmla="*/ 6146 h 39"/>
                <a:gd name="T2" fmla="*/ 5543946 w 126"/>
                <a:gd name="T3" fmla="*/ 6594 h 39"/>
                <a:gd name="T4" fmla="*/ 5405414 w 126"/>
                <a:gd name="T5" fmla="*/ 7266 h 39"/>
                <a:gd name="T6" fmla="*/ 5301393 w 126"/>
                <a:gd name="T7" fmla="*/ 7758 h 39"/>
                <a:gd name="T8" fmla="*/ 5183104 w 126"/>
                <a:gd name="T9" fmla="*/ 8378 h 39"/>
                <a:gd name="T10" fmla="*/ 5038474 w 126"/>
                <a:gd name="T11" fmla="*/ 9468 h 39"/>
                <a:gd name="T12" fmla="*/ 4857820 w 126"/>
                <a:gd name="T13" fmla="*/ 9829 h 39"/>
                <a:gd name="T14" fmla="*/ 4567747 w 126"/>
                <a:gd name="T15" fmla="*/ 10590 h 39"/>
                <a:gd name="T16" fmla="*/ 4341672 w 126"/>
                <a:gd name="T17" fmla="*/ 11140 h 39"/>
                <a:gd name="T18" fmla="*/ 3983087 w 126"/>
                <a:gd name="T19" fmla="*/ 12030 h 39"/>
                <a:gd name="T20" fmla="*/ 3512997 w 126"/>
                <a:gd name="T21" fmla="*/ 12672 h 39"/>
                <a:gd name="T22" fmla="*/ 2818463 w 126"/>
                <a:gd name="T23" fmla="*/ 13595 h 39"/>
                <a:gd name="T24" fmla="*/ 1749380 w 126"/>
                <a:gd name="T25" fmla="*/ 14113 h 39"/>
                <a:gd name="T26" fmla="*/ 1615860 w 126"/>
                <a:gd name="T27" fmla="*/ 14758 h 39"/>
                <a:gd name="T28" fmla="*/ 1255510 w 126"/>
                <a:gd name="T29" fmla="*/ 14981 h 39"/>
                <a:gd name="T30" fmla="*/ 976604 w 126"/>
                <a:gd name="T31" fmla="*/ 15996 h 39"/>
                <a:gd name="T32" fmla="*/ 729975 w 126"/>
                <a:gd name="T33" fmla="*/ 16346 h 39"/>
                <a:gd name="T34" fmla="*/ 369248 w 126"/>
                <a:gd name="T35" fmla="*/ 17274 h 39"/>
                <a:gd name="T36" fmla="*/ 146752 w 126"/>
                <a:gd name="T37" fmla="*/ 17923 h 39"/>
                <a:gd name="T38" fmla="*/ 146752 w 126"/>
                <a:gd name="T39" fmla="*/ 17923 h 39"/>
                <a:gd name="T40" fmla="*/ 276034 w 126"/>
                <a:gd name="T41" fmla="*/ 17274 h 39"/>
                <a:gd name="T42" fmla="*/ 369248 w 126"/>
                <a:gd name="T43" fmla="*/ 16346 h 39"/>
                <a:gd name="T44" fmla="*/ 472388 w 126"/>
                <a:gd name="T45" fmla="*/ 15996 h 39"/>
                <a:gd name="T46" fmla="*/ 636928 w 126"/>
                <a:gd name="T47" fmla="*/ 13595 h 39"/>
                <a:gd name="T48" fmla="*/ 729975 w 126"/>
                <a:gd name="T49" fmla="*/ 12030 h 39"/>
                <a:gd name="T50" fmla="*/ 786122 w 126"/>
                <a:gd name="T51" fmla="*/ 11140 h 39"/>
                <a:gd name="T52" fmla="*/ 888539 w 126"/>
                <a:gd name="T53" fmla="*/ 9829 h 39"/>
                <a:gd name="T54" fmla="*/ 930050 w 126"/>
                <a:gd name="T55" fmla="*/ 9468 h 39"/>
                <a:gd name="T56" fmla="*/ 1055423 w 126"/>
                <a:gd name="T57" fmla="*/ 8378 h 39"/>
                <a:gd name="T58" fmla="*/ 1151444 w 126"/>
                <a:gd name="T59" fmla="*/ 7758 h 39"/>
                <a:gd name="T60" fmla="*/ 1255510 w 126"/>
                <a:gd name="T61" fmla="*/ 7266 h 39"/>
                <a:gd name="T62" fmla="*/ 1424109 w 126"/>
                <a:gd name="T63" fmla="*/ 6594 h 39"/>
                <a:gd name="T64" fmla="*/ 1527824 w 126"/>
                <a:gd name="T65" fmla="*/ 6146 h 39"/>
                <a:gd name="T66" fmla="*/ 1749380 w 126"/>
                <a:gd name="T67" fmla="*/ 5403 h 39"/>
                <a:gd name="T68" fmla="*/ 1943626 w 126"/>
                <a:gd name="T69" fmla="*/ 5136 h 39"/>
                <a:gd name="T70" fmla="*/ 2032338 w 126"/>
                <a:gd name="T71" fmla="*/ 4280 h 39"/>
                <a:gd name="T72" fmla="*/ 2253440 w 126"/>
                <a:gd name="T73" fmla="*/ 3198 h 39"/>
                <a:gd name="T74" fmla="*/ 2504424 w 126"/>
                <a:gd name="T75" fmla="*/ 2981 h 39"/>
                <a:gd name="T76" fmla="*/ 2726734 w 126"/>
                <a:gd name="T77" fmla="*/ 2076 h 39"/>
                <a:gd name="T78" fmla="*/ 3039356 w 126"/>
                <a:gd name="T79" fmla="*/ 1446 h 39"/>
                <a:gd name="T80" fmla="*/ 4877897 w 126"/>
                <a:gd name="T81" fmla="*/ 1446 h 39"/>
                <a:gd name="T82" fmla="*/ 5231467 w 126"/>
                <a:gd name="T83" fmla="*/ 1 h 39"/>
                <a:gd name="T84" fmla="*/ 5301393 w 126"/>
                <a:gd name="T85" fmla="*/ 0 h 39"/>
                <a:gd name="T86" fmla="*/ 5405414 w 126"/>
                <a:gd name="T87" fmla="*/ 1 h 39"/>
                <a:gd name="T88" fmla="*/ 5543946 w 126"/>
                <a:gd name="T89" fmla="*/ 2076 h 39"/>
                <a:gd name="T90" fmla="*/ 5625568 w 126"/>
                <a:gd name="T91" fmla="*/ 2981 h 39"/>
                <a:gd name="T92" fmla="*/ 5716884 w 126"/>
                <a:gd name="T93" fmla="*/ 5136 h 39"/>
                <a:gd name="T94" fmla="*/ 5766444 w 126"/>
                <a:gd name="T95" fmla="*/ 6146 h 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6"/>
                <a:gd name="T145" fmla="*/ 0 h 39"/>
                <a:gd name="T146" fmla="*/ 126 w 126"/>
                <a:gd name="T147" fmla="*/ 39 h 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6" h="39">
                  <a:moveTo>
                    <a:pt x="125" y="13"/>
                  </a:moveTo>
                  <a:lnTo>
                    <a:pt x="124" y="13"/>
                  </a:lnTo>
                  <a:lnTo>
                    <a:pt x="124" y="14"/>
                  </a:lnTo>
                  <a:lnTo>
                    <a:pt x="120" y="14"/>
                  </a:lnTo>
                  <a:lnTo>
                    <a:pt x="120" y="15"/>
                  </a:lnTo>
                  <a:lnTo>
                    <a:pt x="117" y="15"/>
                  </a:lnTo>
                  <a:lnTo>
                    <a:pt x="117" y="17"/>
                  </a:lnTo>
                  <a:lnTo>
                    <a:pt x="115" y="17"/>
                  </a:lnTo>
                  <a:lnTo>
                    <a:pt x="115" y="18"/>
                  </a:lnTo>
                  <a:lnTo>
                    <a:pt x="112" y="18"/>
                  </a:lnTo>
                  <a:lnTo>
                    <a:pt x="111" y="20"/>
                  </a:lnTo>
                  <a:lnTo>
                    <a:pt x="109" y="20"/>
                  </a:lnTo>
                  <a:lnTo>
                    <a:pt x="108" y="21"/>
                  </a:lnTo>
                  <a:lnTo>
                    <a:pt x="105" y="21"/>
                  </a:lnTo>
                  <a:lnTo>
                    <a:pt x="104" y="23"/>
                  </a:lnTo>
                  <a:lnTo>
                    <a:pt x="99" y="23"/>
                  </a:lnTo>
                  <a:lnTo>
                    <a:pt x="97" y="24"/>
                  </a:lnTo>
                  <a:lnTo>
                    <a:pt x="94" y="24"/>
                  </a:lnTo>
                  <a:lnTo>
                    <a:pt x="92" y="26"/>
                  </a:lnTo>
                  <a:lnTo>
                    <a:pt x="86" y="26"/>
                  </a:lnTo>
                  <a:lnTo>
                    <a:pt x="84" y="27"/>
                  </a:lnTo>
                  <a:lnTo>
                    <a:pt x="76" y="27"/>
                  </a:lnTo>
                  <a:lnTo>
                    <a:pt x="75" y="29"/>
                  </a:lnTo>
                  <a:lnTo>
                    <a:pt x="61" y="29"/>
                  </a:lnTo>
                  <a:lnTo>
                    <a:pt x="60" y="30"/>
                  </a:lnTo>
                  <a:lnTo>
                    <a:pt x="38" y="30"/>
                  </a:lnTo>
                  <a:lnTo>
                    <a:pt x="35" y="30"/>
                  </a:lnTo>
                  <a:lnTo>
                    <a:pt x="35" y="31"/>
                  </a:lnTo>
                  <a:lnTo>
                    <a:pt x="28" y="31"/>
                  </a:lnTo>
                  <a:lnTo>
                    <a:pt x="27" y="32"/>
                  </a:lnTo>
                  <a:lnTo>
                    <a:pt x="21" y="32"/>
                  </a:lnTo>
                  <a:lnTo>
                    <a:pt x="21" y="34"/>
                  </a:lnTo>
                  <a:lnTo>
                    <a:pt x="16" y="34"/>
                  </a:lnTo>
                  <a:lnTo>
                    <a:pt x="16" y="35"/>
                  </a:lnTo>
                  <a:lnTo>
                    <a:pt x="10" y="35"/>
                  </a:lnTo>
                  <a:lnTo>
                    <a:pt x="8" y="37"/>
                  </a:lnTo>
                  <a:lnTo>
                    <a:pt x="3" y="37"/>
                  </a:lnTo>
                  <a:lnTo>
                    <a:pt x="3" y="38"/>
                  </a:lnTo>
                  <a:lnTo>
                    <a:pt x="0" y="38"/>
                  </a:lnTo>
                  <a:lnTo>
                    <a:pt x="3" y="38"/>
                  </a:lnTo>
                  <a:lnTo>
                    <a:pt x="3" y="37"/>
                  </a:lnTo>
                  <a:lnTo>
                    <a:pt x="6" y="37"/>
                  </a:lnTo>
                  <a:lnTo>
                    <a:pt x="8" y="35"/>
                  </a:lnTo>
                  <a:lnTo>
                    <a:pt x="8" y="34"/>
                  </a:lnTo>
                  <a:lnTo>
                    <a:pt x="10" y="34"/>
                  </a:lnTo>
                  <a:lnTo>
                    <a:pt x="14" y="30"/>
                  </a:lnTo>
                  <a:lnTo>
                    <a:pt x="14" y="29"/>
                  </a:lnTo>
                  <a:lnTo>
                    <a:pt x="16" y="29"/>
                  </a:lnTo>
                  <a:lnTo>
                    <a:pt x="16" y="26"/>
                  </a:lnTo>
                  <a:lnTo>
                    <a:pt x="17" y="26"/>
                  </a:lnTo>
                  <a:lnTo>
                    <a:pt x="17" y="24"/>
                  </a:lnTo>
                  <a:lnTo>
                    <a:pt x="19" y="23"/>
                  </a:lnTo>
                  <a:lnTo>
                    <a:pt x="19" y="21"/>
                  </a:lnTo>
                  <a:lnTo>
                    <a:pt x="20" y="21"/>
                  </a:lnTo>
                  <a:lnTo>
                    <a:pt x="20" y="20"/>
                  </a:lnTo>
                  <a:lnTo>
                    <a:pt x="21" y="20"/>
                  </a:lnTo>
                  <a:lnTo>
                    <a:pt x="23" y="18"/>
                  </a:lnTo>
                  <a:lnTo>
                    <a:pt x="25" y="18"/>
                  </a:lnTo>
                  <a:lnTo>
                    <a:pt x="25" y="17"/>
                  </a:lnTo>
                  <a:lnTo>
                    <a:pt x="27" y="17"/>
                  </a:lnTo>
                  <a:lnTo>
                    <a:pt x="27" y="15"/>
                  </a:lnTo>
                  <a:lnTo>
                    <a:pt x="30" y="15"/>
                  </a:lnTo>
                  <a:lnTo>
                    <a:pt x="31" y="14"/>
                  </a:lnTo>
                  <a:lnTo>
                    <a:pt x="33" y="14"/>
                  </a:lnTo>
                  <a:lnTo>
                    <a:pt x="33" y="13"/>
                  </a:lnTo>
                  <a:lnTo>
                    <a:pt x="36" y="13"/>
                  </a:lnTo>
                  <a:lnTo>
                    <a:pt x="38" y="12"/>
                  </a:lnTo>
                  <a:lnTo>
                    <a:pt x="41" y="12"/>
                  </a:lnTo>
                  <a:lnTo>
                    <a:pt x="42" y="11"/>
                  </a:lnTo>
                  <a:lnTo>
                    <a:pt x="44" y="11"/>
                  </a:lnTo>
                  <a:lnTo>
                    <a:pt x="44" y="9"/>
                  </a:lnTo>
                  <a:lnTo>
                    <a:pt x="49" y="9"/>
                  </a:lnTo>
                  <a:lnTo>
                    <a:pt x="49" y="7"/>
                  </a:lnTo>
                  <a:lnTo>
                    <a:pt x="54" y="7"/>
                  </a:lnTo>
                  <a:lnTo>
                    <a:pt x="54" y="6"/>
                  </a:lnTo>
                  <a:lnTo>
                    <a:pt x="59" y="6"/>
                  </a:lnTo>
                  <a:lnTo>
                    <a:pt x="59" y="4"/>
                  </a:lnTo>
                  <a:lnTo>
                    <a:pt x="64" y="4"/>
                  </a:lnTo>
                  <a:lnTo>
                    <a:pt x="66" y="3"/>
                  </a:lnTo>
                  <a:lnTo>
                    <a:pt x="68" y="3"/>
                  </a:lnTo>
                  <a:lnTo>
                    <a:pt x="106" y="3"/>
                  </a:lnTo>
                  <a:lnTo>
                    <a:pt x="106" y="1"/>
                  </a:lnTo>
                  <a:lnTo>
                    <a:pt x="113" y="1"/>
                  </a:lnTo>
                  <a:lnTo>
                    <a:pt x="113" y="0"/>
                  </a:lnTo>
                  <a:lnTo>
                    <a:pt x="115" y="0"/>
                  </a:lnTo>
                  <a:lnTo>
                    <a:pt x="117" y="0"/>
                  </a:lnTo>
                  <a:lnTo>
                    <a:pt x="117" y="1"/>
                  </a:lnTo>
                  <a:lnTo>
                    <a:pt x="120" y="1"/>
                  </a:lnTo>
                  <a:lnTo>
                    <a:pt x="120" y="4"/>
                  </a:lnTo>
                  <a:lnTo>
                    <a:pt x="122" y="4"/>
                  </a:lnTo>
                  <a:lnTo>
                    <a:pt x="122" y="6"/>
                  </a:lnTo>
                  <a:lnTo>
                    <a:pt x="124" y="7"/>
                  </a:lnTo>
                  <a:lnTo>
                    <a:pt x="124" y="11"/>
                  </a:lnTo>
                  <a:lnTo>
                    <a:pt x="125" y="11"/>
                  </a:lnTo>
                  <a:lnTo>
                    <a:pt x="125" y="13"/>
                  </a:lnTo>
                </a:path>
              </a:pathLst>
            </a:custGeom>
            <a:solidFill>
              <a:srgbClr val="438E00"/>
            </a:solidFill>
            <a:ln w="12700" cap="rnd">
              <a:solidFill>
                <a:srgbClr val="000000"/>
              </a:solidFill>
              <a:round/>
              <a:headEnd/>
              <a:tailEnd/>
            </a:ln>
          </p:spPr>
          <p:txBody>
            <a:bodyPr/>
            <a:lstStyle/>
            <a:p>
              <a:endParaRPr lang="en-US"/>
            </a:p>
          </p:txBody>
        </p:sp>
        <p:sp>
          <p:nvSpPr>
            <p:cNvPr id="1233" name="Freeform 153"/>
            <p:cNvSpPr>
              <a:spLocks/>
            </p:cNvSpPr>
            <p:nvPr/>
          </p:nvSpPr>
          <p:spPr bwMode="auto">
            <a:xfrm>
              <a:off x="3947" y="2348"/>
              <a:ext cx="207" cy="76"/>
            </a:xfrm>
            <a:custGeom>
              <a:avLst/>
              <a:gdLst>
                <a:gd name="T0" fmla="*/ 1265816 w 110"/>
                <a:gd name="T1" fmla="*/ 1004 h 53"/>
                <a:gd name="T2" fmla="*/ 1577028 w 110"/>
                <a:gd name="T3" fmla="*/ 1440 h 53"/>
                <a:gd name="T4" fmla="*/ 1804236 w 110"/>
                <a:gd name="T5" fmla="*/ 2065 h 53"/>
                <a:gd name="T6" fmla="*/ 1995467 w 110"/>
                <a:gd name="T7" fmla="*/ 2190 h 53"/>
                <a:gd name="T8" fmla="*/ 2155907 w 110"/>
                <a:gd name="T9" fmla="*/ 2961 h 53"/>
                <a:gd name="T10" fmla="*/ 2327798 w 110"/>
                <a:gd name="T11" fmla="*/ 3140 h 53"/>
                <a:gd name="T12" fmla="*/ 2471021 w 110"/>
                <a:gd name="T13" fmla="*/ 4246 h 53"/>
                <a:gd name="T14" fmla="*/ 2576085 w 110"/>
                <a:gd name="T15" fmla="*/ 4503 h 53"/>
                <a:gd name="T16" fmla="*/ 2694175 w 110"/>
                <a:gd name="T17" fmla="*/ 5264 h 53"/>
                <a:gd name="T18" fmla="*/ 2802225 w 110"/>
                <a:gd name="T19" fmla="*/ 6089 h 53"/>
                <a:gd name="T20" fmla="*/ 2946160 w 110"/>
                <a:gd name="T21" fmla="*/ 6457 h 53"/>
                <a:gd name="T22" fmla="*/ 3059022 w 110"/>
                <a:gd name="T23" fmla="*/ 7180 h 53"/>
                <a:gd name="T24" fmla="*/ 3220730 w 110"/>
                <a:gd name="T25" fmla="*/ 7548 h 53"/>
                <a:gd name="T26" fmla="*/ 3484555 w 110"/>
                <a:gd name="T27" fmla="*/ 9259 h 53"/>
                <a:gd name="T28" fmla="*/ 3589180 w 110"/>
                <a:gd name="T29" fmla="*/ 9259 h 53"/>
                <a:gd name="T30" fmla="*/ 3729737 w 110"/>
                <a:gd name="T31" fmla="*/ 10435 h 53"/>
                <a:gd name="T32" fmla="*/ 3812464 w 110"/>
                <a:gd name="T33" fmla="*/ 11694 h 53"/>
                <a:gd name="T34" fmla="*/ 3951650 w 110"/>
                <a:gd name="T35" fmla="*/ 12761 h 53"/>
                <a:gd name="T36" fmla="*/ 4099967 w 110"/>
                <a:gd name="T37" fmla="*/ 13970 h 53"/>
                <a:gd name="T38" fmla="*/ 4230663 w 110"/>
                <a:gd name="T39" fmla="*/ 14963 h 53"/>
                <a:gd name="T40" fmla="*/ 4380493 w 110"/>
                <a:gd name="T41" fmla="*/ 16769 h 53"/>
                <a:gd name="T42" fmla="*/ 4600711 w 110"/>
                <a:gd name="T43" fmla="*/ 17185 h 53"/>
                <a:gd name="T44" fmla="*/ 4743007 w 110"/>
                <a:gd name="T45" fmla="*/ 19039 h 53"/>
                <a:gd name="T46" fmla="*/ 4902476 w 110"/>
                <a:gd name="T47" fmla="*/ 20735 h 53"/>
                <a:gd name="T48" fmla="*/ 4916416 w 110"/>
                <a:gd name="T49" fmla="*/ 21171 h 53"/>
                <a:gd name="T50" fmla="*/ 5069946 w 110"/>
                <a:gd name="T51" fmla="*/ 22981 h 53"/>
                <a:gd name="T52" fmla="*/ 3812464 w 110"/>
                <a:gd name="T53" fmla="*/ 24046 h 53"/>
                <a:gd name="T54" fmla="*/ 3729737 w 110"/>
                <a:gd name="T55" fmla="*/ 22125 h 53"/>
                <a:gd name="T56" fmla="*/ 3589180 w 110"/>
                <a:gd name="T57" fmla="*/ 20735 h 53"/>
                <a:gd name="T58" fmla="*/ 3484555 w 110"/>
                <a:gd name="T59" fmla="*/ 19039 h 53"/>
                <a:gd name="T60" fmla="*/ 3340796 w 110"/>
                <a:gd name="T61" fmla="*/ 18299 h 53"/>
                <a:gd name="T62" fmla="*/ 3262324 w 110"/>
                <a:gd name="T63" fmla="*/ 16916 h 53"/>
                <a:gd name="T64" fmla="*/ 3169063 w 110"/>
                <a:gd name="T65" fmla="*/ 16769 h 53"/>
                <a:gd name="T66" fmla="*/ 3025681 w 110"/>
                <a:gd name="T67" fmla="*/ 14963 h 53"/>
                <a:gd name="T68" fmla="*/ 2891224 w 110"/>
                <a:gd name="T69" fmla="*/ 14764 h 53"/>
                <a:gd name="T70" fmla="*/ 2605180 w 110"/>
                <a:gd name="T71" fmla="*/ 13927 h 53"/>
                <a:gd name="T72" fmla="*/ 2520438 w 110"/>
                <a:gd name="T73" fmla="*/ 12520 h 53"/>
                <a:gd name="T74" fmla="*/ 2382036 w 110"/>
                <a:gd name="T75" fmla="*/ 11694 h 53"/>
                <a:gd name="T76" fmla="*/ 2218655 w 110"/>
                <a:gd name="T77" fmla="*/ 10824 h 53"/>
                <a:gd name="T78" fmla="*/ 2099910 w 110"/>
                <a:gd name="T79" fmla="*/ 10435 h 53"/>
                <a:gd name="T80" fmla="*/ 1995467 w 110"/>
                <a:gd name="T81" fmla="*/ 10296 h 53"/>
                <a:gd name="T82" fmla="*/ 1851696 w 110"/>
                <a:gd name="T83" fmla="*/ 9259 h 53"/>
                <a:gd name="T84" fmla="*/ 1684043 w 110"/>
                <a:gd name="T85" fmla="*/ 9259 h 53"/>
                <a:gd name="T86" fmla="*/ 1536399 w 110"/>
                <a:gd name="T87" fmla="*/ 8227 h 53"/>
                <a:gd name="T88" fmla="*/ 1384395 w 110"/>
                <a:gd name="T89" fmla="*/ 7548 h 53"/>
                <a:gd name="T90" fmla="*/ 1209503 w 110"/>
                <a:gd name="T91" fmla="*/ 7180 h 53"/>
                <a:gd name="T92" fmla="*/ 1115894 w 110"/>
                <a:gd name="T93" fmla="*/ 6457 h 53"/>
                <a:gd name="T94" fmla="*/ 894902 w 110"/>
                <a:gd name="T95" fmla="*/ 6089 h 53"/>
                <a:gd name="T96" fmla="*/ 697784 w 110"/>
                <a:gd name="T97" fmla="*/ 5264 h 53"/>
                <a:gd name="T98" fmla="*/ 563494 w 110"/>
                <a:gd name="T99" fmla="*/ 4503 h 53"/>
                <a:gd name="T100" fmla="*/ 420504 w 110"/>
                <a:gd name="T101" fmla="*/ 4246 h 53"/>
                <a:gd name="T102" fmla="*/ 197045 w 110"/>
                <a:gd name="T103" fmla="*/ 3140 h 53"/>
                <a:gd name="T104" fmla="*/ 0 w 110"/>
                <a:gd name="T105" fmla="*/ 2190 h 53"/>
                <a:gd name="T106" fmla="*/ 277867 w 110"/>
                <a:gd name="T107" fmla="*/ 2065 h 53"/>
                <a:gd name="T108" fmla="*/ 420504 w 110"/>
                <a:gd name="T109" fmla="*/ 1440 h 53"/>
                <a:gd name="T110" fmla="*/ 697784 w 110"/>
                <a:gd name="T111" fmla="*/ 1004 h 53"/>
                <a:gd name="T112" fmla="*/ 894902 w 110"/>
                <a:gd name="T113" fmla="*/ 0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0"/>
                <a:gd name="T172" fmla="*/ 0 h 53"/>
                <a:gd name="T173" fmla="*/ 110 w 110"/>
                <a:gd name="T174" fmla="*/ 53 h 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0" h="53">
                  <a:moveTo>
                    <a:pt x="27" y="0"/>
                  </a:moveTo>
                  <a:lnTo>
                    <a:pt x="27" y="2"/>
                  </a:lnTo>
                  <a:lnTo>
                    <a:pt x="34" y="2"/>
                  </a:lnTo>
                  <a:lnTo>
                    <a:pt x="34" y="3"/>
                  </a:lnTo>
                  <a:lnTo>
                    <a:pt x="39" y="3"/>
                  </a:lnTo>
                  <a:lnTo>
                    <a:pt x="39" y="4"/>
                  </a:lnTo>
                  <a:lnTo>
                    <a:pt x="43" y="4"/>
                  </a:lnTo>
                  <a:lnTo>
                    <a:pt x="43" y="5"/>
                  </a:lnTo>
                  <a:lnTo>
                    <a:pt x="46" y="5"/>
                  </a:lnTo>
                  <a:lnTo>
                    <a:pt x="46" y="6"/>
                  </a:lnTo>
                  <a:lnTo>
                    <a:pt x="50" y="6"/>
                  </a:lnTo>
                  <a:lnTo>
                    <a:pt x="50" y="7"/>
                  </a:lnTo>
                  <a:lnTo>
                    <a:pt x="53" y="7"/>
                  </a:lnTo>
                  <a:lnTo>
                    <a:pt x="53" y="9"/>
                  </a:lnTo>
                  <a:lnTo>
                    <a:pt x="55" y="9"/>
                  </a:lnTo>
                  <a:lnTo>
                    <a:pt x="55" y="10"/>
                  </a:lnTo>
                  <a:lnTo>
                    <a:pt x="58" y="10"/>
                  </a:lnTo>
                  <a:lnTo>
                    <a:pt x="58" y="12"/>
                  </a:lnTo>
                  <a:lnTo>
                    <a:pt x="60" y="12"/>
                  </a:lnTo>
                  <a:lnTo>
                    <a:pt x="60" y="13"/>
                  </a:lnTo>
                  <a:lnTo>
                    <a:pt x="63" y="13"/>
                  </a:lnTo>
                  <a:lnTo>
                    <a:pt x="63" y="14"/>
                  </a:lnTo>
                  <a:lnTo>
                    <a:pt x="66" y="14"/>
                  </a:lnTo>
                  <a:lnTo>
                    <a:pt x="66" y="15"/>
                  </a:lnTo>
                  <a:lnTo>
                    <a:pt x="69" y="15"/>
                  </a:lnTo>
                  <a:lnTo>
                    <a:pt x="69" y="17"/>
                  </a:lnTo>
                  <a:lnTo>
                    <a:pt x="72" y="18"/>
                  </a:lnTo>
                  <a:lnTo>
                    <a:pt x="75" y="20"/>
                  </a:lnTo>
                  <a:lnTo>
                    <a:pt x="77" y="20"/>
                  </a:lnTo>
                  <a:lnTo>
                    <a:pt x="77" y="22"/>
                  </a:lnTo>
                  <a:lnTo>
                    <a:pt x="80" y="23"/>
                  </a:lnTo>
                  <a:lnTo>
                    <a:pt x="80" y="24"/>
                  </a:lnTo>
                  <a:lnTo>
                    <a:pt x="82" y="25"/>
                  </a:lnTo>
                  <a:lnTo>
                    <a:pt x="85" y="27"/>
                  </a:lnTo>
                  <a:lnTo>
                    <a:pt x="85" y="28"/>
                  </a:lnTo>
                  <a:lnTo>
                    <a:pt x="88" y="30"/>
                  </a:lnTo>
                  <a:lnTo>
                    <a:pt x="88" y="31"/>
                  </a:lnTo>
                  <a:lnTo>
                    <a:pt x="91" y="31"/>
                  </a:lnTo>
                  <a:lnTo>
                    <a:pt x="91" y="33"/>
                  </a:lnTo>
                  <a:lnTo>
                    <a:pt x="94" y="35"/>
                  </a:lnTo>
                  <a:lnTo>
                    <a:pt x="94" y="36"/>
                  </a:lnTo>
                  <a:lnTo>
                    <a:pt x="96" y="37"/>
                  </a:lnTo>
                  <a:lnTo>
                    <a:pt x="99" y="38"/>
                  </a:lnTo>
                  <a:lnTo>
                    <a:pt x="99" y="41"/>
                  </a:lnTo>
                  <a:lnTo>
                    <a:pt x="102" y="42"/>
                  </a:lnTo>
                  <a:lnTo>
                    <a:pt x="102" y="44"/>
                  </a:lnTo>
                  <a:lnTo>
                    <a:pt x="105" y="45"/>
                  </a:lnTo>
                  <a:lnTo>
                    <a:pt x="105" y="46"/>
                  </a:lnTo>
                  <a:lnTo>
                    <a:pt x="106" y="46"/>
                  </a:lnTo>
                  <a:lnTo>
                    <a:pt x="106" y="49"/>
                  </a:lnTo>
                  <a:lnTo>
                    <a:pt x="109" y="50"/>
                  </a:lnTo>
                  <a:lnTo>
                    <a:pt x="109" y="52"/>
                  </a:lnTo>
                  <a:lnTo>
                    <a:pt x="82" y="52"/>
                  </a:lnTo>
                  <a:lnTo>
                    <a:pt x="82" y="49"/>
                  </a:lnTo>
                  <a:lnTo>
                    <a:pt x="80" y="48"/>
                  </a:lnTo>
                  <a:lnTo>
                    <a:pt x="80" y="46"/>
                  </a:lnTo>
                  <a:lnTo>
                    <a:pt x="77" y="45"/>
                  </a:lnTo>
                  <a:lnTo>
                    <a:pt x="77" y="44"/>
                  </a:lnTo>
                  <a:lnTo>
                    <a:pt x="75" y="42"/>
                  </a:lnTo>
                  <a:lnTo>
                    <a:pt x="75" y="41"/>
                  </a:lnTo>
                  <a:lnTo>
                    <a:pt x="72" y="40"/>
                  </a:lnTo>
                  <a:lnTo>
                    <a:pt x="70" y="40"/>
                  </a:lnTo>
                  <a:lnTo>
                    <a:pt x="70" y="37"/>
                  </a:lnTo>
                  <a:lnTo>
                    <a:pt x="68" y="37"/>
                  </a:lnTo>
                  <a:lnTo>
                    <a:pt x="68" y="36"/>
                  </a:lnTo>
                  <a:lnTo>
                    <a:pt x="65" y="35"/>
                  </a:lnTo>
                  <a:lnTo>
                    <a:pt x="65" y="33"/>
                  </a:lnTo>
                  <a:lnTo>
                    <a:pt x="62" y="33"/>
                  </a:lnTo>
                  <a:lnTo>
                    <a:pt x="62" y="32"/>
                  </a:lnTo>
                  <a:lnTo>
                    <a:pt x="60" y="31"/>
                  </a:lnTo>
                  <a:lnTo>
                    <a:pt x="56" y="30"/>
                  </a:lnTo>
                  <a:lnTo>
                    <a:pt x="54" y="28"/>
                  </a:lnTo>
                  <a:lnTo>
                    <a:pt x="54" y="27"/>
                  </a:lnTo>
                  <a:lnTo>
                    <a:pt x="51" y="27"/>
                  </a:lnTo>
                  <a:lnTo>
                    <a:pt x="51" y="25"/>
                  </a:lnTo>
                  <a:lnTo>
                    <a:pt x="48" y="25"/>
                  </a:lnTo>
                  <a:lnTo>
                    <a:pt x="48" y="24"/>
                  </a:lnTo>
                  <a:lnTo>
                    <a:pt x="45" y="24"/>
                  </a:lnTo>
                  <a:lnTo>
                    <a:pt x="45" y="23"/>
                  </a:lnTo>
                  <a:lnTo>
                    <a:pt x="43" y="23"/>
                  </a:lnTo>
                  <a:lnTo>
                    <a:pt x="43" y="22"/>
                  </a:lnTo>
                  <a:lnTo>
                    <a:pt x="40" y="22"/>
                  </a:lnTo>
                  <a:lnTo>
                    <a:pt x="40" y="20"/>
                  </a:lnTo>
                  <a:lnTo>
                    <a:pt x="36" y="20"/>
                  </a:lnTo>
                  <a:lnTo>
                    <a:pt x="33" y="20"/>
                  </a:lnTo>
                  <a:lnTo>
                    <a:pt x="33" y="18"/>
                  </a:lnTo>
                  <a:lnTo>
                    <a:pt x="30" y="18"/>
                  </a:lnTo>
                  <a:lnTo>
                    <a:pt x="30" y="17"/>
                  </a:lnTo>
                  <a:lnTo>
                    <a:pt x="26" y="17"/>
                  </a:lnTo>
                  <a:lnTo>
                    <a:pt x="26" y="15"/>
                  </a:lnTo>
                  <a:lnTo>
                    <a:pt x="24" y="15"/>
                  </a:lnTo>
                  <a:lnTo>
                    <a:pt x="24" y="14"/>
                  </a:lnTo>
                  <a:lnTo>
                    <a:pt x="19" y="14"/>
                  </a:lnTo>
                  <a:lnTo>
                    <a:pt x="19" y="13"/>
                  </a:lnTo>
                  <a:lnTo>
                    <a:pt x="15" y="13"/>
                  </a:lnTo>
                  <a:lnTo>
                    <a:pt x="15" y="12"/>
                  </a:lnTo>
                  <a:lnTo>
                    <a:pt x="12" y="12"/>
                  </a:lnTo>
                  <a:lnTo>
                    <a:pt x="12" y="10"/>
                  </a:lnTo>
                  <a:lnTo>
                    <a:pt x="9" y="10"/>
                  </a:lnTo>
                  <a:lnTo>
                    <a:pt x="9" y="9"/>
                  </a:lnTo>
                  <a:lnTo>
                    <a:pt x="4" y="9"/>
                  </a:lnTo>
                  <a:lnTo>
                    <a:pt x="4" y="7"/>
                  </a:lnTo>
                  <a:lnTo>
                    <a:pt x="0" y="7"/>
                  </a:lnTo>
                  <a:lnTo>
                    <a:pt x="0" y="5"/>
                  </a:lnTo>
                  <a:lnTo>
                    <a:pt x="6" y="5"/>
                  </a:lnTo>
                  <a:lnTo>
                    <a:pt x="6" y="4"/>
                  </a:lnTo>
                  <a:lnTo>
                    <a:pt x="9" y="4"/>
                  </a:lnTo>
                  <a:lnTo>
                    <a:pt x="9" y="3"/>
                  </a:lnTo>
                  <a:lnTo>
                    <a:pt x="15" y="3"/>
                  </a:lnTo>
                  <a:lnTo>
                    <a:pt x="15" y="2"/>
                  </a:lnTo>
                  <a:lnTo>
                    <a:pt x="19" y="2"/>
                  </a:lnTo>
                  <a:lnTo>
                    <a:pt x="19" y="0"/>
                  </a:lnTo>
                  <a:lnTo>
                    <a:pt x="27"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34" name="Freeform 154"/>
            <p:cNvSpPr>
              <a:spLocks/>
            </p:cNvSpPr>
            <p:nvPr/>
          </p:nvSpPr>
          <p:spPr bwMode="auto">
            <a:xfrm>
              <a:off x="3940" y="2346"/>
              <a:ext cx="214" cy="86"/>
            </a:xfrm>
            <a:custGeom>
              <a:avLst/>
              <a:gdLst>
                <a:gd name="T0" fmla="*/ 1254534 w 114"/>
                <a:gd name="T1" fmla="*/ 1 h 60"/>
                <a:gd name="T2" fmla="*/ 1621784 w 114"/>
                <a:gd name="T3" fmla="*/ 1433 h 60"/>
                <a:gd name="T4" fmla="*/ 1785931 w 114"/>
                <a:gd name="T5" fmla="*/ 2182 h 60"/>
                <a:gd name="T6" fmla="*/ 2004576 w 114"/>
                <a:gd name="T7" fmla="*/ 2944 h 60"/>
                <a:gd name="T8" fmla="*/ 2138874 w 114"/>
                <a:gd name="T9" fmla="*/ 2944 h 60"/>
                <a:gd name="T10" fmla="*/ 2328960 w 114"/>
                <a:gd name="T11" fmla="*/ 3527 h 60"/>
                <a:gd name="T12" fmla="*/ 2409126 w 114"/>
                <a:gd name="T13" fmla="*/ 4220 h 60"/>
                <a:gd name="T14" fmla="*/ 2545164 w 114"/>
                <a:gd name="T15" fmla="*/ 5055 h 60"/>
                <a:gd name="T16" fmla="*/ 2684698 w 114"/>
                <a:gd name="T17" fmla="*/ 5225 h 60"/>
                <a:gd name="T18" fmla="*/ 2814087 w 114"/>
                <a:gd name="T19" fmla="*/ 6426 h 60"/>
                <a:gd name="T20" fmla="*/ 2900920 w 114"/>
                <a:gd name="T21" fmla="*/ 7148 h 60"/>
                <a:gd name="T22" fmla="*/ 3044402 w 114"/>
                <a:gd name="T23" fmla="*/ 7489 h 60"/>
                <a:gd name="T24" fmla="*/ 3204864 w 114"/>
                <a:gd name="T25" fmla="*/ 8197 h 60"/>
                <a:gd name="T26" fmla="*/ 3392784 w 114"/>
                <a:gd name="T27" fmla="*/ 9606 h 60"/>
                <a:gd name="T28" fmla="*/ 3568741 w 114"/>
                <a:gd name="T29" fmla="*/ 10734 h 60"/>
                <a:gd name="T30" fmla="*/ 3874611 w 114"/>
                <a:gd name="T31" fmla="*/ 13769 h 60"/>
                <a:gd name="T32" fmla="*/ 4230037 w 114"/>
                <a:gd name="T33" fmla="*/ 15954 h 60"/>
                <a:gd name="T34" fmla="*/ 4474752 w 114"/>
                <a:gd name="T35" fmla="*/ 18923 h 60"/>
                <a:gd name="T36" fmla="*/ 4586062 w 114"/>
                <a:gd name="T37" fmla="*/ 19936 h 60"/>
                <a:gd name="T38" fmla="*/ 4900158 w 114"/>
                <a:gd name="T39" fmla="*/ 24137 h 60"/>
                <a:gd name="T40" fmla="*/ 5039697 w 114"/>
                <a:gd name="T41" fmla="*/ 26067 h 60"/>
                <a:gd name="T42" fmla="*/ 3874611 w 114"/>
                <a:gd name="T43" fmla="*/ 27099 h 60"/>
                <a:gd name="T44" fmla="*/ 3798479 w 114"/>
                <a:gd name="T45" fmla="*/ 26067 h 60"/>
                <a:gd name="T46" fmla="*/ 3609536 w 114"/>
                <a:gd name="T47" fmla="*/ 23287 h 60"/>
                <a:gd name="T48" fmla="*/ 3568741 w 114"/>
                <a:gd name="T49" fmla="*/ 22867 h 60"/>
                <a:gd name="T50" fmla="*/ 3252625 w 114"/>
                <a:gd name="T51" fmla="*/ 19936 h 60"/>
                <a:gd name="T52" fmla="*/ 3204864 w 114"/>
                <a:gd name="T53" fmla="*/ 18906 h 60"/>
                <a:gd name="T54" fmla="*/ 2900920 w 114"/>
                <a:gd name="T55" fmla="*/ 16840 h 60"/>
                <a:gd name="T56" fmla="*/ 2761366 w 114"/>
                <a:gd name="T57" fmla="*/ 15385 h 60"/>
                <a:gd name="T58" fmla="*/ 2630272 w 114"/>
                <a:gd name="T59" fmla="*/ 14685 h 60"/>
                <a:gd name="T60" fmla="*/ 2409126 w 114"/>
                <a:gd name="T61" fmla="*/ 13769 h 60"/>
                <a:gd name="T62" fmla="*/ 2328960 w 114"/>
                <a:gd name="T63" fmla="*/ 12688 h 60"/>
                <a:gd name="T64" fmla="*/ 2138874 w 114"/>
                <a:gd name="T65" fmla="*/ 12427 h 60"/>
                <a:gd name="T66" fmla="*/ 2004576 w 114"/>
                <a:gd name="T67" fmla="*/ 11647 h 60"/>
                <a:gd name="T68" fmla="*/ 1922837 w 114"/>
                <a:gd name="T69" fmla="*/ 10734 h 60"/>
                <a:gd name="T70" fmla="*/ 1785931 w 114"/>
                <a:gd name="T71" fmla="*/ 10386 h 60"/>
                <a:gd name="T72" fmla="*/ 1621784 w 114"/>
                <a:gd name="T73" fmla="*/ 9606 h 60"/>
                <a:gd name="T74" fmla="*/ 1471008 w 114"/>
                <a:gd name="T75" fmla="*/ 9211 h 60"/>
                <a:gd name="T76" fmla="*/ 1254534 w 114"/>
                <a:gd name="T77" fmla="*/ 8197 h 60"/>
                <a:gd name="T78" fmla="*/ 1167717 w 114"/>
                <a:gd name="T79" fmla="*/ 7489 h 60"/>
                <a:gd name="T80" fmla="*/ 978066 w 114"/>
                <a:gd name="T81" fmla="*/ 7148 h 60"/>
                <a:gd name="T82" fmla="*/ 863941 w 114"/>
                <a:gd name="T83" fmla="*/ 6426 h 60"/>
                <a:gd name="T84" fmla="*/ 622055 w 114"/>
                <a:gd name="T85" fmla="*/ 5225 h 60"/>
                <a:gd name="T86" fmla="*/ 460230 w 114"/>
                <a:gd name="T87" fmla="*/ 5055 h 60"/>
                <a:gd name="T88" fmla="*/ 261938 w 114"/>
                <a:gd name="T89" fmla="*/ 4220 h 60"/>
                <a:gd name="T90" fmla="*/ 101029 w 114"/>
                <a:gd name="T91" fmla="*/ 3527 h 60"/>
                <a:gd name="T92" fmla="*/ 0 w 114"/>
                <a:gd name="T93" fmla="*/ 2944 h 60"/>
                <a:gd name="T94" fmla="*/ 1167717 w 114"/>
                <a:gd name="T95" fmla="*/ 1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60"/>
                <a:gd name="T146" fmla="*/ 114 w 114"/>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60">
                  <a:moveTo>
                    <a:pt x="26" y="1"/>
                  </a:moveTo>
                  <a:lnTo>
                    <a:pt x="28" y="1"/>
                  </a:lnTo>
                  <a:lnTo>
                    <a:pt x="30" y="3"/>
                  </a:lnTo>
                  <a:lnTo>
                    <a:pt x="36" y="3"/>
                  </a:lnTo>
                  <a:lnTo>
                    <a:pt x="37" y="5"/>
                  </a:lnTo>
                  <a:lnTo>
                    <a:pt x="40" y="5"/>
                  </a:lnTo>
                  <a:lnTo>
                    <a:pt x="42" y="6"/>
                  </a:lnTo>
                  <a:lnTo>
                    <a:pt x="45" y="6"/>
                  </a:lnTo>
                  <a:lnTo>
                    <a:pt x="48" y="6"/>
                  </a:lnTo>
                  <a:lnTo>
                    <a:pt x="50" y="8"/>
                  </a:lnTo>
                  <a:lnTo>
                    <a:pt x="52" y="8"/>
                  </a:lnTo>
                  <a:lnTo>
                    <a:pt x="53" y="9"/>
                  </a:lnTo>
                  <a:lnTo>
                    <a:pt x="54" y="9"/>
                  </a:lnTo>
                  <a:lnTo>
                    <a:pt x="56" y="11"/>
                  </a:lnTo>
                  <a:lnTo>
                    <a:pt x="57" y="11"/>
                  </a:lnTo>
                  <a:lnTo>
                    <a:pt x="59" y="12"/>
                  </a:lnTo>
                  <a:lnTo>
                    <a:pt x="60" y="12"/>
                  </a:lnTo>
                  <a:lnTo>
                    <a:pt x="62" y="14"/>
                  </a:lnTo>
                  <a:lnTo>
                    <a:pt x="63" y="14"/>
                  </a:lnTo>
                  <a:lnTo>
                    <a:pt x="64" y="15"/>
                  </a:lnTo>
                  <a:lnTo>
                    <a:pt x="65" y="15"/>
                  </a:lnTo>
                  <a:lnTo>
                    <a:pt x="67" y="17"/>
                  </a:lnTo>
                  <a:lnTo>
                    <a:pt x="68" y="17"/>
                  </a:lnTo>
                  <a:lnTo>
                    <a:pt x="70" y="18"/>
                  </a:lnTo>
                  <a:lnTo>
                    <a:pt x="72" y="18"/>
                  </a:lnTo>
                  <a:lnTo>
                    <a:pt x="75" y="21"/>
                  </a:lnTo>
                  <a:lnTo>
                    <a:pt x="76" y="21"/>
                  </a:lnTo>
                  <a:lnTo>
                    <a:pt x="79" y="24"/>
                  </a:lnTo>
                  <a:lnTo>
                    <a:pt x="80" y="24"/>
                  </a:lnTo>
                  <a:lnTo>
                    <a:pt x="85" y="30"/>
                  </a:lnTo>
                  <a:lnTo>
                    <a:pt x="87" y="30"/>
                  </a:lnTo>
                  <a:lnTo>
                    <a:pt x="93" y="35"/>
                  </a:lnTo>
                  <a:lnTo>
                    <a:pt x="95" y="35"/>
                  </a:lnTo>
                  <a:lnTo>
                    <a:pt x="95" y="37"/>
                  </a:lnTo>
                  <a:lnTo>
                    <a:pt x="100" y="42"/>
                  </a:lnTo>
                  <a:lnTo>
                    <a:pt x="101" y="42"/>
                  </a:lnTo>
                  <a:lnTo>
                    <a:pt x="103" y="44"/>
                  </a:lnTo>
                  <a:lnTo>
                    <a:pt x="103" y="45"/>
                  </a:lnTo>
                  <a:lnTo>
                    <a:pt x="110" y="53"/>
                  </a:lnTo>
                  <a:lnTo>
                    <a:pt x="110" y="54"/>
                  </a:lnTo>
                  <a:lnTo>
                    <a:pt x="113" y="57"/>
                  </a:lnTo>
                  <a:lnTo>
                    <a:pt x="85" y="59"/>
                  </a:lnTo>
                  <a:lnTo>
                    <a:pt x="87" y="59"/>
                  </a:lnTo>
                  <a:lnTo>
                    <a:pt x="87" y="57"/>
                  </a:lnTo>
                  <a:lnTo>
                    <a:pt x="85" y="57"/>
                  </a:lnTo>
                  <a:lnTo>
                    <a:pt x="85" y="55"/>
                  </a:lnTo>
                  <a:lnTo>
                    <a:pt x="81" y="51"/>
                  </a:lnTo>
                  <a:lnTo>
                    <a:pt x="81" y="50"/>
                  </a:lnTo>
                  <a:lnTo>
                    <a:pt x="80" y="50"/>
                  </a:lnTo>
                  <a:lnTo>
                    <a:pt x="75" y="44"/>
                  </a:lnTo>
                  <a:lnTo>
                    <a:pt x="73" y="44"/>
                  </a:lnTo>
                  <a:lnTo>
                    <a:pt x="73" y="42"/>
                  </a:lnTo>
                  <a:lnTo>
                    <a:pt x="72" y="41"/>
                  </a:lnTo>
                  <a:lnTo>
                    <a:pt x="70" y="41"/>
                  </a:lnTo>
                  <a:lnTo>
                    <a:pt x="65" y="37"/>
                  </a:lnTo>
                  <a:lnTo>
                    <a:pt x="64" y="37"/>
                  </a:lnTo>
                  <a:lnTo>
                    <a:pt x="62" y="34"/>
                  </a:lnTo>
                  <a:lnTo>
                    <a:pt x="60" y="34"/>
                  </a:lnTo>
                  <a:lnTo>
                    <a:pt x="59" y="32"/>
                  </a:lnTo>
                  <a:lnTo>
                    <a:pt x="57" y="32"/>
                  </a:lnTo>
                  <a:lnTo>
                    <a:pt x="54" y="30"/>
                  </a:lnTo>
                  <a:lnTo>
                    <a:pt x="53" y="30"/>
                  </a:lnTo>
                  <a:lnTo>
                    <a:pt x="52" y="28"/>
                  </a:lnTo>
                  <a:lnTo>
                    <a:pt x="50" y="28"/>
                  </a:lnTo>
                  <a:lnTo>
                    <a:pt x="48" y="27"/>
                  </a:lnTo>
                  <a:lnTo>
                    <a:pt x="47" y="27"/>
                  </a:lnTo>
                  <a:lnTo>
                    <a:pt x="45" y="25"/>
                  </a:lnTo>
                  <a:lnTo>
                    <a:pt x="43" y="24"/>
                  </a:lnTo>
                  <a:lnTo>
                    <a:pt x="42" y="24"/>
                  </a:lnTo>
                  <a:lnTo>
                    <a:pt x="40" y="23"/>
                  </a:lnTo>
                  <a:lnTo>
                    <a:pt x="37" y="23"/>
                  </a:lnTo>
                  <a:lnTo>
                    <a:pt x="36" y="21"/>
                  </a:lnTo>
                  <a:lnTo>
                    <a:pt x="34" y="21"/>
                  </a:lnTo>
                  <a:lnTo>
                    <a:pt x="33" y="20"/>
                  </a:lnTo>
                  <a:lnTo>
                    <a:pt x="32" y="20"/>
                  </a:lnTo>
                  <a:lnTo>
                    <a:pt x="28" y="18"/>
                  </a:lnTo>
                  <a:lnTo>
                    <a:pt x="27" y="18"/>
                  </a:lnTo>
                  <a:lnTo>
                    <a:pt x="26" y="17"/>
                  </a:lnTo>
                  <a:lnTo>
                    <a:pt x="25" y="17"/>
                  </a:lnTo>
                  <a:lnTo>
                    <a:pt x="22" y="15"/>
                  </a:lnTo>
                  <a:lnTo>
                    <a:pt x="20" y="15"/>
                  </a:lnTo>
                  <a:lnTo>
                    <a:pt x="19" y="14"/>
                  </a:lnTo>
                  <a:lnTo>
                    <a:pt x="15" y="14"/>
                  </a:lnTo>
                  <a:lnTo>
                    <a:pt x="14" y="12"/>
                  </a:lnTo>
                  <a:lnTo>
                    <a:pt x="13" y="12"/>
                  </a:lnTo>
                  <a:lnTo>
                    <a:pt x="10" y="11"/>
                  </a:lnTo>
                  <a:lnTo>
                    <a:pt x="9" y="11"/>
                  </a:lnTo>
                  <a:lnTo>
                    <a:pt x="6" y="9"/>
                  </a:lnTo>
                  <a:lnTo>
                    <a:pt x="5" y="9"/>
                  </a:lnTo>
                  <a:lnTo>
                    <a:pt x="2" y="8"/>
                  </a:lnTo>
                  <a:lnTo>
                    <a:pt x="0" y="8"/>
                  </a:lnTo>
                  <a:lnTo>
                    <a:pt x="0" y="6"/>
                  </a:lnTo>
                  <a:lnTo>
                    <a:pt x="26" y="0"/>
                  </a:lnTo>
                  <a:lnTo>
                    <a:pt x="26"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5" name="Freeform 155"/>
            <p:cNvSpPr>
              <a:spLocks/>
            </p:cNvSpPr>
            <p:nvPr/>
          </p:nvSpPr>
          <p:spPr bwMode="auto">
            <a:xfrm>
              <a:off x="4276" y="2316"/>
              <a:ext cx="72" cy="105"/>
            </a:xfrm>
            <a:custGeom>
              <a:avLst/>
              <a:gdLst>
                <a:gd name="T0" fmla="*/ 746517 w 38"/>
                <a:gd name="T1" fmla="*/ 1037 h 73"/>
                <a:gd name="T2" fmla="*/ 928392 w 38"/>
                <a:gd name="T3" fmla="*/ 1492 h 73"/>
                <a:gd name="T4" fmla="*/ 1169591 w 38"/>
                <a:gd name="T5" fmla="*/ 2146 h 73"/>
                <a:gd name="T6" fmla="*/ 1237536 w 38"/>
                <a:gd name="T7" fmla="*/ 2265 h 73"/>
                <a:gd name="T8" fmla="*/ 1452113 w 38"/>
                <a:gd name="T9" fmla="*/ 3258 h 73"/>
                <a:gd name="T10" fmla="*/ 1631491 w 38"/>
                <a:gd name="T11" fmla="*/ 4440 h 73"/>
                <a:gd name="T12" fmla="*/ 1821386 w 38"/>
                <a:gd name="T13" fmla="*/ 6386 h 73"/>
                <a:gd name="T14" fmla="*/ 1935614 w 38"/>
                <a:gd name="T15" fmla="*/ 17721 h 73"/>
                <a:gd name="T16" fmla="*/ 1821386 w 38"/>
                <a:gd name="T17" fmla="*/ 21800 h 73"/>
                <a:gd name="T18" fmla="*/ 1759058 w 38"/>
                <a:gd name="T19" fmla="*/ 24481 h 73"/>
                <a:gd name="T20" fmla="*/ 1727511 w 38"/>
                <a:gd name="T21" fmla="*/ 25489 h 73"/>
                <a:gd name="T22" fmla="*/ 1631491 w 38"/>
                <a:gd name="T23" fmla="*/ 27752 h 73"/>
                <a:gd name="T24" fmla="*/ 1573713 w 38"/>
                <a:gd name="T25" fmla="*/ 28851 h 73"/>
                <a:gd name="T26" fmla="*/ 1514209 w 38"/>
                <a:gd name="T27" fmla="*/ 30424 h 73"/>
                <a:gd name="T28" fmla="*/ 1452113 w 38"/>
                <a:gd name="T29" fmla="*/ 31356 h 73"/>
                <a:gd name="T30" fmla="*/ 1351161 w 38"/>
                <a:gd name="T31" fmla="*/ 32944 h 73"/>
                <a:gd name="T32" fmla="*/ 1237536 w 38"/>
                <a:gd name="T33" fmla="*/ 34185 h 73"/>
                <a:gd name="T34" fmla="*/ 0 w 38"/>
                <a:gd name="T35" fmla="*/ 35051 h 73"/>
                <a:gd name="T36" fmla="*/ 162830 w 38"/>
                <a:gd name="T37" fmla="*/ 32175 h 73"/>
                <a:gd name="T38" fmla="*/ 308520 w 38"/>
                <a:gd name="T39" fmla="*/ 30800 h 73"/>
                <a:gd name="T40" fmla="*/ 361268 w 38"/>
                <a:gd name="T41" fmla="*/ 29636 h 73"/>
                <a:gd name="T42" fmla="*/ 404485 w 38"/>
                <a:gd name="T43" fmla="*/ 27752 h 73"/>
                <a:gd name="T44" fmla="*/ 471014 w 38"/>
                <a:gd name="T45" fmla="*/ 26618 h 73"/>
                <a:gd name="T46" fmla="*/ 521731 w 38"/>
                <a:gd name="T47" fmla="*/ 25227 h 73"/>
                <a:gd name="T48" fmla="*/ 584564 w 38"/>
                <a:gd name="T49" fmla="*/ 22981 h 73"/>
                <a:gd name="T50" fmla="*/ 684508 w 38"/>
                <a:gd name="T51" fmla="*/ 21800 h 73"/>
                <a:gd name="T52" fmla="*/ 746517 w 38"/>
                <a:gd name="T53" fmla="*/ 20058 h 73"/>
                <a:gd name="T54" fmla="*/ 766393 w 38"/>
                <a:gd name="T55" fmla="*/ 16942 h 73"/>
                <a:gd name="T56" fmla="*/ 746517 w 38"/>
                <a:gd name="T57" fmla="*/ 7448 h 73"/>
                <a:gd name="T58" fmla="*/ 684508 w 38"/>
                <a:gd name="T59" fmla="*/ 4440 h 73"/>
                <a:gd name="T60" fmla="*/ 584564 w 38"/>
                <a:gd name="T61" fmla="*/ 2265 h 73"/>
                <a:gd name="T62" fmla="*/ 471014 w 38"/>
                <a:gd name="T63" fmla="*/ 1037 h 73"/>
                <a:gd name="T64" fmla="*/ 746517 w 38"/>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73"/>
                <a:gd name="T101" fmla="*/ 38 w 38"/>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73">
                  <a:moveTo>
                    <a:pt x="14" y="0"/>
                  </a:moveTo>
                  <a:lnTo>
                    <a:pt x="14" y="2"/>
                  </a:lnTo>
                  <a:lnTo>
                    <a:pt x="18" y="2"/>
                  </a:lnTo>
                  <a:lnTo>
                    <a:pt x="18" y="3"/>
                  </a:lnTo>
                  <a:lnTo>
                    <a:pt x="22" y="3"/>
                  </a:lnTo>
                  <a:lnTo>
                    <a:pt x="22" y="4"/>
                  </a:lnTo>
                  <a:lnTo>
                    <a:pt x="24" y="4"/>
                  </a:lnTo>
                  <a:lnTo>
                    <a:pt x="24" y="5"/>
                  </a:lnTo>
                  <a:lnTo>
                    <a:pt x="28" y="5"/>
                  </a:lnTo>
                  <a:lnTo>
                    <a:pt x="28" y="7"/>
                  </a:lnTo>
                  <a:lnTo>
                    <a:pt x="31" y="7"/>
                  </a:lnTo>
                  <a:lnTo>
                    <a:pt x="31" y="9"/>
                  </a:lnTo>
                  <a:lnTo>
                    <a:pt x="35" y="9"/>
                  </a:lnTo>
                  <a:lnTo>
                    <a:pt x="35" y="13"/>
                  </a:lnTo>
                  <a:lnTo>
                    <a:pt x="37" y="13"/>
                  </a:lnTo>
                  <a:lnTo>
                    <a:pt x="37" y="37"/>
                  </a:lnTo>
                  <a:lnTo>
                    <a:pt x="35" y="37"/>
                  </a:lnTo>
                  <a:lnTo>
                    <a:pt x="35" y="45"/>
                  </a:lnTo>
                  <a:lnTo>
                    <a:pt x="34" y="45"/>
                  </a:lnTo>
                  <a:lnTo>
                    <a:pt x="34" y="51"/>
                  </a:lnTo>
                  <a:lnTo>
                    <a:pt x="33" y="51"/>
                  </a:lnTo>
                  <a:lnTo>
                    <a:pt x="33" y="53"/>
                  </a:lnTo>
                  <a:lnTo>
                    <a:pt x="31" y="53"/>
                  </a:lnTo>
                  <a:lnTo>
                    <a:pt x="31" y="58"/>
                  </a:lnTo>
                  <a:lnTo>
                    <a:pt x="30" y="58"/>
                  </a:lnTo>
                  <a:lnTo>
                    <a:pt x="30" y="60"/>
                  </a:lnTo>
                  <a:lnTo>
                    <a:pt x="29" y="60"/>
                  </a:lnTo>
                  <a:lnTo>
                    <a:pt x="29" y="63"/>
                  </a:lnTo>
                  <a:lnTo>
                    <a:pt x="28" y="63"/>
                  </a:lnTo>
                  <a:lnTo>
                    <a:pt x="28" y="65"/>
                  </a:lnTo>
                  <a:lnTo>
                    <a:pt x="26" y="65"/>
                  </a:lnTo>
                  <a:lnTo>
                    <a:pt x="26" y="68"/>
                  </a:lnTo>
                  <a:lnTo>
                    <a:pt x="25" y="68"/>
                  </a:lnTo>
                  <a:lnTo>
                    <a:pt x="24" y="71"/>
                  </a:lnTo>
                  <a:lnTo>
                    <a:pt x="24" y="72"/>
                  </a:lnTo>
                  <a:lnTo>
                    <a:pt x="0" y="72"/>
                  </a:lnTo>
                  <a:lnTo>
                    <a:pt x="2" y="69"/>
                  </a:lnTo>
                  <a:lnTo>
                    <a:pt x="3" y="67"/>
                  </a:lnTo>
                  <a:lnTo>
                    <a:pt x="4" y="64"/>
                  </a:lnTo>
                  <a:lnTo>
                    <a:pt x="6" y="64"/>
                  </a:lnTo>
                  <a:lnTo>
                    <a:pt x="6" y="61"/>
                  </a:lnTo>
                  <a:lnTo>
                    <a:pt x="7" y="61"/>
                  </a:lnTo>
                  <a:lnTo>
                    <a:pt x="7" y="58"/>
                  </a:lnTo>
                  <a:lnTo>
                    <a:pt x="8" y="58"/>
                  </a:lnTo>
                  <a:lnTo>
                    <a:pt x="8" y="55"/>
                  </a:lnTo>
                  <a:lnTo>
                    <a:pt x="9" y="55"/>
                  </a:lnTo>
                  <a:lnTo>
                    <a:pt x="9" y="52"/>
                  </a:lnTo>
                  <a:lnTo>
                    <a:pt x="10" y="52"/>
                  </a:lnTo>
                  <a:lnTo>
                    <a:pt x="10" y="48"/>
                  </a:lnTo>
                  <a:lnTo>
                    <a:pt x="11" y="48"/>
                  </a:lnTo>
                  <a:lnTo>
                    <a:pt x="11" y="45"/>
                  </a:lnTo>
                  <a:lnTo>
                    <a:pt x="13" y="45"/>
                  </a:lnTo>
                  <a:lnTo>
                    <a:pt x="13" y="42"/>
                  </a:lnTo>
                  <a:lnTo>
                    <a:pt x="14" y="42"/>
                  </a:lnTo>
                  <a:lnTo>
                    <a:pt x="14" y="35"/>
                  </a:lnTo>
                  <a:lnTo>
                    <a:pt x="15" y="35"/>
                  </a:lnTo>
                  <a:lnTo>
                    <a:pt x="15" y="15"/>
                  </a:lnTo>
                  <a:lnTo>
                    <a:pt x="14" y="15"/>
                  </a:lnTo>
                  <a:lnTo>
                    <a:pt x="14" y="9"/>
                  </a:lnTo>
                  <a:lnTo>
                    <a:pt x="13" y="9"/>
                  </a:lnTo>
                  <a:lnTo>
                    <a:pt x="13" y="5"/>
                  </a:lnTo>
                  <a:lnTo>
                    <a:pt x="11" y="5"/>
                  </a:lnTo>
                  <a:lnTo>
                    <a:pt x="11" y="3"/>
                  </a:lnTo>
                  <a:lnTo>
                    <a:pt x="9" y="2"/>
                  </a:lnTo>
                  <a:lnTo>
                    <a:pt x="9" y="0"/>
                  </a:lnTo>
                  <a:lnTo>
                    <a:pt x="1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36" name="Freeform 156"/>
            <p:cNvSpPr>
              <a:spLocks/>
            </p:cNvSpPr>
            <p:nvPr/>
          </p:nvSpPr>
          <p:spPr bwMode="auto">
            <a:xfrm>
              <a:off x="4265" y="2315"/>
              <a:ext cx="83" cy="112"/>
            </a:xfrm>
            <a:custGeom>
              <a:avLst/>
              <a:gdLst>
                <a:gd name="T0" fmla="*/ 540140 w 44"/>
                <a:gd name="T1" fmla="*/ 0 h 78"/>
                <a:gd name="T2" fmla="*/ 540140 w 44"/>
                <a:gd name="T3" fmla="*/ 1 h 78"/>
                <a:gd name="T4" fmla="*/ 643584 w 44"/>
                <a:gd name="T5" fmla="*/ 1 h 78"/>
                <a:gd name="T6" fmla="*/ 643584 w 44"/>
                <a:gd name="T7" fmla="*/ 1446 h 78"/>
                <a:gd name="T8" fmla="*/ 666326 w 44"/>
                <a:gd name="T9" fmla="*/ 2076 h 78"/>
                <a:gd name="T10" fmla="*/ 666326 w 44"/>
                <a:gd name="T11" fmla="*/ 2981 h 78"/>
                <a:gd name="T12" fmla="*/ 724622 w 44"/>
                <a:gd name="T13" fmla="*/ 3198 h 78"/>
                <a:gd name="T14" fmla="*/ 724622 w 44"/>
                <a:gd name="T15" fmla="*/ 4592 h 78"/>
                <a:gd name="T16" fmla="*/ 815748 w 44"/>
                <a:gd name="T17" fmla="*/ 5136 h 78"/>
                <a:gd name="T18" fmla="*/ 815748 w 44"/>
                <a:gd name="T19" fmla="*/ 7266 h 78"/>
                <a:gd name="T20" fmla="*/ 872788 w 44"/>
                <a:gd name="T21" fmla="*/ 7266 h 78"/>
                <a:gd name="T22" fmla="*/ 872788 w 44"/>
                <a:gd name="T23" fmla="*/ 17923 h 78"/>
                <a:gd name="T24" fmla="*/ 815748 w 44"/>
                <a:gd name="T25" fmla="*/ 17923 h 78"/>
                <a:gd name="T26" fmla="*/ 815748 w 44"/>
                <a:gd name="T27" fmla="*/ 20265 h 78"/>
                <a:gd name="T28" fmla="*/ 724622 w 44"/>
                <a:gd name="T29" fmla="*/ 21191 h 78"/>
                <a:gd name="T30" fmla="*/ 724622 w 44"/>
                <a:gd name="T31" fmla="*/ 21834 h 78"/>
                <a:gd name="T32" fmla="*/ 666326 w 44"/>
                <a:gd name="T33" fmla="*/ 22969 h 78"/>
                <a:gd name="T34" fmla="*/ 666326 w 44"/>
                <a:gd name="T35" fmla="*/ 23471 h 78"/>
                <a:gd name="T36" fmla="*/ 643584 w 44"/>
                <a:gd name="T37" fmla="*/ 24545 h 78"/>
                <a:gd name="T38" fmla="*/ 643584 w 44"/>
                <a:gd name="T39" fmla="*/ 25532 h 78"/>
                <a:gd name="T40" fmla="*/ 540140 w 44"/>
                <a:gd name="T41" fmla="*/ 26128 h 78"/>
                <a:gd name="T42" fmla="*/ 540140 w 44"/>
                <a:gd name="T43" fmla="*/ 26787 h 78"/>
                <a:gd name="T44" fmla="*/ 489311 w 44"/>
                <a:gd name="T45" fmla="*/ 27628 h 78"/>
                <a:gd name="T46" fmla="*/ 489311 w 44"/>
                <a:gd name="T47" fmla="*/ 29098 h 78"/>
                <a:gd name="T48" fmla="*/ 432445 w 44"/>
                <a:gd name="T49" fmla="*/ 29354 h 78"/>
                <a:gd name="T50" fmla="*/ 432445 w 44"/>
                <a:gd name="T51" fmla="*/ 30106 h 78"/>
                <a:gd name="T52" fmla="*/ 341177 w 44"/>
                <a:gd name="T53" fmla="*/ 30428 h 78"/>
                <a:gd name="T54" fmla="*/ 341177 w 44"/>
                <a:gd name="T55" fmla="*/ 31351 h 78"/>
                <a:gd name="T56" fmla="*/ 203639 w 44"/>
                <a:gd name="T57" fmla="*/ 32981 h 78"/>
                <a:gd name="T58" fmla="*/ 203639 w 44"/>
                <a:gd name="T59" fmla="*/ 33342 h 78"/>
                <a:gd name="T60" fmla="*/ 151794 w 44"/>
                <a:gd name="T61" fmla="*/ 34388 h 78"/>
                <a:gd name="T62" fmla="*/ 151794 w 44"/>
                <a:gd name="T63" fmla="*/ 34523 h 78"/>
                <a:gd name="T64" fmla="*/ 57228 w 44"/>
                <a:gd name="T65" fmla="*/ 35616 h 78"/>
                <a:gd name="T66" fmla="*/ 0 w 44"/>
                <a:gd name="T67" fmla="*/ 36086 h 78"/>
                <a:gd name="T68" fmla="*/ 1417244 w 44"/>
                <a:gd name="T69" fmla="*/ 35616 h 78"/>
                <a:gd name="T70" fmla="*/ 1417244 w 44"/>
                <a:gd name="T71" fmla="*/ 34523 h 78"/>
                <a:gd name="T72" fmla="*/ 1417244 w 44"/>
                <a:gd name="T73" fmla="*/ 34388 h 78"/>
                <a:gd name="T74" fmla="*/ 1473071 w 44"/>
                <a:gd name="T75" fmla="*/ 34388 h 78"/>
                <a:gd name="T76" fmla="*/ 1473071 w 44"/>
                <a:gd name="T77" fmla="*/ 33342 h 78"/>
                <a:gd name="T78" fmla="*/ 1490671 w 44"/>
                <a:gd name="T79" fmla="*/ 33342 h 78"/>
                <a:gd name="T80" fmla="*/ 1490671 w 44"/>
                <a:gd name="T81" fmla="*/ 31956 h 78"/>
                <a:gd name="T82" fmla="*/ 1598080 w 44"/>
                <a:gd name="T83" fmla="*/ 31956 h 78"/>
                <a:gd name="T84" fmla="*/ 1598080 w 44"/>
                <a:gd name="T85" fmla="*/ 30428 h 78"/>
                <a:gd name="T86" fmla="*/ 1646395 w 44"/>
                <a:gd name="T87" fmla="*/ 30428 h 78"/>
                <a:gd name="T88" fmla="*/ 1646395 w 44"/>
                <a:gd name="T89" fmla="*/ 30106 h 78"/>
                <a:gd name="T90" fmla="*/ 1741147 w 44"/>
                <a:gd name="T91" fmla="*/ 29354 h 78"/>
                <a:gd name="T92" fmla="*/ 1741147 w 44"/>
                <a:gd name="T93" fmla="*/ 29098 h 78"/>
                <a:gd name="T94" fmla="*/ 1800481 w 44"/>
                <a:gd name="T95" fmla="*/ 28030 h 78"/>
                <a:gd name="T96" fmla="*/ 1800481 w 44"/>
                <a:gd name="T97" fmla="*/ 26787 h 78"/>
                <a:gd name="T98" fmla="*/ 1857474 w 44"/>
                <a:gd name="T99" fmla="*/ 26128 h 78"/>
                <a:gd name="T100" fmla="*/ 1857474 w 44"/>
                <a:gd name="T101" fmla="*/ 24804 h 78"/>
                <a:gd name="T102" fmla="*/ 1922018 w 44"/>
                <a:gd name="T103" fmla="*/ 24804 h 78"/>
                <a:gd name="T104" fmla="*/ 1922018 w 44"/>
                <a:gd name="T105" fmla="*/ 22969 h 78"/>
                <a:gd name="T106" fmla="*/ 1979043 w 44"/>
                <a:gd name="T107" fmla="*/ 21834 h 78"/>
                <a:gd name="T108" fmla="*/ 1979043 w 44"/>
                <a:gd name="T109" fmla="*/ 19241 h 78"/>
                <a:gd name="T110" fmla="*/ 2086822 w 44"/>
                <a:gd name="T111" fmla="*/ 18196 h 78"/>
                <a:gd name="T112" fmla="*/ 2086822 w 44"/>
                <a:gd name="T113" fmla="*/ 7266 h 78"/>
                <a:gd name="T114" fmla="*/ 1979043 w 44"/>
                <a:gd name="T115" fmla="*/ 6594 h 78"/>
                <a:gd name="T116" fmla="*/ 1979043 w 44"/>
                <a:gd name="T117" fmla="*/ 4592 h 78"/>
                <a:gd name="T118" fmla="*/ 815748 w 44"/>
                <a:gd name="T119" fmla="*/ 1 h 78"/>
                <a:gd name="T120" fmla="*/ 540140 w 44"/>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78"/>
                <a:gd name="T185" fmla="*/ 44 w 44"/>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78">
                  <a:moveTo>
                    <a:pt x="11" y="0"/>
                  </a:moveTo>
                  <a:lnTo>
                    <a:pt x="11" y="1"/>
                  </a:lnTo>
                  <a:lnTo>
                    <a:pt x="13" y="1"/>
                  </a:lnTo>
                  <a:lnTo>
                    <a:pt x="13" y="3"/>
                  </a:lnTo>
                  <a:lnTo>
                    <a:pt x="14" y="4"/>
                  </a:lnTo>
                  <a:lnTo>
                    <a:pt x="14" y="6"/>
                  </a:lnTo>
                  <a:lnTo>
                    <a:pt x="15" y="7"/>
                  </a:lnTo>
                  <a:lnTo>
                    <a:pt x="15" y="10"/>
                  </a:lnTo>
                  <a:lnTo>
                    <a:pt x="17" y="11"/>
                  </a:lnTo>
                  <a:lnTo>
                    <a:pt x="17" y="15"/>
                  </a:lnTo>
                  <a:lnTo>
                    <a:pt x="18" y="15"/>
                  </a:lnTo>
                  <a:lnTo>
                    <a:pt x="18" y="38"/>
                  </a:lnTo>
                  <a:lnTo>
                    <a:pt x="17" y="38"/>
                  </a:lnTo>
                  <a:lnTo>
                    <a:pt x="17" y="43"/>
                  </a:lnTo>
                  <a:lnTo>
                    <a:pt x="15" y="45"/>
                  </a:lnTo>
                  <a:lnTo>
                    <a:pt x="15" y="47"/>
                  </a:lnTo>
                  <a:lnTo>
                    <a:pt x="14" y="49"/>
                  </a:lnTo>
                  <a:lnTo>
                    <a:pt x="14" y="50"/>
                  </a:lnTo>
                  <a:lnTo>
                    <a:pt x="13" y="52"/>
                  </a:lnTo>
                  <a:lnTo>
                    <a:pt x="13" y="54"/>
                  </a:lnTo>
                  <a:lnTo>
                    <a:pt x="11" y="56"/>
                  </a:lnTo>
                  <a:lnTo>
                    <a:pt x="11" y="57"/>
                  </a:lnTo>
                  <a:lnTo>
                    <a:pt x="10" y="59"/>
                  </a:lnTo>
                  <a:lnTo>
                    <a:pt x="10" y="62"/>
                  </a:lnTo>
                  <a:lnTo>
                    <a:pt x="9" y="63"/>
                  </a:lnTo>
                  <a:lnTo>
                    <a:pt x="9" y="64"/>
                  </a:lnTo>
                  <a:lnTo>
                    <a:pt x="7" y="65"/>
                  </a:lnTo>
                  <a:lnTo>
                    <a:pt x="7" y="67"/>
                  </a:lnTo>
                  <a:lnTo>
                    <a:pt x="4" y="70"/>
                  </a:lnTo>
                  <a:lnTo>
                    <a:pt x="4" y="71"/>
                  </a:lnTo>
                  <a:lnTo>
                    <a:pt x="3" y="73"/>
                  </a:lnTo>
                  <a:lnTo>
                    <a:pt x="3" y="74"/>
                  </a:lnTo>
                  <a:lnTo>
                    <a:pt x="1" y="76"/>
                  </a:lnTo>
                  <a:lnTo>
                    <a:pt x="0" y="77"/>
                  </a:lnTo>
                  <a:lnTo>
                    <a:pt x="29" y="76"/>
                  </a:lnTo>
                  <a:lnTo>
                    <a:pt x="29" y="74"/>
                  </a:lnTo>
                  <a:lnTo>
                    <a:pt x="29" y="73"/>
                  </a:lnTo>
                  <a:lnTo>
                    <a:pt x="30" y="73"/>
                  </a:lnTo>
                  <a:lnTo>
                    <a:pt x="30" y="71"/>
                  </a:lnTo>
                  <a:lnTo>
                    <a:pt x="31" y="71"/>
                  </a:lnTo>
                  <a:lnTo>
                    <a:pt x="31" y="68"/>
                  </a:lnTo>
                  <a:lnTo>
                    <a:pt x="33" y="68"/>
                  </a:lnTo>
                  <a:lnTo>
                    <a:pt x="33" y="65"/>
                  </a:lnTo>
                  <a:lnTo>
                    <a:pt x="34" y="65"/>
                  </a:lnTo>
                  <a:lnTo>
                    <a:pt x="34" y="64"/>
                  </a:lnTo>
                  <a:lnTo>
                    <a:pt x="36" y="63"/>
                  </a:lnTo>
                  <a:lnTo>
                    <a:pt x="36" y="62"/>
                  </a:lnTo>
                  <a:lnTo>
                    <a:pt x="37" y="60"/>
                  </a:lnTo>
                  <a:lnTo>
                    <a:pt x="37" y="57"/>
                  </a:lnTo>
                  <a:lnTo>
                    <a:pt x="38" y="56"/>
                  </a:lnTo>
                  <a:lnTo>
                    <a:pt x="38" y="53"/>
                  </a:lnTo>
                  <a:lnTo>
                    <a:pt x="40" y="53"/>
                  </a:lnTo>
                  <a:lnTo>
                    <a:pt x="40" y="49"/>
                  </a:lnTo>
                  <a:lnTo>
                    <a:pt x="41" y="47"/>
                  </a:lnTo>
                  <a:lnTo>
                    <a:pt x="41" y="41"/>
                  </a:lnTo>
                  <a:lnTo>
                    <a:pt x="43" y="39"/>
                  </a:lnTo>
                  <a:lnTo>
                    <a:pt x="43" y="15"/>
                  </a:lnTo>
                  <a:lnTo>
                    <a:pt x="41" y="14"/>
                  </a:lnTo>
                  <a:lnTo>
                    <a:pt x="41" y="10"/>
                  </a:lnTo>
                  <a:lnTo>
                    <a:pt x="17" y="1"/>
                  </a:lnTo>
                  <a:lnTo>
                    <a:pt x="1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7" name="Freeform 157"/>
            <p:cNvSpPr>
              <a:spLocks/>
            </p:cNvSpPr>
            <p:nvPr/>
          </p:nvSpPr>
          <p:spPr bwMode="auto">
            <a:xfrm>
              <a:off x="4186" y="2391"/>
              <a:ext cx="60" cy="41"/>
            </a:xfrm>
            <a:custGeom>
              <a:avLst/>
              <a:gdLst>
                <a:gd name="T0" fmla="*/ 1306080 w 32"/>
                <a:gd name="T1" fmla="*/ 8343 h 29"/>
                <a:gd name="T2" fmla="*/ 1306080 w 32"/>
                <a:gd name="T3" fmla="*/ 7415 h 29"/>
                <a:gd name="T4" fmla="*/ 1206172 w 32"/>
                <a:gd name="T5" fmla="*/ 7329 h 29"/>
                <a:gd name="T6" fmla="*/ 1206172 w 32"/>
                <a:gd name="T7" fmla="*/ 6289 h 29"/>
                <a:gd name="T8" fmla="*/ 1139694 w 32"/>
                <a:gd name="T9" fmla="*/ 6112 h 29"/>
                <a:gd name="T10" fmla="*/ 1139694 w 32"/>
                <a:gd name="T11" fmla="*/ 5245 h 29"/>
                <a:gd name="T12" fmla="*/ 1093296 w 32"/>
                <a:gd name="T13" fmla="*/ 5184 h 29"/>
                <a:gd name="T14" fmla="*/ 1093296 w 32"/>
                <a:gd name="T15" fmla="*/ 4448 h 29"/>
                <a:gd name="T16" fmla="*/ 1007891 w 32"/>
                <a:gd name="T17" fmla="*/ 4174 h 29"/>
                <a:gd name="T18" fmla="*/ 1007891 w 32"/>
                <a:gd name="T19" fmla="*/ 3146 h 29"/>
                <a:gd name="T20" fmla="*/ 955494 w 32"/>
                <a:gd name="T21" fmla="*/ 3146 h 29"/>
                <a:gd name="T22" fmla="*/ 955494 w 32"/>
                <a:gd name="T23" fmla="*/ 2594 h 29"/>
                <a:gd name="T24" fmla="*/ 744405 w 32"/>
                <a:gd name="T25" fmla="*/ 1 h 29"/>
                <a:gd name="T26" fmla="*/ 643292 w 32"/>
                <a:gd name="T27" fmla="*/ 1 h 29"/>
                <a:gd name="T28" fmla="*/ 554839 w 32"/>
                <a:gd name="T29" fmla="*/ 0 h 29"/>
                <a:gd name="T30" fmla="*/ 0 w 32"/>
                <a:gd name="T31" fmla="*/ 0 h 29"/>
                <a:gd name="T32" fmla="*/ 0 w 32"/>
                <a:gd name="T33" fmla="*/ 4174 h 29"/>
                <a:gd name="T34" fmla="*/ 97590 w 32"/>
                <a:gd name="T35" fmla="*/ 5184 h 29"/>
                <a:gd name="T36" fmla="*/ 97590 w 32"/>
                <a:gd name="T37" fmla="*/ 5245 h 29"/>
                <a:gd name="T38" fmla="*/ 258919 w 32"/>
                <a:gd name="T39" fmla="*/ 6289 h 29"/>
                <a:gd name="T40" fmla="*/ 295914 w 32"/>
                <a:gd name="T41" fmla="*/ 6289 h 29"/>
                <a:gd name="T42" fmla="*/ 295914 w 32"/>
                <a:gd name="T43" fmla="*/ 7329 h 29"/>
                <a:gd name="T44" fmla="*/ 397016 w 32"/>
                <a:gd name="T45" fmla="*/ 7329 h 29"/>
                <a:gd name="T46" fmla="*/ 445155 w 32"/>
                <a:gd name="T47" fmla="*/ 7415 h 29"/>
                <a:gd name="T48" fmla="*/ 509597 w 32"/>
                <a:gd name="T49" fmla="*/ 7415 h 29"/>
                <a:gd name="T50" fmla="*/ 643292 w 32"/>
                <a:gd name="T51" fmla="*/ 8641 h 29"/>
                <a:gd name="T52" fmla="*/ 834665 w 32"/>
                <a:gd name="T53" fmla="*/ 8641 h 29"/>
                <a:gd name="T54" fmla="*/ 857008 w 32"/>
                <a:gd name="T55" fmla="*/ 9416 h 29"/>
                <a:gd name="T56" fmla="*/ 1139694 w 32"/>
                <a:gd name="T57" fmla="*/ 9416 h 29"/>
                <a:gd name="T58" fmla="*/ 1206172 w 32"/>
                <a:gd name="T59" fmla="*/ 10362 h 29"/>
                <a:gd name="T60" fmla="*/ 1350969 w 32"/>
                <a:gd name="T61" fmla="*/ 10362 h 29"/>
                <a:gd name="T62" fmla="*/ 1306080 w 32"/>
                <a:gd name="T63" fmla="*/ 9416 h 29"/>
                <a:gd name="T64" fmla="*/ 1306080 w 32"/>
                <a:gd name="T65" fmla="*/ 8343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29"/>
                <a:gd name="T101" fmla="*/ 32 w 32"/>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29">
                  <a:moveTo>
                    <a:pt x="30" y="23"/>
                  </a:moveTo>
                  <a:lnTo>
                    <a:pt x="30" y="21"/>
                  </a:lnTo>
                  <a:lnTo>
                    <a:pt x="28" y="20"/>
                  </a:lnTo>
                  <a:lnTo>
                    <a:pt x="28" y="18"/>
                  </a:lnTo>
                  <a:lnTo>
                    <a:pt x="26" y="17"/>
                  </a:lnTo>
                  <a:lnTo>
                    <a:pt x="26" y="15"/>
                  </a:lnTo>
                  <a:lnTo>
                    <a:pt x="25" y="14"/>
                  </a:lnTo>
                  <a:lnTo>
                    <a:pt x="25" y="13"/>
                  </a:lnTo>
                  <a:lnTo>
                    <a:pt x="23" y="11"/>
                  </a:lnTo>
                  <a:lnTo>
                    <a:pt x="23" y="9"/>
                  </a:lnTo>
                  <a:lnTo>
                    <a:pt x="22" y="9"/>
                  </a:lnTo>
                  <a:lnTo>
                    <a:pt x="22" y="7"/>
                  </a:lnTo>
                  <a:lnTo>
                    <a:pt x="17" y="1"/>
                  </a:lnTo>
                  <a:lnTo>
                    <a:pt x="15" y="1"/>
                  </a:lnTo>
                  <a:lnTo>
                    <a:pt x="13" y="0"/>
                  </a:lnTo>
                  <a:lnTo>
                    <a:pt x="0" y="0"/>
                  </a:lnTo>
                  <a:lnTo>
                    <a:pt x="0" y="11"/>
                  </a:lnTo>
                  <a:lnTo>
                    <a:pt x="2" y="14"/>
                  </a:lnTo>
                  <a:lnTo>
                    <a:pt x="2" y="15"/>
                  </a:lnTo>
                  <a:lnTo>
                    <a:pt x="6" y="18"/>
                  </a:lnTo>
                  <a:lnTo>
                    <a:pt x="7" y="18"/>
                  </a:lnTo>
                  <a:lnTo>
                    <a:pt x="7" y="20"/>
                  </a:lnTo>
                  <a:lnTo>
                    <a:pt x="9" y="20"/>
                  </a:lnTo>
                  <a:lnTo>
                    <a:pt x="10" y="21"/>
                  </a:lnTo>
                  <a:lnTo>
                    <a:pt x="12" y="21"/>
                  </a:lnTo>
                  <a:lnTo>
                    <a:pt x="15" y="24"/>
                  </a:lnTo>
                  <a:lnTo>
                    <a:pt x="19" y="24"/>
                  </a:lnTo>
                  <a:lnTo>
                    <a:pt x="20" y="26"/>
                  </a:lnTo>
                  <a:lnTo>
                    <a:pt x="26" y="26"/>
                  </a:lnTo>
                  <a:lnTo>
                    <a:pt x="28" y="28"/>
                  </a:lnTo>
                  <a:lnTo>
                    <a:pt x="31" y="28"/>
                  </a:lnTo>
                  <a:lnTo>
                    <a:pt x="30" y="26"/>
                  </a:lnTo>
                  <a:lnTo>
                    <a:pt x="30" y="23"/>
                  </a:lnTo>
                </a:path>
              </a:pathLst>
            </a:custGeom>
            <a:solidFill>
              <a:srgbClr val="000000"/>
            </a:solidFill>
            <a:ln w="12700" cap="rnd">
              <a:solidFill>
                <a:srgbClr val="000000"/>
              </a:solidFill>
              <a:round/>
              <a:headEnd/>
              <a:tailEnd/>
            </a:ln>
          </p:spPr>
          <p:txBody>
            <a:bodyPr/>
            <a:lstStyle/>
            <a:p>
              <a:endParaRPr lang="en-US"/>
            </a:p>
          </p:txBody>
        </p:sp>
        <p:sp>
          <p:nvSpPr>
            <p:cNvPr id="1238" name="Freeform 158"/>
            <p:cNvSpPr>
              <a:spLocks/>
            </p:cNvSpPr>
            <p:nvPr/>
          </p:nvSpPr>
          <p:spPr bwMode="auto">
            <a:xfrm>
              <a:off x="4361" y="2593"/>
              <a:ext cx="60" cy="168"/>
            </a:xfrm>
            <a:custGeom>
              <a:avLst/>
              <a:gdLst>
                <a:gd name="T0" fmla="*/ 1007891 w 32"/>
                <a:gd name="T1" fmla="*/ 3242 h 118"/>
                <a:gd name="T2" fmla="*/ 1040323 w 32"/>
                <a:gd name="T3" fmla="*/ 6061 h 118"/>
                <a:gd name="T4" fmla="*/ 1093296 w 32"/>
                <a:gd name="T5" fmla="*/ 9357 h 118"/>
                <a:gd name="T6" fmla="*/ 1193220 w 32"/>
                <a:gd name="T7" fmla="*/ 12619 h 118"/>
                <a:gd name="T8" fmla="*/ 1206172 w 32"/>
                <a:gd name="T9" fmla="*/ 17019 h 118"/>
                <a:gd name="T10" fmla="*/ 1253351 w 32"/>
                <a:gd name="T11" fmla="*/ 22224 h 118"/>
                <a:gd name="T12" fmla="*/ 1350969 w 32"/>
                <a:gd name="T13" fmla="*/ 25909 h 118"/>
                <a:gd name="T14" fmla="*/ 1253351 w 32"/>
                <a:gd name="T15" fmla="*/ 29430 h 118"/>
                <a:gd name="T16" fmla="*/ 1206172 w 32"/>
                <a:gd name="T17" fmla="*/ 31486 h 118"/>
                <a:gd name="T18" fmla="*/ 1193220 w 32"/>
                <a:gd name="T19" fmla="*/ 32438 h 118"/>
                <a:gd name="T20" fmla="*/ 1093296 w 32"/>
                <a:gd name="T21" fmla="*/ 34870 h 118"/>
                <a:gd name="T22" fmla="*/ 1040323 w 32"/>
                <a:gd name="T23" fmla="*/ 36418 h 118"/>
                <a:gd name="T24" fmla="*/ 1007891 w 32"/>
                <a:gd name="T25" fmla="*/ 38446 h 118"/>
                <a:gd name="T26" fmla="*/ 910262 w 32"/>
                <a:gd name="T27" fmla="*/ 40151 h 118"/>
                <a:gd name="T28" fmla="*/ 857008 w 32"/>
                <a:gd name="T29" fmla="*/ 41193 h 118"/>
                <a:gd name="T30" fmla="*/ 834665 w 32"/>
                <a:gd name="T31" fmla="*/ 43351 h 118"/>
                <a:gd name="T32" fmla="*/ 796479 w 32"/>
                <a:gd name="T33" fmla="*/ 44248 h 118"/>
                <a:gd name="T34" fmla="*/ 744405 w 32"/>
                <a:gd name="T35" fmla="*/ 45857 h 118"/>
                <a:gd name="T36" fmla="*/ 696576 w 32"/>
                <a:gd name="T37" fmla="*/ 46183 h 118"/>
                <a:gd name="T38" fmla="*/ 607837 w 32"/>
                <a:gd name="T39" fmla="*/ 46680 h 118"/>
                <a:gd name="T40" fmla="*/ 445155 w 32"/>
                <a:gd name="T41" fmla="*/ 47738 h 118"/>
                <a:gd name="T42" fmla="*/ 97590 w 32"/>
                <a:gd name="T43" fmla="*/ 46680 h 118"/>
                <a:gd name="T44" fmla="*/ 0 w 32"/>
                <a:gd name="T45" fmla="*/ 44248 h 118"/>
                <a:gd name="T46" fmla="*/ 97590 w 32"/>
                <a:gd name="T47" fmla="*/ 38446 h 118"/>
                <a:gd name="T48" fmla="*/ 97590 w 32"/>
                <a:gd name="T49" fmla="*/ 34497 h 118"/>
                <a:gd name="T50" fmla="*/ 138090 w 32"/>
                <a:gd name="T51" fmla="*/ 31486 h 118"/>
                <a:gd name="T52" fmla="*/ 211742 w 32"/>
                <a:gd name="T53" fmla="*/ 26813 h 118"/>
                <a:gd name="T54" fmla="*/ 258919 w 32"/>
                <a:gd name="T55" fmla="*/ 24010 h 118"/>
                <a:gd name="T56" fmla="*/ 211742 w 32"/>
                <a:gd name="T57" fmla="*/ 22224 h 118"/>
                <a:gd name="T58" fmla="*/ 138090 w 32"/>
                <a:gd name="T59" fmla="*/ 21387 h 118"/>
                <a:gd name="T60" fmla="*/ 97590 w 32"/>
                <a:gd name="T61" fmla="*/ 20255 h 118"/>
                <a:gd name="T62" fmla="*/ 97590 w 32"/>
                <a:gd name="T63" fmla="*/ 16175 h 118"/>
                <a:gd name="T64" fmla="*/ 97590 w 32"/>
                <a:gd name="T65" fmla="*/ 13575 h 118"/>
                <a:gd name="T66" fmla="*/ 138090 w 32"/>
                <a:gd name="T67" fmla="*/ 11361 h 118"/>
                <a:gd name="T68" fmla="*/ 258919 w 32"/>
                <a:gd name="T69" fmla="*/ 9535 h 118"/>
                <a:gd name="T70" fmla="*/ 554839 w 32"/>
                <a:gd name="T71" fmla="*/ 6572 h 118"/>
                <a:gd name="T72" fmla="*/ 607837 w 32"/>
                <a:gd name="T73" fmla="*/ 6061 h 118"/>
                <a:gd name="T74" fmla="*/ 834665 w 32"/>
                <a:gd name="T75" fmla="*/ 4616 h 118"/>
                <a:gd name="T76" fmla="*/ 857008 w 32"/>
                <a:gd name="T77" fmla="*/ 3242 h 118"/>
                <a:gd name="T78" fmla="*/ 1007891 w 32"/>
                <a:gd name="T79" fmla="*/ 1310 h 1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
                <a:gd name="T121" fmla="*/ 0 h 118"/>
                <a:gd name="T122" fmla="*/ 32 w 32"/>
                <a:gd name="T123" fmla="*/ 118 h 1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 h="118">
                  <a:moveTo>
                    <a:pt x="23" y="3"/>
                  </a:moveTo>
                  <a:lnTo>
                    <a:pt x="23" y="8"/>
                  </a:lnTo>
                  <a:lnTo>
                    <a:pt x="24" y="9"/>
                  </a:lnTo>
                  <a:lnTo>
                    <a:pt x="24" y="15"/>
                  </a:lnTo>
                  <a:lnTo>
                    <a:pt x="25" y="18"/>
                  </a:lnTo>
                  <a:lnTo>
                    <a:pt x="25" y="23"/>
                  </a:lnTo>
                  <a:lnTo>
                    <a:pt x="27" y="26"/>
                  </a:lnTo>
                  <a:lnTo>
                    <a:pt x="27" y="31"/>
                  </a:lnTo>
                  <a:lnTo>
                    <a:pt x="28" y="34"/>
                  </a:lnTo>
                  <a:lnTo>
                    <a:pt x="28" y="42"/>
                  </a:lnTo>
                  <a:lnTo>
                    <a:pt x="29" y="44"/>
                  </a:lnTo>
                  <a:lnTo>
                    <a:pt x="29" y="55"/>
                  </a:lnTo>
                  <a:lnTo>
                    <a:pt x="31" y="58"/>
                  </a:lnTo>
                  <a:lnTo>
                    <a:pt x="31" y="64"/>
                  </a:lnTo>
                  <a:lnTo>
                    <a:pt x="29" y="67"/>
                  </a:lnTo>
                  <a:lnTo>
                    <a:pt x="29" y="72"/>
                  </a:lnTo>
                  <a:lnTo>
                    <a:pt x="28" y="73"/>
                  </a:lnTo>
                  <a:lnTo>
                    <a:pt x="28" y="77"/>
                  </a:lnTo>
                  <a:lnTo>
                    <a:pt x="27" y="78"/>
                  </a:lnTo>
                  <a:lnTo>
                    <a:pt x="27" y="80"/>
                  </a:lnTo>
                  <a:lnTo>
                    <a:pt x="25" y="82"/>
                  </a:lnTo>
                  <a:lnTo>
                    <a:pt x="25" y="86"/>
                  </a:lnTo>
                  <a:lnTo>
                    <a:pt x="24" y="88"/>
                  </a:lnTo>
                  <a:lnTo>
                    <a:pt x="24" y="90"/>
                  </a:lnTo>
                  <a:lnTo>
                    <a:pt x="23" y="91"/>
                  </a:lnTo>
                  <a:lnTo>
                    <a:pt x="23" y="95"/>
                  </a:lnTo>
                  <a:lnTo>
                    <a:pt x="21" y="96"/>
                  </a:lnTo>
                  <a:lnTo>
                    <a:pt x="21" y="99"/>
                  </a:lnTo>
                  <a:lnTo>
                    <a:pt x="20" y="101"/>
                  </a:lnTo>
                  <a:lnTo>
                    <a:pt x="20" y="102"/>
                  </a:lnTo>
                  <a:lnTo>
                    <a:pt x="19" y="105"/>
                  </a:lnTo>
                  <a:lnTo>
                    <a:pt x="19" y="107"/>
                  </a:lnTo>
                  <a:lnTo>
                    <a:pt x="18" y="107"/>
                  </a:lnTo>
                  <a:lnTo>
                    <a:pt x="18" y="109"/>
                  </a:lnTo>
                  <a:lnTo>
                    <a:pt x="17" y="110"/>
                  </a:lnTo>
                  <a:lnTo>
                    <a:pt x="17" y="113"/>
                  </a:lnTo>
                  <a:lnTo>
                    <a:pt x="16" y="113"/>
                  </a:lnTo>
                  <a:lnTo>
                    <a:pt x="16" y="114"/>
                  </a:lnTo>
                  <a:lnTo>
                    <a:pt x="14" y="114"/>
                  </a:lnTo>
                  <a:lnTo>
                    <a:pt x="14" y="115"/>
                  </a:lnTo>
                  <a:lnTo>
                    <a:pt x="11" y="115"/>
                  </a:lnTo>
                  <a:lnTo>
                    <a:pt x="10" y="117"/>
                  </a:lnTo>
                  <a:lnTo>
                    <a:pt x="5" y="117"/>
                  </a:lnTo>
                  <a:lnTo>
                    <a:pt x="2" y="115"/>
                  </a:lnTo>
                  <a:lnTo>
                    <a:pt x="0" y="115"/>
                  </a:lnTo>
                  <a:lnTo>
                    <a:pt x="0" y="109"/>
                  </a:lnTo>
                  <a:lnTo>
                    <a:pt x="2" y="107"/>
                  </a:lnTo>
                  <a:lnTo>
                    <a:pt x="2" y="95"/>
                  </a:lnTo>
                  <a:lnTo>
                    <a:pt x="2" y="94"/>
                  </a:lnTo>
                  <a:lnTo>
                    <a:pt x="2" y="85"/>
                  </a:lnTo>
                  <a:lnTo>
                    <a:pt x="3" y="83"/>
                  </a:lnTo>
                  <a:lnTo>
                    <a:pt x="3" y="77"/>
                  </a:lnTo>
                  <a:lnTo>
                    <a:pt x="5" y="74"/>
                  </a:lnTo>
                  <a:lnTo>
                    <a:pt x="5" y="66"/>
                  </a:lnTo>
                  <a:lnTo>
                    <a:pt x="6" y="64"/>
                  </a:lnTo>
                  <a:lnTo>
                    <a:pt x="6" y="59"/>
                  </a:lnTo>
                  <a:lnTo>
                    <a:pt x="5" y="58"/>
                  </a:lnTo>
                  <a:lnTo>
                    <a:pt x="5" y="55"/>
                  </a:lnTo>
                  <a:lnTo>
                    <a:pt x="3" y="54"/>
                  </a:lnTo>
                  <a:lnTo>
                    <a:pt x="3" y="53"/>
                  </a:lnTo>
                  <a:lnTo>
                    <a:pt x="2" y="53"/>
                  </a:lnTo>
                  <a:lnTo>
                    <a:pt x="2" y="50"/>
                  </a:lnTo>
                  <a:lnTo>
                    <a:pt x="2" y="40"/>
                  </a:lnTo>
                  <a:lnTo>
                    <a:pt x="2" y="39"/>
                  </a:lnTo>
                  <a:lnTo>
                    <a:pt x="2" y="34"/>
                  </a:lnTo>
                  <a:lnTo>
                    <a:pt x="3" y="31"/>
                  </a:lnTo>
                  <a:lnTo>
                    <a:pt x="3" y="28"/>
                  </a:lnTo>
                  <a:lnTo>
                    <a:pt x="5" y="27"/>
                  </a:lnTo>
                  <a:lnTo>
                    <a:pt x="6" y="24"/>
                  </a:lnTo>
                  <a:lnTo>
                    <a:pt x="13" y="18"/>
                  </a:lnTo>
                  <a:lnTo>
                    <a:pt x="13" y="16"/>
                  </a:lnTo>
                  <a:lnTo>
                    <a:pt x="14" y="16"/>
                  </a:lnTo>
                  <a:lnTo>
                    <a:pt x="14" y="15"/>
                  </a:lnTo>
                  <a:lnTo>
                    <a:pt x="16" y="15"/>
                  </a:lnTo>
                  <a:lnTo>
                    <a:pt x="19" y="11"/>
                  </a:lnTo>
                  <a:lnTo>
                    <a:pt x="19" y="9"/>
                  </a:lnTo>
                  <a:lnTo>
                    <a:pt x="20" y="8"/>
                  </a:lnTo>
                  <a:lnTo>
                    <a:pt x="20" y="0"/>
                  </a:lnTo>
                  <a:lnTo>
                    <a:pt x="23" y="3"/>
                  </a:lnTo>
                </a:path>
              </a:pathLst>
            </a:custGeom>
            <a:solidFill>
              <a:srgbClr val="FFFF6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39" name="Freeform 159"/>
            <p:cNvSpPr>
              <a:spLocks/>
            </p:cNvSpPr>
            <p:nvPr/>
          </p:nvSpPr>
          <p:spPr bwMode="auto">
            <a:xfrm>
              <a:off x="3932" y="2698"/>
              <a:ext cx="55" cy="71"/>
            </a:xfrm>
            <a:custGeom>
              <a:avLst/>
              <a:gdLst>
                <a:gd name="T0" fmla="*/ 1286725 w 29"/>
                <a:gd name="T1" fmla="*/ 1 h 49"/>
                <a:gd name="T2" fmla="*/ 1224029 w 29"/>
                <a:gd name="T3" fmla="*/ 1137 h 49"/>
                <a:gd name="T4" fmla="*/ 1067588 w 29"/>
                <a:gd name="T5" fmla="*/ 1647 h 49"/>
                <a:gd name="T6" fmla="*/ 1007268 w 29"/>
                <a:gd name="T7" fmla="*/ 1647 h 49"/>
                <a:gd name="T8" fmla="*/ 903208 w 29"/>
                <a:gd name="T9" fmla="*/ 2475 h 49"/>
                <a:gd name="T10" fmla="*/ 788230 w 29"/>
                <a:gd name="T11" fmla="*/ 3586 h 49"/>
                <a:gd name="T12" fmla="*/ 695481 w 29"/>
                <a:gd name="T13" fmla="*/ 3586 h 49"/>
                <a:gd name="T14" fmla="*/ 591047 w 29"/>
                <a:gd name="T15" fmla="*/ 4451 h 49"/>
                <a:gd name="T16" fmla="*/ 476237 w 29"/>
                <a:gd name="T17" fmla="*/ 5196 h 49"/>
                <a:gd name="T18" fmla="*/ 415612 w 29"/>
                <a:gd name="T19" fmla="*/ 5196 h 49"/>
                <a:gd name="T20" fmla="*/ 115547 w 29"/>
                <a:gd name="T21" fmla="*/ 8652 h 49"/>
                <a:gd name="T22" fmla="*/ 115547 w 29"/>
                <a:gd name="T23" fmla="*/ 9344 h 49"/>
                <a:gd name="T24" fmla="*/ 0 w 29"/>
                <a:gd name="T25" fmla="*/ 9914 h 49"/>
                <a:gd name="T26" fmla="*/ 0 w 29"/>
                <a:gd name="T27" fmla="*/ 11086 h 49"/>
                <a:gd name="T28" fmla="*/ 0 w 29"/>
                <a:gd name="T29" fmla="*/ 12083 h 49"/>
                <a:gd name="T30" fmla="*/ 0 w 29"/>
                <a:gd name="T31" fmla="*/ 17508 h 49"/>
                <a:gd name="T32" fmla="*/ 0 w 29"/>
                <a:gd name="T33" fmla="*/ 18166 h 49"/>
                <a:gd name="T34" fmla="*/ 0 w 29"/>
                <a:gd name="T35" fmla="*/ 19618 h 49"/>
                <a:gd name="T36" fmla="*/ 115547 w 29"/>
                <a:gd name="T37" fmla="*/ 21590 h 49"/>
                <a:gd name="T38" fmla="*/ 115547 w 29"/>
                <a:gd name="T39" fmla="*/ 22081 h 49"/>
                <a:gd name="T40" fmla="*/ 164321 w 29"/>
                <a:gd name="T41" fmla="*/ 24350 h 49"/>
                <a:gd name="T42" fmla="*/ 219141 w 29"/>
                <a:gd name="T43" fmla="*/ 24350 h 49"/>
                <a:gd name="T44" fmla="*/ 311643 w 29"/>
                <a:gd name="T45" fmla="*/ 24381 h 49"/>
                <a:gd name="T46" fmla="*/ 366708 w 29"/>
                <a:gd name="T47" fmla="*/ 24381 h 49"/>
                <a:gd name="T48" fmla="*/ 415612 w 29"/>
                <a:gd name="T49" fmla="*/ 25369 h 49"/>
                <a:gd name="T50" fmla="*/ 591047 w 29"/>
                <a:gd name="T51" fmla="*/ 25369 h 49"/>
                <a:gd name="T52" fmla="*/ 591047 w 29"/>
                <a:gd name="T53" fmla="*/ 26322 h 49"/>
                <a:gd name="T54" fmla="*/ 903208 w 29"/>
                <a:gd name="T55" fmla="*/ 26322 h 49"/>
                <a:gd name="T56" fmla="*/ 940020 w 29"/>
                <a:gd name="T57" fmla="*/ 25369 h 49"/>
                <a:gd name="T58" fmla="*/ 1286725 w 29"/>
                <a:gd name="T59" fmla="*/ 25369 h 49"/>
                <a:gd name="T60" fmla="*/ 1286725 w 29"/>
                <a:gd name="T61" fmla="*/ 24350 h 49"/>
                <a:gd name="T62" fmla="*/ 1371351 w 29"/>
                <a:gd name="T63" fmla="*/ 23275 h 49"/>
                <a:gd name="T64" fmla="*/ 1371351 w 29"/>
                <a:gd name="T65" fmla="*/ 21590 h 49"/>
                <a:gd name="T66" fmla="*/ 1434368 w 29"/>
                <a:gd name="T67" fmla="*/ 20815 h 49"/>
                <a:gd name="T68" fmla="*/ 1434368 w 29"/>
                <a:gd name="T69" fmla="*/ 17508 h 49"/>
                <a:gd name="T70" fmla="*/ 1494919 w 29"/>
                <a:gd name="T71" fmla="*/ 16826 h 49"/>
                <a:gd name="T72" fmla="*/ 1494919 w 29"/>
                <a:gd name="T73" fmla="*/ 8652 h 49"/>
                <a:gd name="T74" fmla="*/ 1434368 w 29"/>
                <a:gd name="T75" fmla="*/ 8339 h 49"/>
                <a:gd name="T76" fmla="*/ 1434368 w 29"/>
                <a:gd name="T77" fmla="*/ 1 h 49"/>
                <a:gd name="T78" fmla="*/ 1371351 w 29"/>
                <a:gd name="T79" fmla="*/ 1 h 49"/>
                <a:gd name="T80" fmla="*/ 1371351 w 29"/>
                <a:gd name="T81" fmla="*/ 0 h 49"/>
                <a:gd name="T82" fmla="*/ 1224029 w 29"/>
                <a:gd name="T83" fmla="*/ 0 h 49"/>
                <a:gd name="T84" fmla="*/ 1286725 w 29"/>
                <a:gd name="T85" fmla="*/ 1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49"/>
                <a:gd name="T131" fmla="*/ 29 w 29"/>
                <a:gd name="T132" fmla="*/ 49 h 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49">
                  <a:moveTo>
                    <a:pt x="24" y="1"/>
                  </a:moveTo>
                  <a:lnTo>
                    <a:pt x="23" y="2"/>
                  </a:lnTo>
                  <a:lnTo>
                    <a:pt x="20" y="3"/>
                  </a:lnTo>
                  <a:lnTo>
                    <a:pt x="19" y="3"/>
                  </a:lnTo>
                  <a:lnTo>
                    <a:pt x="17" y="5"/>
                  </a:lnTo>
                  <a:lnTo>
                    <a:pt x="15" y="7"/>
                  </a:lnTo>
                  <a:lnTo>
                    <a:pt x="13" y="7"/>
                  </a:lnTo>
                  <a:lnTo>
                    <a:pt x="11" y="8"/>
                  </a:lnTo>
                  <a:lnTo>
                    <a:pt x="9" y="10"/>
                  </a:lnTo>
                  <a:lnTo>
                    <a:pt x="8" y="10"/>
                  </a:lnTo>
                  <a:lnTo>
                    <a:pt x="2" y="16"/>
                  </a:lnTo>
                  <a:lnTo>
                    <a:pt x="2" y="17"/>
                  </a:lnTo>
                  <a:lnTo>
                    <a:pt x="0" y="18"/>
                  </a:lnTo>
                  <a:lnTo>
                    <a:pt x="0" y="21"/>
                  </a:lnTo>
                  <a:lnTo>
                    <a:pt x="0" y="22"/>
                  </a:lnTo>
                  <a:lnTo>
                    <a:pt x="0" y="32"/>
                  </a:lnTo>
                  <a:lnTo>
                    <a:pt x="0" y="33"/>
                  </a:lnTo>
                  <a:lnTo>
                    <a:pt x="0" y="36"/>
                  </a:lnTo>
                  <a:lnTo>
                    <a:pt x="2" y="39"/>
                  </a:lnTo>
                  <a:lnTo>
                    <a:pt x="2" y="41"/>
                  </a:lnTo>
                  <a:lnTo>
                    <a:pt x="3" y="44"/>
                  </a:lnTo>
                  <a:lnTo>
                    <a:pt x="4" y="44"/>
                  </a:lnTo>
                  <a:lnTo>
                    <a:pt x="6" y="45"/>
                  </a:lnTo>
                  <a:lnTo>
                    <a:pt x="7" y="45"/>
                  </a:lnTo>
                  <a:lnTo>
                    <a:pt x="8" y="46"/>
                  </a:lnTo>
                  <a:lnTo>
                    <a:pt x="11" y="46"/>
                  </a:lnTo>
                  <a:lnTo>
                    <a:pt x="11" y="48"/>
                  </a:lnTo>
                  <a:lnTo>
                    <a:pt x="17" y="48"/>
                  </a:lnTo>
                  <a:lnTo>
                    <a:pt x="18" y="46"/>
                  </a:lnTo>
                  <a:lnTo>
                    <a:pt x="24" y="46"/>
                  </a:lnTo>
                  <a:lnTo>
                    <a:pt x="24" y="44"/>
                  </a:lnTo>
                  <a:lnTo>
                    <a:pt x="26" y="43"/>
                  </a:lnTo>
                  <a:lnTo>
                    <a:pt x="26" y="39"/>
                  </a:lnTo>
                  <a:lnTo>
                    <a:pt x="27" y="38"/>
                  </a:lnTo>
                  <a:lnTo>
                    <a:pt x="27" y="32"/>
                  </a:lnTo>
                  <a:lnTo>
                    <a:pt x="28" y="31"/>
                  </a:lnTo>
                  <a:lnTo>
                    <a:pt x="28" y="16"/>
                  </a:lnTo>
                  <a:lnTo>
                    <a:pt x="27" y="15"/>
                  </a:lnTo>
                  <a:lnTo>
                    <a:pt x="27" y="1"/>
                  </a:lnTo>
                  <a:lnTo>
                    <a:pt x="26" y="1"/>
                  </a:lnTo>
                  <a:lnTo>
                    <a:pt x="26" y="0"/>
                  </a:lnTo>
                  <a:lnTo>
                    <a:pt x="23" y="0"/>
                  </a:lnTo>
                  <a:lnTo>
                    <a:pt x="24" y="1"/>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40" name="Freeform 160"/>
            <p:cNvSpPr>
              <a:spLocks/>
            </p:cNvSpPr>
            <p:nvPr/>
          </p:nvSpPr>
          <p:spPr bwMode="auto">
            <a:xfrm>
              <a:off x="3932" y="2664"/>
              <a:ext cx="27" cy="12"/>
            </a:xfrm>
            <a:custGeom>
              <a:avLst/>
              <a:gdLst>
                <a:gd name="T0" fmla="*/ 775816 w 14"/>
                <a:gd name="T1" fmla="*/ 6246 h 8"/>
                <a:gd name="T2" fmla="*/ 775816 w 14"/>
                <a:gd name="T3" fmla="*/ 4164 h 8"/>
                <a:gd name="T4" fmla="*/ 913065 w 14"/>
                <a:gd name="T5" fmla="*/ 4164 h 8"/>
                <a:gd name="T6" fmla="*/ 913065 w 14"/>
                <a:gd name="T7" fmla="*/ 2398 h 8"/>
                <a:gd name="T8" fmla="*/ 775816 w 14"/>
                <a:gd name="T9" fmla="*/ 1599 h 8"/>
                <a:gd name="T10" fmla="*/ 699103 w 14"/>
                <a:gd name="T11" fmla="*/ 1599 h 8"/>
                <a:gd name="T12" fmla="*/ 699103 w 14"/>
                <a:gd name="T13" fmla="*/ 0 h 8"/>
                <a:gd name="T14" fmla="*/ 0 w 1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11" y="7"/>
                  </a:moveTo>
                  <a:lnTo>
                    <a:pt x="11" y="5"/>
                  </a:lnTo>
                  <a:lnTo>
                    <a:pt x="13" y="5"/>
                  </a:lnTo>
                  <a:lnTo>
                    <a:pt x="13" y="3"/>
                  </a:lnTo>
                  <a:lnTo>
                    <a:pt x="11" y="2"/>
                  </a:lnTo>
                  <a:lnTo>
                    <a:pt x="10" y="2"/>
                  </a:lnTo>
                  <a:lnTo>
                    <a:pt x="10" y="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1" name="Freeform 161"/>
            <p:cNvSpPr>
              <a:spLocks/>
            </p:cNvSpPr>
            <p:nvPr/>
          </p:nvSpPr>
          <p:spPr bwMode="auto">
            <a:xfrm>
              <a:off x="4086" y="2746"/>
              <a:ext cx="292" cy="47"/>
            </a:xfrm>
            <a:custGeom>
              <a:avLst/>
              <a:gdLst>
                <a:gd name="T0" fmla="*/ 199402 w 155"/>
                <a:gd name="T1" fmla="*/ 9381 h 33"/>
                <a:gd name="T2" fmla="*/ 319160 w 155"/>
                <a:gd name="T3" fmla="*/ 9644 h 33"/>
                <a:gd name="T4" fmla="*/ 375648 w 155"/>
                <a:gd name="T5" fmla="*/ 10951 h 33"/>
                <a:gd name="T6" fmla="*/ 859177 w 155"/>
                <a:gd name="T7" fmla="*/ 11427 h 33"/>
                <a:gd name="T8" fmla="*/ 1557937 w 155"/>
                <a:gd name="T9" fmla="*/ 11660 h 33"/>
                <a:gd name="T10" fmla="*/ 2240132 w 155"/>
                <a:gd name="T11" fmla="*/ 12331 h 33"/>
                <a:gd name="T12" fmla="*/ 2934952 w 155"/>
                <a:gd name="T13" fmla="*/ 13287 h 33"/>
                <a:gd name="T14" fmla="*/ 3474796 w 155"/>
                <a:gd name="T15" fmla="*/ 12331 h 33"/>
                <a:gd name="T16" fmla="*/ 3594271 w 155"/>
                <a:gd name="T17" fmla="*/ 11427 h 33"/>
                <a:gd name="T18" fmla="*/ 3752418 w 155"/>
                <a:gd name="T19" fmla="*/ 10951 h 33"/>
                <a:gd name="T20" fmla="*/ 4019880 w 155"/>
                <a:gd name="T21" fmla="*/ 10346 h 33"/>
                <a:gd name="T22" fmla="*/ 4356049 w 155"/>
                <a:gd name="T23" fmla="*/ 9644 h 33"/>
                <a:gd name="T24" fmla="*/ 4611599 w 155"/>
                <a:gd name="T25" fmla="*/ 9381 h 33"/>
                <a:gd name="T26" fmla="*/ 4982549 w 155"/>
                <a:gd name="T27" fmla="*/ 8907 h 33"/>
                <a:gd name="T28" fmla="*/ 5353091 w 155"/>
                <a:gd name="T29" fmla="*/ 8023 h 33"/>
                <a:gd name="T30" fmla="*/ 5744284 w 155"/>
                <a:gd name="T31" fmla="*/ 7689 h 33"/>
                <a:gd name="T32" fmla="*/ 6119958 w 155"/>
                <a:gd name="T33" fmla="*/ 7430 h 33"/>
                <a:gd name="T34" fmla="*/ 6601136 w 155"/>
                <a:gd name="T35" fmla="*/ 6771 h 33"/>
                <a:gd name="T36" fmla="*/ 6771140 w 155"/>
                <a:gd name="T37" fmla="*/ 6587 h 33"/>
                <a:gd name="T38" fmla="*/ 6865179 w 155"/>
                <a:gd name="T39" fmla="*/ 6079 h 33"/>
                <a:gd name="T40" fmla="*/ 7197275 w 155"/>
                <a:gd name="T41" fmla="*/ 5399 h 33"/>
                <a:gd name="T42" fmla="*/ 7299325 w 155"/>
                <a:gd name="T43" fmla="*/ 4625 h 33"/>
                <a:gd name="T44" fmla="*/ 7197275 w 155"/>
                <a:gd name="T45" fmla="*/ 1312 h 33"/>
                <a:gd name="T46" fmla="*/ 7147473 w 155"/>
                <a:gd name="T47" fmla="*/ 0 h 33"/>
                <a:gd name="T48" fmla="*/ 6440268 w 155"/>
                <a:gd name="T49" fmla="*/ 1 h 33"/>
                <a:gd name="T50" fmla="*/ 5786490 w 155"/>
                <a:gd name="T51" fmla="*/ 921 h 33"/>
                <a:gd name="T52" fmla="*/ 5104642 w 155"/>
                <a:gd name="T53" fmla="*/ 1312 h 33"/>
                <a:gd name="T54" fmla="*/ 4445977 w 155"/>
                <a:gd name="T55" fmla="*/ 1950 h 33"/>
                <a:gd name="T56" fmla="*/ 4076064 w 155"/>
                <a:gd name="T57" fmla="*/ 2662 h 33"/>
                <a:gd name="T58" fmla="*/ 3594271 w 155"/>
                <a:gd name="T59" fmla="*/ 2777 h 33"/>
                <a:gd name="T60" fmla="*/ 2934952 w 155"/>
                <a:gd name="T61" fmla="*/ 3247 h 33"/>
                <a:gd name="T62" fmla="*/ 2567693 w 155"/>
                <a:gd name="T63" fmla="*/ 3955 h 33"/>
                <a:gd name="T64" fmla="*/ 1934415 w 155"/>
                <a:gd name="T65" fmla="*/ 4625 h 33"/>
                <a:gd name="T66" fmla="*/ 1227412 w 155"/>
                <a:gd name="T67" fmla="*/ 4754 h 33"/>
                <a:gd name="T68" fmla="*/ 575828 w 155"/>
                <a:gd name="T69" fmla="*/ 5399 h 33"/>
                <a:gd name="T70" fmla="*/ 149741 w 155"/>
                <a:gd name="T71" fmla="*/ 6079 h 33"/>
                <a:gd name="T72" fmla="*/ 105847 w 155"/>
                <a:gd name="T73" fmla="*/ 7430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5"/>
                <a:gd name="T112" fmla="*/ 0 h 33"/>
                <a:gd name="T113" fmla="*/ 155 w 155"/>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5" h="33">
                  <a:moveTo>
                    <a:pt x="0" y="19"/>
                  </a:moveTo>
                  <a:lnTo>
                    <a:pt x="4" y="23"/>
                  </a:lnTo>
                  <a:lnTo>
                    <a:pt x="6" y="23"/>
                  </a:lnTo>
                  <a:lnTo>
                    <a:pt x="7" y="24"/>
                  </a:lnTo>
                  <a:lnTo>
                    <a:pt x="7" y="25"/>
                  </a:lnTo>
                  <a:lnTo>
                    <a:pt x="8" y="27"/>
                  </a:lnTo>
                  <a:lnTo>
                    <a:pt x="17" y="27"/>
                  </a:lnTo>
                  <a:lnTo>
                    <a:pt x="18" y="28"/>
                  </a:lnTo>
                  <a:lnTo>
                    <a:pt x="32" y="28"/>
                  </a:lnTo>
                  <a:lnTo>
                    <a:pt x="33" y="29"/>
                  </a:lnTo>
                  <a:lnTo>
                    <a:pt x="46" y="29"/>
                  </a:lnTo>
                  <a:lnTo>
                    <a:pt x="47" y="30"/>
                  </a:lnTo>
                  <a:lnTo>
                    <a:pt x="59" y="30"/>
                  </a:lnTo>
                  <a:lnTo>
                    <a:pt x="62" y="32"/>
                  </a:lnTo>
                  <a:lnTo>
                    <a:pt x="71" y="32"/>
                  </a:lnTo>
                  <a:lnTo>
                    <a:pt x="73" y="30"/>
                  </a:lnTo>
                  <a:lnTo>
                    <a:pt x="74" y="30"/>
                  </a:lnTo>
                  <a:lnTo>
                    <a:pt x="76" y="28"/>
                  </a:lnTo>
                  <a:lnTo>
                    <a:pt x="78" y="28"/>
                  </a:lnTo>
                  <a:lnTo>
                    <a:pt x="79" y="27"/>
                  </a:lnTo>
                  <a:lnTo>
                    <a:pt x="81" y="27"/>
                  </a:lnTo>
                  <a:lnTo>
                    <a:pt x="85" y="25"/>
                  </a:lnTo>
                  <a:lnTo>
                    <a:pt x="90" y="25"/>
                  </a:lnTo>
                  <a:lnTo>
                    <a:pt x="92" y="24"/>
                  </a:lnTo>
                  <a:lnTo>
                    <a:pt x="95" y="24"/>
                  </a:lnTo>
                  <a:lnTo>
                    <a:pt x="97" y="23"/>
                  </a:lnTo>
                  <a:lnTo>
                    <a:pt x="103" y="23"/>
                  </a:lnTo>
                  <a:lnTo>
                    <a:pt x="105" y="22"/>
                  </a:lnTo>
                  <a:lnTo>
                    <a:pt x="110" y="22"/>
                  </a:lnTo>
                  <a:lnTo>
                    <a:pt x="113" y="20"/>
                  </a:lnTo>
                  <a:lnTo>
                    <a:pt x="119" y="20"/>
                  </a:lnTo>
                  <a:lnTo>
                    <a:pt x="121" y="19"/>
                  </a:lnTo>
                  <a:lnTo>
                    <a:pt x="127" y="19"/>
                  </a:lnTo>
                  <a:lnTo>
                    <a:pt x="129" y="18"/>
                  </a:lnTo>
                  <a:lnTo>
                    <a:pt x="137" y="18"/>
                  </a:lnTo>
                  <a:lnTo>
                    <a:pt x="139" y="17"/>
                  </a:lnTo>
                  <a:lnTo>
                    <a:pt x="143" y="17"/>
                  </a:lnTo>
                  <a:lnTo>
                    <a:pt x="143" y="16"/>
                  </a:lnTo>
                  <a:lnTo>
                    <a:pt x="144" y="16"/>
                  </a:lnTo>
                  <a:lnTo>
                    <a:pt x="145" y="15"/>
                  </a:lnTo>
                  <a:lnTo>
                    <a:pt x="151" y="15"/>
                  </a:lnTo>
                  <a:lnTo>
                    <a:pt x="152" y="13"/>
                  </a:lnTo>
                  <a:lnTo>
                    <a:pt x="154" y="13"/>
                  </a:lnTo>
                  <a:lnTo>
                    <a:pt x="154" y="11"/>
                  </a:lnTo>
                  <a:lnTo>
                    <a:pt x="152" y="10"/>
                  </a:lnTo>
                  <a:lnTo>
                    <a:pt x="152" y="3"/>
                  </a:lnTo>
                  <a:lnTo>
                    <a:pt x="151" y="2"/>
                  </a:lnTo>
                  <a:lnTo>
                    <a:pt x="151" y="0"/>
                  </a:lnTo>
                  <a:lnTo>
                    <a:pt x="142" y="0"/>
                  </a:lnTo>
                  <a:lnTo>
                    <a:pt x="136" y="1"/>
                  </a:lnTo>
                  <a:lnTo>
                    <a:pt x="127" y="1"/>
                  </a:lnTo>
                  <a:lnTo>
                    <a:pt x="122" y="2"/>
                  </a:lnTo>
                  <a:lnTo>
                    <a:pt x="112" y="2"/>
                  </a:lnTo>
                  <a:lnTo>
                    <a:pt x="108" y="3"/>
                  </a:lnTo>
                  <a:lnTo>
                    <a:pt x="98" y="3"/>
                  </a:lnTo>
                  <a:lnTo>
                    <a:pt x="94" y="5"/>
                  </a:lnTo>
                  <a:lnTo>
                    <a:pt x="90" y="5"/>
                  </a:lnTo>
                  <a:lnTo>
                    <a:pt x="86" y="6"/>
                  </a:lnTo>
                  <a:lnTo>
                    <a:pt x="80" y="6"/>
                  </a:lnTo>
                  <a:lnTo>
                    <a:pt x="76" y="7"/>
                  </a:lnTo>
                  <a:lnTo>
                    <a:pt x="68" y="7"/>
                  </a:lnTo>
                  <a:lnTo>
                    <a:pt x="62" y="8"/>
                  </a:lnTo>
                  <a:lnTo>
                    <a:pt x="58" y="8"/>
                  </a:lnTo>
                  <a:lnTo>
                    <a:pt x="54" y="10"/>
                  </a:lnTo>
                  <a:lnTo>
                    <a:pt x="44" y="10"/>
                  </a:lnTo>
                  <a:lnTo>
                    <a:pt x="41" y="11"/>
                  </a:lnTo>
                  <a:lnTo>
                    <a:pt x="31" y="11"/>
                  </a:lnTo>
                  <a:lnTo>
                    <a:pt x="26" y="12"/>
                  </a:lnTo>
                  <a:lnTo>
                    <a:pt x="17" y="12"/>
                  </a:lnTo>
                  <a:lnTo>
                    <a:pt x="12" y="13"/>
                  </a:lnTo>
                  <a:lnTo>
                    <a:pt x="3" y="13"/>
                  </a:lnTo>
                  <a:lnTo>
                    <a:pt x="3" y="15"/>
                  </a:lnTo>
                  <a:lnTo>
                    <a:pt x="2" y="16"/>
                  </a:lnTo>
                  <a:lnTo>
                    <a:pt x="2" y="18"/>
                  </a:lnTo>
                  <a:lnTo>
                    <a:pt x="0" y="19"/>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42" name="Freeform 162"/>
            <p:cNvSpPr>
              <a:spLocks/>
            </p:cNvSpPr>
            <p:nvPr/>
          </p:nvSpPr>
          <p:spPr bwMode="auto">
            <a:xfrm>
              <a:off x="4034" y="2412"/>
              <a:ext cx="426" cy="63"/>
            </a:xfrm>
            <a:custGeom>
              <a:avLst/>
              <a:gdLst>
                <a:gd name="T0" fmla="*/ 1020835 w 227"/>
                <a:gd name="T1" fmla="*/ 5968 h 44"/>
                <a:gd name="T2" fmla="*/ 2316234 w 227"/>
                <a:gd name="T3" fmla="*/ 5195 h 44"/>
                <a:gd name="T4" fmla="*/ 3595200 w 227"/>
                <a:gd name="T5" fmla="*/ 4963 h 44"/>
                <a:gd name="T6" fmla="*/ 4705638 w 227"/>
                <a:gd name="T7" fmla="*/ 4168 h 44"/>
                <a:gd name="T8" fmla="*/ 6040575 w 227"/>
                <a:gd name="T9" fmla="*/ 3466 h 44"/>
                <a:gd name="T10" fmla="*/ 7050495 w 227"/>
                <a:gd name="T11" fmla="*/ 3111 h 44"/>
                <a:gd name="T12" fmla="*/ 7237237 w 227"/>
                <a:gd name="T13" fmla="*/ 2033 h 44"/>
                <a:gd name="T14" fmla="*/ 7450973 w 227"/>
                <a:gd name="T15" fmla="*/ 1420 h 44"/>
                <a:gd name="T16" fmla="*/ 7642038 w 227"/>
                <a:gd name="T17" fmla="*/ 992 h 44"/>
                <a:gd name="T18" fmla="*/ 7809980 w 227"/>
                <a:gd name="T19" fmla="*/ 0 h 44"/>
                <a:gd name="T20" fmla="*/ 8345788 w 227"/>
                <a:gd name="T21" fmla="*/ 992 h 44"/>
                <a:gd name="T22" fmla="*/ 8562136 w 227"/>
                <a:gd name="T23" fmla="*/ 1420 h 44"/>
                <a:gd name="T24" fmla="*/ 8662875 w 227"/>
                <a:gd name="T25" fmla="*/ 2033 h 44"/>
                <a:gd name="T26" fmla="*/ 8802010 w 227"/>
                <a:gd name="T27" fmla="*/ 2173 h 44"/>
                <a:gd name="T28" fmla="*/ 9015400 w 227"/>
                <a:gd name="T29" fmla="*/ 3111 h 44"/>
                <a:gd name="T30" fmla="*/ 9320558 w 227"/>
                <a:gd name="T31" fmla="*/ 5195 h 44"/>
                <a:gd name="T32" fmla="*/ 9635776 w 227"/>
                <a:gd name="T33" fmla="*/ 7438 h 44"/>
                <a:gd name="T34" fmla="*/ 9681416 w 227"/>
                <a:gd name="T35" fmla="*/ 9131 h 44"/>
                <a:gd name="T36" fmla="*/ 9771165 w 227"/>
                <a:gd name="T37" fmla="*/ 10174 h 44"/>
                <a:gd name="T38" fmla="*/ 9940972 w 227"/>
                <a:gd name="T39" fmla="*/ 11306 h 44"/>
                <a:gd name="T40" fmla="*/ 10040577 w 227"/>
                <a:gd name="T41" fmla="*/ 11550 h 44"/>
                <a:gd name="T42" fmla="*/ 9986229 w 227"/>
                <a:gd name="T43" fmla="*/ 12235 h 44"/>
                <a:gd name="T44" fmla="*/ 9420119 w 227"/>
                <a:gd name="T45" fmla="*/ 13532 h 44"/>
                <a:gd name="T46" fmla="*/ 8916943 w 227"/>
                <a:gd name="T47" fmla="*/ 14567 h 44"/>
                <a:gd name="T48" fmla="*/ 8562136 w 227"/>
                <a:gd name="T49" fmla="*/ 16188 h 44"/>
                <a:gd name="T50" fmla="*/ 8258171 w 227"/>
                <a:gd name="T51" fmla="*/ 16537 h 44"/>
                <a:gd name="T52" fmla="*/ 7996731 w 227"/>
                <a:gd name="T53" fmla="*/ 16684 h 44"/>
                <a:gd name="T54" fmla="*/ 7695725 w 227"/>
                <a:gd name="T55" fmla="*/ 17879 h 44"/>
                <a:gd name="T56" fmla="*/ 3240520 w 227"/>
                <a:gd name="T57" fmla="*/ 18274 h 44"/>
                <a:gd name="T58" fmla="*/ 2622321 w 227"/>
                <a:gd name="T59" fmla="*/ 18720 h 44"/>
                <a:gd name="T60" fmla="*/ 1678515 w 227"/>
                <a:gd name="T61" fmla="*/ 19375 h 44"/>
                <a:gd name="T62" fmla="*/ 1625937 w 227"/>
                <a:gd name="T63" fmla="*/ 18720 h 44"/>
                <a:gd name="T64" fmla="*/ 1510951 w 227"/>
                <a:gd name="T65" fmla="*/ 18274 h 44"/>
                <a:gd name="T66" fmla="*/ 1323653 w 227"/>
                <a:gd name="T67" fmla="*/ 16684 h 44"/>
                <a:gd name="T68" fmla="*/ 1020835 w 227"/>
                <a:gd name="T69" fmla="*/ 14567 h 44"/>
                <a:gd name="T70" fmla="*/ 858304 w 227"/>
                <a:gd name="T71" fmla="*/ 13532 h 44"/>
                <a:gd name="T72" fmla="*/ 566109 w 227"/>
                <a:gd name="T73" fmla="*/ 12235 h 44"/>
                <a:gd name="T74" fmla="*/ 261264 w 227"/>
                <a:gd name="T75" fmla="*/ 10174 h 44"/>
                <a:gd name="T76" fmla="*/ 0 w 227"/>
                <a:gd name="T77" fmla="*/ 8545 h 44"/>
                <a:gd name="T78" fmla="*/ 100739 w 227"/>
                <a:gd name="T79" fmla="*/ 5968 h 44"/>
                <a:gd name="T80" fmla="*/ 139218 w 227"/>
                <a:gd name="T81" fmla="*/ 5968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7"/>
                <a:gd name="T124" fmla="*/ 0 h 44"/>
                <a:gd name="T125" fmla="*/ 227 w 227"/>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7" h="44">
                  <a:moveTo>
                    <a:pt x="3" y="13"/>
                  </a:moveTo>
                  <a:lnTo>
                    <a:pt x="23" y="13"/>
                  </a:lnTo>
                  <a:lnTo>
                    <a:pt x="27" y="12"/>
                  </a:lnTo>
                  <a:lnTo>
                    <a:pt x="52" y="12"/>
                  </a:lnTo>
                  <a:lnTo>
                    <a:pt x="57" y="11"/>
                  </a:lnTo>
                  <a:lnTo>
                    <a:pt x="81" y="11"/>
                  </a:lnTo>
                  <a:lnTo>
                    <a:pt x="86" y="9"/>
                  </a:lnTo>
                  <a:lnTo>
                    <a:pt x="106" y="9"/>
                  </a:lnTo>
                  <a:lnTo>
                    <a:pt x="110" y="8"/>
                  </a:lnTo>
                  <a:lnTo>
                    <a:pt x="136" y="8"/>
                  </a:lnTo>
                  <a:lnTo>
                    <a:pt x="139" y="7"/>
                  </a:lnTo>
                  <a:lnTo>
                    <a:pt x="159" y="7"/>
                  </a:lnTo>
                  <a:lnTo>
                    <a:pt x="162" y="5"/>
                  </a:lnTo>
                  <a:lnTo>
                    <a:pt x="163" y="4"/>
                  </a:lnTo>
                  <a:lnTo>
                    <a:pt x="166" y="4"/>
                  </a:lnTo>
                  <a:lnTo>
                    <a:pt x="168" y="3"/>
                  </a:lnTo>
                  <a:lnTo>
                    <a:pt x="171" y="3"/>
                  </a:lnTo>
                  <a:lnTo>
                    <a:pt x="172" y="2"/>
                  </a:lnTo>
                  <a:lnTo>
                    <a:pt x="174" y="2"/>
                  </a:lnTo>
                  <a:lnTo>
                    <a:pt x="176" y="0"/>
                  </a:lnTo>
                  <a:lnTo>
                    <a:pt x="186" y="0"/>
                  </a:lnTo>
                  <a:lnTo>
                    <a:pt x="188" y="2"/>
                  </a:lnTo>
                  <a:lnTo>
                    <a:pt x="191" y="2"/>
                  </a:lnTo>
                  <a:lnTo>
                    <a:pt x="193" y="3"/>
                  </a:lnTo>
                  <a:lnTo>
                    <a:pt x="194" y="3"/>
                  </a:lnTo>
                  <a:lnTo>
                    <a:pt x="195" y="4"/>
                  </a:lnTo>
                  <a:lnTo>
                    <a:pt x="197" y="4"/>
                  </a:lnTo>
                  <a:lnTo>
                    <a:pt x="198" y="5"/>
                  </a:lnTo>
                  <a:lnTo>
                    <a:pt x="201" y="7"/>
                  </a:lnTo>
                  <a:lnTo>
                    <a:pt x="203" y="7"/>
                  </a:lnTo>
                  <a:lnTo>
                    <a:pt x="206" y="11"/>
                  </a:lnTo>
                  <a:lnTo>
                    <a:pt x="210" y="12"/>
                  </a:lnTo>
                  <a:lnTo>
                    <a:pt x="214" y="15"/>
                  </a:lnTo>
                  <a:lnTo>
                    <a:pt x="217" y="17"/>
                  </a:lnTo>
                  <a:lnTo>
                    <a:pt x="218" y="18"/>
                  </a:lnTo>
                  <a:lnTo>
                    <a:pt x="218" y="20"/>
                  </a:lnTo>
                  <a:lnTo>
                    <a:pt x="220" y="20"/>
                  </a:lnTo>
                  <a:lnTo>
                    <a:pt x="220" y="23"/>
                  </a:lnTo>
                  <a:lnTo>
                    <a:pt x="223" y="23"/>
                  </a:lnTo>
                  <a:lnTo>
                    <a:pt x="224" y="25"/>
                  </a:lnTo>
                  <a:lnTo>
                    <a:pt x="225" y="25"/>
                  </a:lnTo>
                  <a:lnTo>
                    <a:pt x="226" y="26"/>
                  </a:lnTo>
                  <a:lnTo>
                    <a:pt x="225" y="26"/>
                  </a:lnTo>
                  <a:lnTo>
                    <a:pt x="225" y="27"/>
                  </a:lnTo>
                  <a:lnTo>
                    <a:pt x="218" y="28"/>
                  </a:lnTo>
                  <a:lnTo>
                    <a:pt x="212" y="30"/>
                  </a:lnTo>
                  <a:lnTo>
                    <a:pt x="206" y="32"/>
                  </a:lnTo>
                  <a:lnTo>
                    <a:pt x="201" y="33"/>
                  </a:lnTo>
                  <a:lnTo>
                    <a:pt x="197" y="35"/>
                  </a:lnTo>
                  <a:lnTo>
                    <a:pt x="193" y="36"/>
                  </a:lnTo>
                  <a:lnTo>
                    <a:pt x="189" y="36"/>
                  </a:lnTo>
                  <a:lnTo>
                    <a:pt x="186" y="37"/>
                  </a:lnTo>
                  <a:lnTo>
                    <a:pt x="183" y="37"/>
                  </a:lnTo>
                  <a:lnTo>
                    <a:pt x="180" y="38"/>
                  </a:lnTo>
                  <a:lnTo>
                    <a:pt x="176" y="38"/>
                  </a:lnTo>
                  <a:lnTo>
                    <a:pt x="173" y="40"/>
                  </a:lnTo>
                  <a:lnTo>
                    <a:pt x="85" y="40"/>
                  </a:lnTo>
                  <a:lnTo>
                    <a:pt x="73" y="41"/>
                  </a:lnTo>
                  <a:lnTo>
                    <a:pt x="61" y="41"/>
                  </a:lnTo>
                  <a:lnTo>
                    <a:pt x="59" y="42"/>
                  </a:lnTo>
                  <a:lnTo>
                    <a:pt x="59" y="43"/>
                  </a:lnTo>
                  <a:lnTo>
                    <a:pt x="38" y="43"/>
                  </a:lnTo>
                  <a:lnTo>
                    <a:pt x="38" y="42"/>
                  </a:lnTo>
                  <a:lnTo>
                    <a:pt x="37" y="42"/>
                  </a:lnTo>
                  <a:lnTo>
                    <a:pt x="35" y="41"/>
                  </a:lnTo>
                  <a:lnTo>
                    <a:pt x="34" y="41"/>
                  </a:lnTo>
                  <a:lnTo>
                    <a:pt x="32" y="38"/>
                  </a:lnTo>
                  <a:lnTo>
                    <a:pt x="30" y="38"/>
                  </a:lnTo>
                  <a:lnTo>
                    <a:pt x="26" y="35"/>
                  </a:lnTo>
                  <a:lnTo>
                    <a:pt x="23" y="33"/>
                  </a:lnTo>
                  <a:lnTo>
                    <a:pt x="21" y="32"/>
                  </a:lnTo>
                  <a:lnTo>
                    <a:pt x="19" y="30"/>
                  </a:lnTo>
                  <a:lnTo>
                    <a:pt x="16" y="29"/>
                  </a:lnTo>
                  <a:lnTo>
                    <a:pt x="13" y="27"/>
                  </a:lnTo>
                  <a:lnTo>
                    <a:pt x="10" y="26"/>
                  </a:lnTo>
                  <a:lnTo>
                    <a:pt x="6" y="23"/>
                  </a:lnTo>
                  <a:lnTo>
                    <a:pt x="2" y="19"/>
                  </a:lnTo>
                  <a:lnTo>
                    <a:pt x="0" y="19"/>
                  </a:lnTo>
                  <a:lnTo>
                    <a:pt x="0" y="14"/>
                  </a:lnTo>
                  <a:lnTo>
                    <a:pt x="2" y="13"/>
                  </a:lnTo>
                  <a:lnTo>
                    <a:pt x="2" y="12"/>
                  </a:lnTo>
                  <a:lnTo>
                    <a:pt x="3" y="13"/>
                  </a:lnTo>
                </a:path>
              </a:pathLst>
            </a:custGeom>
            <a:solidFill>
              <a:srgbClr val="FFFF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43" name="Freeform 163"/>
            <p:cNvSpPr>
              <a:spLocks/>
            </p:cNvSpPr>
            <p:nvPr/>
          </p:nvSpPr>
          <p:spPr bwMode="auto">
            <a:xfrm>
              <a:off x="3983" y="2431"/>
              <a:ext cx="58" cy="335"/>
            </a:xfrm>
            <a:custGeom>
              <a:avLst/>
              <a:gdLst>
                <a:gd name="T0" fmla="*/ 1107359 w 31"/>
                <a:gd name="T1" fmla="*/ 100856 h 234"/>
                <a:gd name="T2" fmla="*/ 1263667 w 31"/>
                <a:gd name="T3" fmla="*/ 1420 h 234"/>
                <a:gd name="T4" fmla="*/ 1263667 w 31"/>
                <a:gd name="T5" fmla="*/ 1 h 234"/>
                <a:gd name="T6" fmla="*/ 1107359 w 31"/>
                <a:gd name="T7" fmla="*/ 1 h 234"/>
                <a:gd name="T8" fmla="*/ 1063337 w 31"/>
                <a:gd name="T9" fmla="*/ 0 h 234"/>
                <a:gd name="T10" fmla="*/ 470859 w 31"/>
                <a:gd name="T11" fmla="*/ 0 h 234"/>
                <a:gd name="T12" fmla="*/ 430326 w 31"/>
                <a:gd name="T13" fmla="*/ 1 h 234"/>
                <a:gd name="T14" fmla="*/ 333212 w 31"/>
                <a:gd name="T15" fmla="*/ 1 h 234"/>
                <a:gd name="T16" fmla="*/ 333212 w 31"/>
                <a:gd name="T17" fmla="*/ 1420 h 234"/>
                <a:gd name="T18" fmla="*/ 289048 w 31"/>
                <a:gd name="T19" fmla="*/ 2033 h 234"/>
                <a:gd name="T20" fmla="*/ 251666 w 31"/>
                <a:gd name="T21" fmla="*/ 3107 h 234"/>
                <a:gd name="T22" fmla="*/ 251666 w 31"/>
                <a:gd name="T23" fmla="*/ 4962 h 234"/>
                <a:gd name="T24" fmla="*/ 206502 w 31"/>
                <a:gd name="T25" fmla="*/ 6595 h 234"/>
                <a:gd name="T26" fmla="*/ 154491 w 31"/>
                <a:gd name="T27" fmla="*/ 9117 h 234"/>
                <a:gd name="T28" fmla="*/ 154491 w 31"/>
                <a:gd name="T29" fmla="*/ 12469 h 234"/>
                <a:gd name="T30" fmla="*/ 134511 w 31"/>
                <a:gd name="T31" fmla="*/ 15161 h 234"/>
                <a:gd name="T32" fmla="*/ 134511 w 31"/>
                <a:gd name="T33" fmla="*/ 18686 h 234"/>
                <a:gd name="T34" fmla="*/ 44134 w 31"/>
                <a:gd name="T35" fmla="*/ 22305 h 234"/>
                <a:gd name="T36" fmla="*/ 44134 w 31"/>
                <a:gd name="T37" fmla="*/ 40211 h 234"/>
                <a:gd name="T38" fmla="*/ 0 w 31"/>
                <a:gd name="T39" fmla="*/ 44485 h 234"/>
                <a:gd name="T40" fmla="*/ 0 w 31"/>
                <a:gd name="T41" fmla="*/ 84555 h 234"/>
                <a:gd name="T42" fmla="*/ 44134 w 31"/>
                <a:gd name="T43" fmla="*/ 88741 h 234"/>
                <a:gd name="T44" fmla="*/ 44134 w 31"/>
                <a:gd name="T45" fmla="*/ 103886 h 234"/>
                <a:gd name="T46" fmla="*/ 1107359 w 31"/>
                <a:gd name="T47" fmla="*/ 100856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34"/>
                <a:gd name="T74" fmla="*/ 31 w 31"/>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34">
                  <a:moveTo>
                    <a:pt x="26" y="226"/>
                  </a:moveTo>
                  <a:lnTo>
                    <a:pt x="30" y="3"/>
                  </a:lnTo>
                  <a:lnTo>
                    <a:pt x="30" y="1"/>
                  </a:lnTo>
                  <a:lnTo>
                    <a:pt x="26" y="1"/>
                  </a:lnTo>
                  <a:lnTo>
                    <a:pt x="25" y="0"/>
                  </a:lnTo>
                  <a:lnTo>
                    <a:pt x="11" y="0"/>
                  </a:lnTo>
                  <a:lnTo>
                    <a:pt x="10" y="1"/>
                  </a:lnTo>
                  <a:lnTo>
                    <a:pt x="8" y="1"/>
                  </a:lnTo>
                  <a:lnTo>
                    <a:pt x="8" y="3"/>
                  </a:lnTo>
                  <a:lnTo>
                    <a:pt x="7" y="4"/>
                  </a:lnTo>
                  <a:lnTo>
                    <a:pt x="6" y="7"/>
                  </a:lnTo>
                  <a:lnTo>
                    <a:pt x="6" y="11"/>
                  </a:lnTo>
                  <a:lnTo>
                    <a:pt x="5" y="15"/>
                  </a:lnTo>
                  <a:lnTo>
                    <a:pt x="4" y="20"/>
                  </a:lnTo>
                  <a:lnTo>
                    <a:pt x="4" y="28"/>
                  </a:lnTo>
                  <a:lnTo>
                    <a:pt x="3" y="34"/>
                  </a:lnTo>
                  <a:lnTo>
                    <a:pt x="3" y="42"/>
                  </a:lnTo>
                  <a:lnTo>
                    <a:pt x="1" y="50"/>
                  </a:lnTo>
                  <a:lnTo>
                    <a:pt x="1" y="90"/>
                  </a:lnTo>
                  <a:lnTo>
                    <a:pt x="0" y="100"/>
                  </a:lnTo>
                  <a:lnTo>
                    <a:pt x="0" y="190"/>
                  </a:lnTo>
                  <a:lnTo>
                    <a:pt x="1" y="199"/>
                  </a:lnTo>
                  <a:lnTo>
                    <a:pt x="1" y="233"/>
                  </a:lnTo>
                  <a:lnTo>
                    <a:pt x="26" y="226"/>
                  </a:lnTo>
                </a:path>
              </a:pathLst>
            </a:custGeom>
            <a:solidFill>
              <a:srgbClr val="FFFF6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44" name="Freeform 164"/>
            <p:cNvSpPr>
              <a:spLocks/>
            </p:cNvSpPr>
            <p:nvPr/>
          </p:nvSpPr>
          <p:spPr bwMode="auto">
            <a:xfrm>
              <a:off x="4032" y="2432"/>
              <a:ext cx="103" cy="83"/>
            </a:xfrm>
            <a:custGeom>
              <a:avLst/>
              <a:gdLst>
                <a:gd name="T0" fmla="*/ 83378 w 55"/>
                <a:gd name="T1" fmla="*/ 977 h 58"/>
                <a:gd name="T2" fmla="*/ 255195 w 55"/>
                <a:gd name="T3" fmla="*/ 2001 h 58"/>
                <a:gd name="T4" fmla="*/ 547614 w 55"/>
                <a:gd name="T5" fmla="*/ 4439 h 58"/>
                <a:gd name="T6" fmla="*/ 783032 w 55"/>
                <a:gd name="T7" fmla="*/ 5863 h 58"/>
                <a:gd name="T8" fmla="*/ 815112 w 55"/>
                <a:gd name="T9" fmla="*/ 6534 h 58"/>
                <a:gd name="T10" fmla="*/ 1025532 w 55"/>
                <a:gd name="T11" fmla="*/ 8035 h 58"/>
                <a:gd name="T12" fmla="*/ 1121605 w 55"/>
                <a:gd name="T13" fmla="*/ 9090 h 58"/>
                <a:gd name="T14" fmla="*/ 1234212 w 55"/>
                <a:gd name="T15" fmla="*/ 9350 h 58"/>
                <a:gd name="T16" fmla="*/ 1369582 w 55"/>
                <a:gd name="T17" fmla="*/ 9526 h 58"/>
                <a:gd name="T18" fmla="*/ 1513162 w 55"/>
                <a:gd name="T19" fmla="*/ 10090 h 58"/>
                <a:gd name="T20" fmla="*/ 1712135 w 55"/>
                <a:gd name="T21" fmla="*/ 11498 h 58"/>
                <a:gd name="T22" fmla="*/ 1861390 w 55"/>
                <a:gd name="T23" fmla="*/ 12314 h 58"/>
                <a:gd name="T24" fmla="*/ 2100461 w 55"/>
                <a:gd name="T25" fmla="*/ 13008 h 58"/>
                <a:gd name="T26" fmla="*/ 2311343 w 55"/>
                <a:gd name="T27" fmla="*/ 13632 h 58"/>
                <a:gd name="T28" fmla="*/ 2228003 w 55"/>
                <a:gd name="T29" fmla="*/ 15107 h 58"/>
                <a:gd name="T30" fmla="*/ 2199623 w 55"/>
                <a:gd name="T31" fmla="*/ 17181 h 58"/>
                <a:gd name="T32" fmla="*/ 2153305 w 55"/>
                <a:gd name="T33" fmla="*/ 21619 h 58"/>
                <a:gd name="T34" fmla="*/ 2100461 w 55"/>
                <a:gd name="T35" fmla="*/ 24587 h 58"/>
                <a:gd name="T36" fmla="*/ 2064006 w 55"/>
                <a:gd name="T37" fmla="*/ 24587 h 58"/>
                <a:gd name="T38" fmla="*/ 1808156 w 55"/>
                <a:gd name="T39" fmla="*/ 23546 h 58"/>
                <a:gd name="T40" fmla="*/ 1624486 w 55"/>
                <a:gd name="T41" fmla="*/ 22980 h 58"/>
                <a:gd name="T42" fmla="*/ 1513162 w 55"/>
                <a:gd name="T43" fmla="*/ 22476 h 58"/>
                <a:gd name="T44" fmla="*/ 1285611 w 55"/>
                <a:gd name="T45" fmla="*/ 20364 h 58"/>
                <a:gd name="T46" fmla="*/ 1121605 w 55"/>
                <a:gd name="T47" fmla="*/ 19508 h 58"/>
                <a:gd name="T48" fmla="*/ 941746 w 55"/>
                <a:gd name="T49" fmla="*/ 18615 h 58"/>
                <a:gd name="T50" fmla="*/ 783032 w 55"/>
                <a:gd name="T51" fmla="*/ 17181 h 58"/>
                <a:gd name="T52" fmla="*/ 686491 w 55"/>
                <a:gd name="T53" fmla="*/ 16599 h 58"/>
                <a:gd name="T54" fmla="*/ 547614 w 55"/>
                <a:gd name="T55" fmla="*/ 16058 h 58"/>
                <a:gd name="T56" fmla="*/ 435254 w 55"/>
                <a:gd name="T57" fmla="*/ 15537 h 58"/>
                <a:gd name="T58" fmla="*/ 208528 w 55"/>
                <a:gd name="T59" fmla="*/ 15107 h 58"/>
                <a:gd name="T60" fmla="*/ 0 w 55"/>
                <a:gd name="T61" fmla="*/ 14230 h 58"/>
                <a:gd name="T62" fmla="*/ 44522 w 55"/>
                <a:gd name="T63" fmla="*/ 11498 h 58"/>
                <a:gd name="T64" fmla="*/ 83378 w 55"/>
                <a:gd name="T65" fmla="*/ 5863 h 58"/>
                <a:gd name="T66" fmla="*/ 136269 w 55"/>
                <a:gd name="T67" fmla="*/ 2001 h 58"/>
                <a:gd name="T68" fmla="*/ 44522 w 55"/>
                <a:gd name="T69" fmla="*/ 139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
                <a:gd name="T106" fmla="*/ 0 h 58"/>
                <a:gd name="T107" fmla="*/ 55 w 55"/>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 h="58">
                  <a:moveTo>
                    <a:pt x="0" y="0"/>
                  </a:moveTo>
                  <a:lnTo>
                    <a:pt x="2" y="2"/>
                  </a:lnTo>
                  <a:lnTo>
                    <a:pt x="3" y="3"/>
                  </a:lnTo>
                  <a:lnTo>
                    <a:pt x="6" y="4"/>
                  </a:lnTo>
                  <a:lnTo>
                    <a:pt x="10" y="8"/>
                  </a:lnTo>
                  <a:lnTo>
                    <a:pt x="13" y="10"/>
                  </a:lnTo>
                  <a:lnTo>
                    <a:pt x="17" y="13"/>
                  </a:lnTo>
                  <a:lnTo>
                    <a:pt x="18" y="13"/>
                  </a:lnTo>
                  <a:lnTo>
                    <a:pt x="19" y="14"/>
                  </a:lnTo>
                  <a:lnTo>
                    <a:pt x="19" y="15"/>
                  </a:lnTo>
                  <a:lnTo>
                    <a:pt x="21" y="15"/>
                  </a:lnTo>
                  <a:lnTo>
                    <a:pt x="24" y="18"/>
                  </a:lnTo>
                  <a:lnTo>
                    <a:pt x="25" y="18"/>
                  </a:lnTo>
                  <a:lnTo>
                    <a:pt x="26" y="20"/>
                  </a:lnTo>
                  <a:lnTo>
                    <a:pt x="28" y="20"/>
                  </a:lnTo>
                  <a:lnTo>
                    <a:pt x="29" y="21"/>
                  </a:lnTo>
                  <a:lnTo>
                    <a:pt x="30" y="21"/>
                  </a:lnTo>
                  <a:lnTo>
                    <a:pt x="32" y="22"/>
                  </a:lnTo>
                  <a:lnTo>
                    <a:pt x="34" y="23"/>
                  </a:lnTo>
                  <a:lnTo>
                    <a:pt x="35" y="23"/>
                  </a:lnTo>
                  <a:lnTo>
                    <a:pt x="37" y="25"/>
                  </a:lnTo>
                  <a:lnTo>
                    <a:pt x="40" y="26"/>
                  </a:lnTo>
                  <a:lnTo>
                    <a:pt x="41" y="26"/>
                  </a:lnTo>
                  <a:lnTo>
                    <a:pt x="43" y="28"/>
                  </a:lnTo>
                  <a:lnTo>
                    <a:pt x="47" y="29"/>
                  </a:lnTo>
                  <a:lnTo>
                    <a:pt x="49" y="29"/>
                  </a:lnTo>
                  <a:lnTo>
                    <a:pt x="51" y="30"/>
                  </a:lnTo>
                  <a:lnTo>
                    <a:pt x="54" y="31"/>
                  </a:lnTo>
                  <a:lnTo>
                    <a:pt x="54" y="32"/>
                  </a:lnTo>
                  <a:lnTo>
                    <a:pt x="52" y="34"/>
                  </a:lnTo>
                  <a:lnTo>
                    <a:pt x="52" y="39"/>
                  </a:lnTo>
                  <a:lnTo>
                    <a:pt x="51" y="39"/>
                  </a:lnTo>
                  <a:lnTo>
                    <a:pt x="51" y="48"/>
                  </a:lnTo>
                  <a:lnTo>
                    <a:pt x="50" y="49"/>
                  </a:lnTo>
                  <a:lnTo>
                    <a:pt x="50" y="54"/>
                  </a:lnTo>
                  <a:lnTo>
                    <a:pt x="49" y="56"/>
                  </a:lnTo>
                  <a:lnTo>
                    <a:pt x="49" y="57"/>
                  </a:lnTo>
                  <a:lnTo>
                    <a:pt x="48" y="56"/>
                  </a:lnTo>
                  <a:lnTo>
                    <a:pt x="45" y="56"/>
                  </a:lnTo>
                  <a:lnTo>
                    <a:pt x="42" y="53"/>
                  </a:lnTo>
                  <a:lnTo>
                    <a:pt x="41" y="53"/>
                  </a:lnTo>
                  <a:lnTo>
                    <a:pt x="38" y="52"/>
                  </a:lnTo>
                  <a:lnTo>
                    <a:pt x="37" y="51"/>
                  </a:lnTo>
                  <a:lnTo>
                    <a:pt x="35" y="51"/>
                  </a:lnTo>
                  <a:lnTo>
                    <a:pt x="32" y="46"/>
                  </a:lnTo>
                  <a:lnTo>
                    <a:pt x="30" y="46"/>
                  </a:lnTo>
                  <a:lnTo>
                    <a:pt x="28" y="44"/>
                  </a:lnTo>
                  <a:lnTo>
                    <a:pt x="26" y="44"/>
                  </a:lnTo>
                  <a:lnTo>
                    <a:pt x="24" y="42"/>
                  </a:lnTo>
                  <a:lnTo>
                    <a:pt x="22" y="42"/>
                  </a:lnTo>
                  <a:lnTo>
                    <a:pt x="19" y="39"/>
                  </a:lnTo>
                  <a:lnTo>
                    <a:pt x="18" y="39"/>
                  </a:lnTo>
                  <a:lnTo>
                    <a:pt x="17" y="38"/>
                  </a:lnTo>
                  <a:lnTo>
                    <a:pt x="16" y="38"/>
                  </a:lnTo>
                  <a:lnTo>
                    <a:pt x="14" y="36"/>
                  </a:lnTo>
                  <a:lnTo>
                    <a:pt x="13" y="36"/>
                  </a:lnTo>
                  <a:lnTo>
                    <a:pt x="12" y="35"/>
                  </a:lnTo>
                  <a:lnTo>
                    <a:pt x="10" y="35"/>
                  </a:lnTo>
                  <a:lnTo>
                    <a:pt x="9" y="34"/>
                  </a:lnTo>
                  <a:lnTo>
                    <a:pt x="5" y="34"/>
                  </a:lnTo>
                  <a:lnTo>
                    <a:pt x="2" y="32"/>
                  </a:lnTo>
                  <a:lnTo>
                    <a:pt x="0" y="32"/>
                  </a:lnTo>
                  <a:lnTo>
                    <a:pt x="0" y="28"/>
                  </a:lnTo>
                  <a:lnTo>
                    <a:pt x="1" y="26"/>
                  </a:lnTo>
                  <a:lnTo>
                    <a:pt x="1" y="14"/>
                  </a:lnTo>
                  <a:lnTo>
                    <a:pt x="2" y="13"/>
                  </a:lnTo>
                  <a:lnTo>
                    <a:pt x="2" y="5"/>
                  </a:lnTo>
                  <a:lnTo>
                    <a:pt x="3" y="4"/>
                  </a:lnTo>
                  <a:lnTo>
                    <a:pt x="3" y="3"/>
                  </a:lnTo>
                  <a:lnTo>
                    <a:pt x="1" y="3"/>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45" name="Freeform 165"/>
            <p:cNvSpPr>
              <a:spLocks/>
            </p:cNvSpPr>
            <p:nvPr/>
          </p:nvSpPr>
          <p:spPr bwMode="auto">
            <a:xfrm>
              <a:off x="4023" y="2477"/>
              <a:ext cx="80" cy="302"/>
            </a:xfrm>
            <a:custGeom>
              <a:avLst/>
              <a:gdLst>
                <a:gd name="T0" fmla="*/ 192339 w 43"/>
                <a:gd name="T1" fmla="*/ 0 h 211"/>
                <a:gd name="T2" fmla="*/ 268443 w 43"/>
                <a:gd name="T3" fmla="*/ 1 h 211"/>
                <a:gd name="T4" fmla="*/ 409395 w 43"/>
                <a:gd name="T5" fmla="*/ 1 h 211"/>
                <a:gd name="T6" fmla="*/ 499429 w 43"/>
                <a:gd name="T7" fmla="*/ 992 h 211"/>
                <a:gd name="T8" fmla="*/ 531635 w 43"/>
                <a:gd name="T9" fmla="*/ 992 h 211"/>
                <a:gd name="T10" fmla="*/ 617695 w 43"/>
                <a:gd name="T11" fmla="*/ 2032 h 211"/>
                <a:gd name="T12" fmla="*/ 720995 w 43"/>
                <a:gd name="T13" fmla="*/ 2032 h 211"/>
                <a:gd name="T14" fmla="*/ 761665 w 43"/>
                <a:gd name="T15" fmla="*/ 2170 h 211"/>
                <a:gd name="T16" fmla="*/ 810009 w 43"/>
                <a:gd name="T17" fmla="*/ 2170 h 211"/>
                <a:gd name="T18" fmla="*/ 837717 w 43"/>
                <a:gd name="T19" fmla="*/ 3106 h 211"/>
                <a:gd name="T20" fmla="*/ 885179 w 43"/>
                <a:gd name="T21" fmla="*/ 3106 h 211"/>
                <a:gd name="T22" fmla="*/ 1149200 w 43"/>
                <a:gd name="T23" fmla="*/ 6363 h 211"/>
                <a:gd name="T24" fmla="*/ 1238603 w 43"/>
                <a:gd name="T25" fmla="*/ 6363 h 211"/>
                <a:gd name="T26" fmla="*/ 1386740 w 43"/>
                <a:gd name="T27" fmla="*/ 8048 h 211"/>
                <a:gd name="T28" fmla="*/ 1465286 w 43"/>
                <a:gd name="T29" fmla="*/ 8526 h 211"/>
                <a:gd name="T30" fmla="*/ 1506993 w 43"/>
                <a:gd name="T31" fmla="*/ 9362 h 211"/>
                <a:gd name="T32" fmla="*/ 1606312 w 43"/>
                <a:gd name="T33" fmla="*/ 10128 h 211"/>
                <a:gd name="T34" fmla="*/ 1606312 w 43"/>
                <a:gd name="T35" fmla="*/ 25251 h 211"/>
                <a:gd name="T36" fmla="*/ 1558543 w 43"/>
                <a:gd name="T37" fmla="*/ 28637 h 211"/>
                <a:gd name="T38" fmla="*/ 1558543 w 43"/>
                <a:gd name="T39" fmla="*/ 61797 h 211"/>
                <a:gd name="T40" fmla="*/ 1506993 w 43"/>
                <a:gd name="T41" fmla="*/ 64813 h 211"/>
                <a:gd name="T42" fmla="*/ 1506993 w 43"/>
                <a:gd name="T43" fmla="*/ 85580 h 211"/>
                <a:gd name="T44" fmla="*/ 1465286 w 43"/>
                <a:gd name="T45" fmla="*/ 87769 h 211"/>
                <a:gd name="T46" fmla="*/ 1465286 w 43"/>
                <a:gd name="T47" fmla="*/ 93412 h 211"/>
                <a:gd name="T48" fmla="*/ 1386740 w 43"/>
                <a:gd name="T49" fmla="*/ 92766 h 211"/>
                <a:gd name="T50" fmla="*/ 1341386 w 43"/>
                <a:gd name="T51" fmla="*/ 91951 h 211"/>
                <a:gd name="T52" fmla="*/ 1238603 w 43"/>
                <a:gd name="T53" fmla="*/ 91360 h 211"/>
                <a:gd name="T54" fmla="*/ 989088 w 43"/>
                <a:gd name="T55" fmla="*/ 89299 h 211"/>
                <a:gd name="T56" fmla="*/ 963338 w 43"/>
                <a:gd name="T57" fmla="*/ 89299 h 211"/>
                <a:gd name="T58" fmla="*/ 963338 w 43"/>
                <a:gd name="T59" fmla="*/ 88449 h 211"/>
                <a:gd name="T60" fmla="*/ 885179 w 43"/>
                <a:gd name="T61" fmla="*/ 88449 h 211"/>
                <a:gd name="T62" fmla="*/ 810009 w 43"/>
                <a:gd name="T63" fmla="*/ 87070 h 211"/>
                <a:gd name="T64" fmla="*/ 761665 w 43"/>
                <a:gd name="T65" fmla="*/ 87070 h 211"/>
                <a:gd name="T66" fmla="*/ 720995 w 43"/>
                <a:gd name="T67" fmla="*/ 86401 h 211"/>
                <a:gd name="T68" fmla="*/ 0 w 43"/>
                <a:gd name="T69" fmla="*/ 86401 h 211"/>
                <a:gd name="T70" fmla="*/ 0 w 43"/>
                <a:gd name="T71" fmla="*/ 85580 h 211"/>
                <a:gd name="T72" fmla="*/ 77555 w 43"/>
                <a:gd name="T73" fmla="*/ 84853 h 211"/>
                <a:gd name="T74" fmla="*/ 77555 w 43"/>
                <a:gd name="T75" fmla="*/ 81394 h 211"/>
                <a:gd name="T76" fmla="*/ 118277 w 43"/>
                <a:gd name="T77" fmla="*/ 79970 h 211"/>
                <a:gd name="T78" fmla="*/ 118277 w 43"/>
                <a:gd name="T79" fmla="*/ 76967 h 211"/>
                <a:gd name="T80" fmla="*/ 144288 w 43"/>
                <a:gd name="T81" fmla="*/ 76280 h 211"/>
                <a:gd name="T82" fmla="*/ 144288 w 43"/>
                <a:gd name="T83" fmla="*/ 73300 h 211"/>
                <a:gd name="T84" fmla="*/ 192339 w 43"/>
                <a:gd name="T85" fmla="*/ 72812 h 211"/>
                <a:gd name="T86" fmla="*/ 192339 w 43"/>
                <a:gd name="T87" fmla="*/ 69875 h 211"/>
                <a:gd name="T88" fmla="*/ 220050 w 43"/>
                <a:gd name="T89" fmla="*/ 68367 h 211"/>
                <a:gd name="T90" fmla="*/ 220050 w 43"/>
                <a:gd name="T91" fmla="*/ 64813 h 211"/>
                <a:gd name="T92" fmla="*/ 268443 w 43"/>
                <a:gd name="T93" fmla="*/ 64648 h 211"/>
                <a:gd name="T94" fmla="*/ 268443 w 43"/>
                <a:gd name="T95" fmla="*/ 63085 h 211"/>
                <a:gd name="T96" fmla="*/ 192339 w 43"/>
                <a:gd name="T97" fmla="*/ 61797 h 211"/>
                <a:gd name="T98" fmla="*/ 192339 w 43"/>
                <a:gd name="T99" fmla="*/ 32294 h 211"/>
                <a:gd name="T100" fmla="*/ 144288 w 43"/>
                <a:gd name="T101" fmla="*/ 30795 h 211"/>
                <a:gd name="T102" fmla="*/ 144288 w 43"/>
                <a:gd name="T103" fmla="*/ 0 h 211"/>
                <a:gd name="T104" fmla="*/ 192339 w 43"/>
                <a:gd name="T105" fmla="*/ 0 h 2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
                <a:gd name="T160" fmla="*/ 0 h 211"/>
                <a:gd name="T161" fmla="*/ 43 w 43"/>
                <a:gd name="T162" fmla="*/ 211 h 2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 h="211">
                  <a:moveTo>
                    <a:pt x="5" y="0"/>
                  </a:moveTo>
                  <a:lnTo>
                    <a:pt x="7" y="1"/>
                  </a:lnTo>
                  <a:lnTo>
                    <a:pt x="11" y="1"/>
                  </a:lnTo>
                  <a:lnTo>
                    <a:pt x="13" y="2"/>
                  </a:lnTo>
                  <a:lnTo>
                    <a:pt x="14" y="2"/>
                  </a:lnTo>
                  <a:lnTo>
                    <a:pt x="16" y="4"/>
                  </a:lnTo>
                  <a:lnTo>
                    <a:pt x="19" y="4"/>
                  </a:lnTo>
                  <a:lnTo>
                    <a:pt x="20" y="5"/>
                  </a:lnTo>
                  <a:lnTo>
                    <a:pt x="21" y="5"/>
                  </a:lnTo>
                  <a:lnTo>
                    <a:pt x="22" y="7"/>
                  </a:lnTo>
                  <a:lnTo>
                    <a:pt x="23" y="7"/>
                  </a:lnTo>
                  <a:lnTo>
                    <a:pt x="30" y="14"/>
                  </a:lnTo>
                  <a:lnTo>
                    <a:pt x="32" y="14"/>
                  </a:lnTo>
                  <a:lnTo>
                    <a:pt x="36" y="18"/>
                  </a:lnTo>
                  <a:lnTo>
                    <a:pt x="38" y="19"/>
                  </a:lnTo>
                  <a:lnTo>
                    <a:pt x="39" y="21"/>
                  </a:lnTo>
                  <a:lnTo>
                    <a:pt x="42" y="23"/>
                  </a:lnTo>
                  <a:lnTo>
                    <a:pt x="42" y="57"/>
                  </a:lnTo>
                  <a:lnTo>
                    <a:pt x="41" y="64"/>
                  </a:lnTo>
                  <a:lnTo>
                    <a:pt x="41" y="139"/>
                  </a:lnTo>
                  <a:lnTo>
                    <a:pt x="39" y="146"/>
                  </a:lnTo>
                  <a:lnTo>
                    <a:pt x="39" y="193"/>
                  </a:lnTo>
                  <a:lnTo>
                    <a:pt x="38" y="198"/>
                  </a:lnTo>
                  <a:lnTo>
                    <a:pt x="38" y="210"/>
                  </a:lnTo>
                  <a:lnTo>
                    <a:pt x="36" y="209"/>
                  </a:lnTo>
                  <a:lnTo>
                    <a:pt x="35" y="207"/>
                  </a:lnTo>
                  <a:lnTo>
                    <a:pt x="32" y="206"/>
                  </a:lnTo>
                  <a:lnTo>
                    <a:pt x="26" y="201"/>
                  </a:lnTo>
                  <a:lnTo>
                    <a:pt x="25" y="201"/>
                  </a:lnTo>
                  <a:lnTo>
                    <a:pt x="25" y="199"/>
                  </a:lnTo>
                  <a:lnTo>
                    <a:pt x="23" y="199"/>
                  </a:lnTo>
                  <a:lnTo>
                    <a:pt x="21" y="196"/>
                  </a:lnTo>
                  <a:lnTo>
                    <a:pt x="20" y="196"/>
                  </a:lnTo>
                  <a:lnTo>
                    <a:pt x="19" y="195"/>
                  </a:lnTo>
                  <a:lnTo>
                    <a:pt x="0" y="195"/>
                  </a:lnTo>
                  <a:lnTo>
                    <a:pt x="0" y="193"/>
                  </a:lnTo>
                  <a:lnTo>
                    <a:pt x="2" y="191"/>
                  </a:lnTo>
                  <a:lnTo>
                    <a:pt x="2" y="183"/>
                  </a:lnTo>
                  <a:lnTo>
                    <a:pt x="3" y="180"/>
                  </a:lnTo>
                  <a:lnTo>
                    <a:pt x="3" y="173"/>
                  </a:lnTo>
                  <a:lnTo>
                    <a:pt x="4" y="172"/>
                  </a:lnTo>
                  <a:lnTo>
                    <a:pt x="4" y="165"/>
                  </a:lnTo>
                  <a:lnTo>
                    <a:pt x="5" y="164"/>
                  </a:lnTo>
                  <a:lnTo>
                    <a:pt x="5" y="157"/>
                  </a:lnTo>
                  <a:lnTo>
                    <a:pt x="6" y="154"/>
                  </a:lnTo>
                  <a:lnTo>
                    <a:pt x="6" y="146"/>
                  </a:lnTo>
                  <a:lnTo>
                    <a:pt x="7" y="145"/>
                  </a:lnTo>
                  <a:lnTo>
                    <a:pt x="7" y="142"/>
                  </a:lnTo>
                  <a:lnTo>
                    <a:pt x="5" y="139"/>
                  </a:lnTo>
                  <a:lnTo>
                    <a:pt x="5" y="73"/>
                  </a:lnTo>
                  <a:lnTo>
                    <a:pt x="4" y="69"/>
                  </a:lnTo>
                  <a:lnTo>
                    <a:pt x="4" y="0"/>
                  </a:lnTo>
                  <a:lnTo>
                    <a:pt x="5"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46" name="Freeform 166"/>
            <p:cNvSpPr>
              <a:spLocks/>
            </p:cNvSpPr>
            <p:nvPr/>
          </p:nvSpPr>
          <p:spPr bwMode="auto">
            <a:xfrm>
              <a:off x="4081" y="2471"/>
              <a:ext cx="344" cy="303"/>
            </a:xfrm>
            <a:custGeom>
              <a:avLst/>
              <a:gdLst>
                <a:gd name="T0" fmla="*/ 8098250 w 183"/>
                <a:gd name="T1" fmla="*/ 12863 h 212"/>
                <a:gd name="T2" fmla="*/ 8171576 w 183"/>
                <a:gd name="T3" fmla="*/ 12060 h 212"/>
                <a:gd name="T4" fmla="*/ 8211172 w 183"/>
                <a:gd name="T5" fmla="*/ 11840 h 212"/>
                <a:gd name="T6" fmla="*/ 8317492 w 183"/>
                <a:gd name="T7" fmla="*/ 10789 h 212"/>
                <a:gd name="T8" fmla="*/ 7952394 w 183"/>
                <a:gd name="T9" fmla="*/ 1 h 212"/>
                <a:gd name="T10" fmla="*/ 7262512 w 183"/>
                <a:gd name="T11" fmla="*/ 1985 h 212"/>
                <a:gd name="T12" fmla="*/ 6713865 w 183"/>
                <a:gd name="T13" fmla="*/ 2837 h 212"/>
                <a:gd name="T14" fmla="*/ 6217512 w 183"/>
                <a:gd name="T15" fmla="*/ 3413 h 212"/>
                <a:gd name="T16" fmla="*/ 5660567 w 183"/>
                <a:gd name="T17" fmla="*/ 4055 h 212"/>
                <a:gd name="T18" fmla="*/ 5248523 w 183"/>
                <a:gd name="T19" fmla="*/ 4878 h 212"/>
                <a:gd name="T20" fmla="*/ 4745869 w 183"/>
                <a:gd name="T21" fmla="*/ 5082 h 212"/>
                <a:gd name="T22" fmla="*/ 4204271 w 183"/>
                <a:gd name="T23" fmla="*/ 6130 h 212"/>
                <a:gd name="T24" fmla="*/ 3735201 w 183"/>
                <a:gd name="T25" fmla="*/ 6297 h 212"/>
                <a:gd name="T26" fmla="*/ 2923726 w 183"/>
                <a:gd name="T27" fmla="*/ 6972 h 212"/>
                <a:gd name="T28" fmla="*/ 2236575 w 183"/>
                <a:gd name="T29" fmla="*/ 8284 h 212"/>
                <a:gd name="T30" fmla="*/ 1354548 w 183"/>
                <a:gd name="T31" fmla="*/ 8761 h 212"/>
                <a:gd name="T32" fmla="*/ 311844 w 183"/>
                <a:gd name="T33" fmla="*/ 9965 h 212"/>
                <a:gd name="T34" fmla="*/ 267241 w 183"/>
                <a:gd name="T35" fmla="*/ 14837 h 212"/>
                <a:gd name="T36" fmla="*/ 194572 w 183"/>
                <a:gd name="T37" fmla="*/ 21344 h 212"/>
                <a:gd name="T38" fmla="*/ 142166 w 183"/>
                <a:gd name="T39" fmla="*/ 28276 h 212"/>
                <a:gd name="T40" fmla="*/ 103508 w 183"/>
                <a:gd name="T41" fmla="*/ 35540 h 212"/>
                <a:gd name="T42" fmla="*/ 0 w 183"/>
                <a:gd name="T43" fmla="*/ 46409 h 212"/>
                <a:gd name="T44" fmla="*/ 103508 w 183"/>
                <a:gd name="T45" fmla="*/ 68710 h 212"/>
                <a:gd name="T46" fmla="*/ 142166 w 183"/>
                <a:gd name="T47" fmla="*/ 75486 h 212"/>
                <a:gd name="T48" fmla="*/ 267241 w 183"/>
                <a:gd name="T49" fmla="*/ 81560 h 212"/>
                <a:gd name="T50" fmla="*/ 365753 w 183"/>
                <a:gd name="T51" fmla="*/ 86103 h 212"/>
                <a:gd name="T52" fmla="*/ 632949 w 183"/>
                <a:gd name="T53" fmla="*/ 89920 h 212"/>
                <a:gd name="T54" fmla="*/ 944318 w 183"/>
                <a:gd name="T55" fmla="*/ 91590 h 212"/>
                <a:gd name="T56" fmla="*/ 1555354 w 183"/>
                <a:gd name="T57" fmla="*/ 90953 h 212"/>
                <a:gd name="T58" fmla="*/ 1821694 w 183"/>
                <a:gd name="T59" fmla="*/ 87531 h 212"/>
                <a:gd name="T60" fmla="*/ 1925394 w 183"/>
                <a:gd name="T61" fmla="*/ 84937 h 212"/>
                <a:gd name="T62" fmla="*/ 2016282 w 183"/>
                <a:gd name="T63" fmla="*/ 60244 h 212"/>
                <a:gd name="T64" fmla="*/ 2016282 w 183"/>
                <a:gd name="T65" fmla="*/ 55545 h 212"/>
                <a:gd name="T66" fmla="*/ 2133240 w 183"/>
                <a:gd name="T67" fmla="*/ 52252 h 212"/>
                <a:gd name="T68" fmla="*/ 2291798 w 183"/>
                <a:gd name="T69" fmla="*/ 49571 h 212"/>
                <a:gd name="T70" fmla="*/ 2602328 w 183"/>
                <a:gd name="T71" fmla="*/ 46409 h 212"/>
                <a:gd name="T72" fmla="*/ 2846012 w 183"/>
                <a:gd name="T73" fmla="*/ 45020 h 212"/>
                <a:gd name="T74" fmla="*/ 3157192 w 183"/>
                <a:gd name="T75" fmla="*/ 42850 h 212"/>
                <a:gd name="T76" fmla="*/ 3527331 w 183"/>
                <a:gd name="T77" fmla="*/ 41580 h 212"/>
                <a:gd name="T78" fmla="*/ 3790169 w 183"/>
                <a:gd name="T79" fmla="*/ 40652 h 212"/>
                <a:gd name="T80" fmla="*/ 4150359 w 183"/>
                <a:gd name="T81" fmla="*/ 39431 h 212"/>
                <a:gd name="T82" fmla="*/ 4424713 w 183"/>
                <a:gd name="T83" fmla="*/ 38622 h 212"/>
                <a:gd name="T84" fmla="*/ 4832869 w 183"/>
                <a:gd name="T85" fmla="*/ 37435 h 212"/>
                <a:gd name="T86" fmla="*/ 5157951 w 183"/>
                <a:gd name="T87" fmla="*/ 36044 h 212"/>
                <a:gd name="T88" fmla="*/ 5495966 w 183"/>
                <a:gd name="T89" fmla="*/ 34568 h 212"/>
                <a:gd name="T90" fmla="*/ 5861670 w 183"/>
                <a:gd name="T91" fmla="*/ 33179 h 212"/>
                <a:gd name="T92" fmla="*/ 6168980 w 183"/>
                <a:gd name="T93" fmla="*/ 33150 h 212"/>
                <a:gd name="T94" fmla="*/ 6496092 w 183"/>
                <a:gd name="T95" fmla="*/ 31499 h 212"/>
                <a:gd name="T96" fmla="*/ 6762235 w 183"/>
                <a:gd name="T97" fmla="*/ 30506 h 212"/>
                <a:gd name="T98" fmla="*/ 7124687 w 183"/>
                <a:gd name="T99" fmla="*/ 29981 h 212"/>
                <a:gd name="T100" fmla="*/ 7482819 w 183"/>
                <a:gd name="T101" fmla="*/ 29092 h 212"/>
                <a:gd name="T102" fmla="*/ 7801765 w 183"/>
                <a:gd name="T103" fmla="*/ 28276 h 212"/>
                <a:gd name="T104" fmla="*/ 7991365 w 183"/>
                <a:gd name="T105" fmla="*/ 27310 h 212"/>
                <a:gd name="T106" fmla="*/ 8098250 w 183"/>
                <a:gd name="T107" fmla="*/ 25219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3"/>
                <a:gd name="T163" fmla="*/ 0 h 212"/>
                <a:gd name="T164" fmla="*/ 183 w 183"/>
                <a:gd name="T165" fmla="*/ 212 h 2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3" h="212">
                  <a:moveTo>
                    <a:pt x="177" y="46"/>
                  </a:moveTo>
                  <a:lnTo>
                    <a:pt x="177" y="30"/>
                  </a:lnTo>
                  <a:lnTo>
                    <a:pt x="179" y="30"/>
                  </a:lnTo>
                  <a:lnTo>
                    <a:pt x="179" y="28"/>
                  </a:lnTo>
                  <a:lnTo>
                    <a:pt x="180" y="28"/>
                  </a:lnTo>
                  <a:lnTo>
                    <a:pt x="180" y="27"/>
                  </a:lnTo>
                  <a:lnTo>
                    <a:pt x="182" y="25"/>
                  </a:lnTo>
                  <a:lnTo>
                    <a:pt x="182" y="0"/>
                  </a:lnTo>
                  <a:lnTo>
                    <a:pt x="174" y="1"/>
                  </a:lnTo>
                  <a:lnTo>
                    <a:pt x="165" y="3"/>
                  </a:lnTo>
                  <a:lnTo>
                    <a:pt x="159" y="4"/>
                  </a:lnTo>
                  <a:lnTo>
                    <a:pt x="152" y="5"/>
                  </a:lnTo>
                  <a:lnTo>
                    <a:pt x="147" y="6"/>
                  </a:lnTo>
                  <a:lnTo>
                    <a:pt x="141" y="6"/>
                  </a:lnTo>
                  <a:lnTo>
                    <a:pt x="136" y="8"/>
                  </a:lnTo>
                  <a:lnTo>
                    <a:pt x="132" y="9"/>
                  </a:lnTo>
                  <a:lnTo>
                    <a:pt x="124" y="9"/>
                  </a:lnTo>
                  <a:lnTo>
                    <a:pt x="121" y="11"/>
                  </a:lnTo>
                  <a:lnTo>
                    <a:pt x="115" y="11"/>
                  </a:lnTo>
                  <a:lnTo>
                    <a:pt x="113" y="12"/>
                  </a:lnTo>
                  <a:lnTo>
                    <a:pt x="104" y="12"/>
                  </a:lnTo>
                  <a:lnTo>
                    <a:pt x="101" y="14"/>
                  </a:lnTo>
                  <a:lnTo>
                    <a:pt x="92" y="14"/>
                  </a:lnTo>
                  <a:lnTo>
                    <a:pt x="88" y="15"/>
                  </a:lnTo>
                  <a:lnTo>
                    <a:pt x="82" y="15"/>
                  </a:lnTo>
                  <a:lnTo>
                    <a:pt x="77" y="16"/>
                  </a:lnTo>
                  <a:lnTo>
                    <a:pt x="64" y="16"/>
                  </a:lnTo>
                  <a:lnTo>
                    <a:pt x="57" y="17"/>
                  </a:lnTo>
                  <a:lnTo>
                    <a:pt x="49" y="19"/>
                  </a:lnTo>
                  <a:lnTo>
                    <a:pt x="40" y="19"/>
                  </a:lnTo>
                  <a:lnTo>
                    <a:pt x="30" y="20"/>
                  </a:lnTo>
                  <a:lnTo>
                    <a:pt x="20" y="22"/>
                  </a:lnTo>
                  <a:lnTo>
                    <a:pt x="7" y="23"/>
                  </a:lnTo>
                  <a:lnTo>
                    <a:pt x="7" y="30"/>
                  </a:lnTo>
                  <a:lnTo>
                    <a:pt x="6" y="34"/>
                  </a:lnTo>
                  <a:lnTo>
                    <a:pt x="6" y="45"/>
                  </a:lnTo>
                  <a:lnTo>
                    <a:pt x="4" y="50"/>
                  </a:lnTo>
                  <a:lnTo>
                    <a:pt x="4" y="58"/>
                  </a:lnTo>
                  <a:lnTo>
                    <a:pt x="3" y="65"/>
                  </a:lnTo>
                  <a:lnTo>
                    <a:pt x="3" y="73"/>
                  </a:lnTo>
                  <a:lnTo>
                    <a:pt x="2" y="82"/>
                  </a:lnTo>
                  <a:lnTo>
                    <a:pt x="2" y="98"/>
                  </a:lnTo>
                  <a:lnTo>
                    <a:pt x="0" y="107"/>
                  </a:lnTo>
                  <a:lnTo>
                    <a:pt x="0" y="151"/>
                  </a:lnTo>
                  <a:lnTo>
                    <a:pt x="2" y="159"/>
                  </a:lnTo>
                  <a:lnTo>
                    <a:pt x="2" y="168"/>
                  </a:lnTo>
                  <a:lnTo>
                    <a:pt x="3" y="174"/>
                  </a:lnTo>
                  <a:lnTo>
                    <a:pt x="4" y="181"/>
                  </a:lnTo>
                  <a:lnTo>
                    <a:pt x="6" y="188"/>
                  </a:lnTo>
                  <a:lnTo>
                    <a:pt x="7" y="194"/>
                  </a:lnTo>
                  <a:lnTo>
                    <a:pt x="8" y="199"/>
                  </a:lnTo>
                  <a:lnTo>
                    <a:pt x="11" y="203"/>
                  </a:lnTo>
                  <a:lnTo>
                    <a:pt x="14" y="208"/>
                  </a:lnTo>
                  <a:lnTo>
                    <a:pt x="17" y="210"/>
                  </a:lnTo>
                  <a:lnTo>
                    <a:pt x="21" y="211"/>
                  </a:lnTo>
                  <a:lnTo>
                    <a:pt x="29" y="211"/>
                  </a:lnTo>
                  <a:lnTo>
                    <a:pt x="34" y="210"/>
                  </a:lnTo>
                  <a:lnTo>
                    <a:pt x="39" y="205"/>
                  </a:lnTo>
                  <a:lnTo>
                    <a:pt x="40" y="202"/>
                  </a:lnTo>
                  <a:lnTo>
                    <a:pt x="40" y="199"/>
                  </a:lnTo>
                  <a:lnTo>
                    <a:pt x="42" y="196"/>
                  </a:lnTo>
                  <a:lnTo>
                    <a:pt x="42" y="143"/>
                  </a:lnTo>
                  <a:lnTo>
                    <a:pt x="44" y="139"/>
                  </a:lnTo>
                  <a:lnTo>
                    <a:pt x="44" y="131"/>
                  </a:lnTo>
                  <a:lnTo>
                    <a:pt x="44" y="128"/>
                  </a:lnTo>
                  <a:lnTo>
                    <a:pt x="46" y="124"/>
                  </a:lnTo>
                  <a:lnTo>
                    <a:pt x="47" y="120"/>
                  </a:lnTo>
                  <a:lnTo>
                    <a:pt x="49" y="117"/>
                  </a:lnTo>
                  <a:lnTo>
                    <a:pt x="50" y="115"/>
                  </a:lnTo>
                  <a:lnTo>
                    <a:pt x="52" y="112"/>
                  </a:lnTo>
                  <a:lnTo>
                    <a:pt x="57" y="107"/>
                  </a:lnTo>
                  <a:lnTo>
                    <a:pt x="60" y="105"/>
                  </a:lnTo>
                  <a:lnTo>
                    <a:pt x="62" y="104"/>
                  </a:lnTo>
                  <a:lnTo>
                    <a:pt x="67" y="102"/>
                  </a:lnTo>
                  <a:lnTo>
                    <a:pt x="69" y="99"/>
                  </a:lnTo>
                  <a:lnTo>
                    <a:pt x="74" y="98"/>
                  </a:lnTo>
                  <a:lnTo>
                    <a:pt x="77" y="96"/>
                  </a:lnTo>
                  <a:lnTo>
                    <a:pt x="81" y="95"/>
                  </a:lnTo>
                  <a:lnTo>
                    <a:pt x="83" y="94"/>
                  </a:lnTo>
                  <a:lnTo>
                    <a:pt x="88" y="93"/>
                  </a:lnTo>
                  <a:lnTo>
                    <a:pt x="91" y="91"/>
                  </a:lnTo>
                  <a:lnTo>
                    <a:pt x="95" y="90"/>
                  </a:lnTo>
                  <a:lnTo>
                    <a:pt x="97" y="89"/>
                  </a:lnTo>
                  <a:lnTo>
                    <a:pt x="101" y="87"/>
                  </a:lnTo>
                  <a:lnTo>
                    <a:pt x="106" y="86"/>
                  </a:lnTo>
                  <a:lnTo>
                    <a:pt x="109" y="85"/>
                  </a:lnTo>
                  <a:lnTo>
                    <a:pt x="113" y="83"/>
                  </a:lnTo>
                  <a:lnTo>
                    <a:pt x="116" y="82"/>
                  </a:lnTo>
                  <a:lnTo>
                    <a:pt x="120" y="80"/>
                  </a:lnTo>
                  <a:lnTo>
                    <a:pt x="124" y="79"/>
                  </a:lnTo>
                  <a:lnTo>
                    <a:pt x="128" y="77"/>
                  </a:lnTo>
                  <a:lnTo>
                    <a:pt x="130" y="77"/>
                  </a:lnTo>
                  <a:lnTo>
                    <a:pt x="135" y="76"/>
                  </a:lnTo>
                  <a:lnTo>
                    <a:pt x="138" y="74"/>
                  </a:lnTo>
                  <a:lnTo>
                    <a:pt x="142" y="73"/>
                  </a:lnTo>
                  <a:lnTo>
                    <a:pt x="147" y="72"/>
                  </a:lnTo>
                  <a:lnTo>
                    <a:pt x="148" y="71"/>
                  </a:lnTo>
                  <a:lnTo>
                    <a:pt x="153" y="71"/>
                  </a:lnTo>
                  <a:lnTo>
                    <a:pt x="156" y="69"/>
                  </a:lnTo>
                  <a:lnTo>
                    <a:pt x="160" y="68"/>
                  </a:lnTo>
                  <a:lnTo>
                    <a:pt x="164" y="67"/>
                  </a:lnTo>
                  <a:lnTo>
                    <a:pt x="167" y="67"/>
                  </a:lnTo>
                  <a:lnTo>
                    <a:pt x="171" y="65"/>
                  </a:lnTo>
                  <a:lnTo>
                    <a:pt x="174" y="64"/>
                  </a:lnTo>
                  <a:lnTo>
                    <a:pt x="175" y="63"/>
                  </a:lnTo>
                  <a:lnTo>
                    <a:pt x="175" y="60"/>
                  </a:lnTo>
                  <a:lnTo>
                    <a:pt x="177" y="58"/>
                  </a:lnTo>
                  <a:lnTo>
                    <a:pt x="177" y="46"/>
                  </a:lnTo>
                </a:path>
              </a:pathLst>
            </a:custGeom>
            <a:solidFill>
              <a:srgbClr val="FFFF3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47" name="Freeform 167"/>
            <p:cNvSpPr>
              <a:spLocks/>
            </p:cNvSpPr>
            <p:nvPr/>
          </p:nvSpPr>
          <p:spPr bwMode="auto">
            <a:xfrm>
              <a:off x="4133" y="2451"/>
              <a:ext cx="327" cy="47"/>
            </a:xfrm>
            <a:custGeom>
              <a:avLst/>
              <a:gdLst>
                <a:gd name="T0" fmla="*/ 103170 w 174"/>
                <a:gd name="T1" fmla="*/ 6771 h 33"/>
                <a:gd name="T2" fmla="*/ 684776 w 174"/>
                <a:gd name="T3" fmla="*/ 6587 h 33"/>
                <a:gd name="T4" fmla="*/ 1131937 w 174"/>
                <a:gd name="T5" fmla="*/ 6587 h 33"/>
                <a:gd name="T6" fmla="*/ 1597468 w 174"/>
                <a:gd name="T7" fmla="*/ 6079 h 33"/>
                <a:gd name="T8" fmla="*/ 2418498 w 174"/>
                <a:gd name="T9" fmla="*/ 6079 h 33"/>
                <a:gd name="T10" fmla="*/ 2829574 w 174"/>
                <a:gd name="T11" fmla="*/ 5399 h 33"/>
                <a:gd name="T12" fmla="*/ 3997782 w 174"/>
                <a:gd name="T13" fmla="*/ 5399 h 33"/>
                <a:gd name="T14" fmla="*/ 4235218 w 174"/>
                <a:gd name="T15" fmla="*/ 4754 h 33"/>
                <a:gd name="T16" fmla="*/ 5065290 w 174"/>
                <a:gd name="T17" fmla="*/ 4754 h 33"/>
                <a:gd name="T18" fmla="*/ 5127721 w 174"/>
                <a:gd name="T19" fmla="*/ 4625 h 33"/>
                <a:gd name="T20" fmla="*/ 5372155 w 174"/>
                <a:gd name="T21" fmla="*/ 4625 h 33"/>
                <a:gd name="T22" fmla="*/ 5478829 w 174"/>
                <a:gd name="T23" fmla="*/ 3955 h 33"/>
                <a:gd name="T24" fmla="*/ 5831443 w 174"/>
                <a:gd name="T25" fmla="*/ 3955 h 33"/>
                <a:gd name="T26" fmla="*/ 6003085 w 174"/>
                <a:gd name="T27" fmla="*/ 3247 h 33"/>
                <a:gd name="T28" fmla="*/ 6142616 w 174"/>
                <a:gd name="T29" fmla="*/ 2777 h 33"/>
                <a:gd name="T30" fmla="*/ 6361815 w 174"/>
                <a:gd name="T31" fmla="*/ 2662 h 33"/>
                <a:gd name="T32" fmla="*/ 6558048 w 174"/>
                <a:gd name="T33" fmla="*/ 2662 h 33"/>
                <a:gd name="T34" fmla="*/ 6915174 w 174"/>
                <a:gd name="T35" fmla="*/ 1950 h 33"/>
                <a:gd name="T36" fmla="*/ 7133888 w 174"/>
                <a:gd name="T37" fmla="*/ 1312 h 33"/>
                <a:gd name="T38" fmla="*/ 7458174 w 174"/>
                <a:gd name="T39" fmla="*/ 1 h 33"/>
                <a:gd name="T40" fmla="*/ 7819712 w 174"/>
                <a:gd name="T41" fmla="*/ 0 h 33"/>
                <a:gd name="T42" fmla="*/ 7819712 w 174"/>
                <a:gd name="T43" fmla="*/ 4625 h 33"/>
                <a:gd name="T44" fmla="*/ 7867961 w 174"/>
                <a:gd name="T45" fmla="*/ 4754 h 33"/>
                <a:gd name="T46" fmla="*/ 7867961 w 174"/>
                <a:gd name="T47" fmla="*/ 6771 h 33"/>
                <a:gd name="T48" fmla="*/ 7458174 w 174"/>
                <a:gd name="T49" fmla="*/ 7430 h 33"/>
                <a:gd name="T50" fmla="*/ 6969433 w 174"/>
                <a:gd name="T51" fmla="*/ 7689 h 33"/>
                <a:gd name="T52" fmla="*/ 6558048 w 174"/>
                <a:gd name="T53" fmla="*/ 8907 h 33"/>
                <a:gd name="T54" fmla="*/ 6142616 w 174"/>
                <a:gd name="T55" fmla="*/ 9381 h 33"/>
                <a:gd name="T56" fmla="*/ 5696347 w 174"/>
                <a:gd name="T57" fmla="*/ 9644 h 33"/>
                <a:gd name="T58" fmla="*/ 5284027 w 174"/>
                <a:gd name="T59" fmla="*/ 9644 h 33"/>
                <a:gd name="T60" fmla="*/ 4910676 w 174"/>
                <a:gd name="T61" fmla="*/ 10346 h 33"/>
                <a:gd name="T62" fmla="*/ 4545109 w 174"/>
                <a:gd name="T63" fmla="*/ 10951 h 33"/>
                <a:gd name="T64" fmla="*/ 4132048 w 174"/>
                <a:gd name="T65" fmla="*/ 11427 h 33"/>
                <a:gd name="T66" fmla="*/ 3825272 w 174"/>
                <a:gd name="T67" fmla="*/ 11427 h 33"/>
                <a:gd name="T68" fmla="*/ 3516514 w 174"/>
                <a:gd name="T69" fmla="*/ 11660 h 33"/>
                <a:gd name="T70" fmla="*/ 3194303 w 174"/>
                <a:gd name="T71" fmla="*/ 11660 h 33"/>
                <a:gd name="T72" fmla="*/ 2858578 w 174"/>
                <a:gd name="T73" fmla="*/ 12331 h 33"/>
                <a:gd name="T74" fmla="*/ 2315185 w 174"/>
                <a:gd name="T75" fmla="*/ 12331 h 33"/>
                <a:gd name="T76" fmla="*/ 2065486 w 174"/>
                <a:gd name="T77" fmla="*/ 13287 h 33"/>
                <a:gd name="T78" fmla="*/ 772554 w 174"/>
                <a:gd name="T79" fmla="*/ 13287 h 33"/>
                <a:gd name="T80" fmla="*/ 684776 w 174"/>
                <a:gd name="T81" fmla="*/ 13287 h 33"/>
                <a:gd name="T82" fmla="*/ 467501 w 174"/>
                <a:gd name="T83" fmla="*/ 13287 h 33"/>
                <a:gd name="T84" fmla="*/ 411084 w 174"/>
                <a:gd name="T85" fmla="*/ 13287 h 33"/>
                <a:gd name="T86" fmla="*/ 0 w 174"/>
                <a:gd name="T87" fmla="*/ 13287 h 33"/>
                <a:gd name="T88" fmla="*/ 0 w 174"/>
                <a:gd name="T89" fmla="*/ 8023 h 33"/>
                <a:gd name="T90" fmla="*/ 103170 w 174"/>
                <a:gd name="T91" fmla="*/ 7689 h 33"/>
                <a:gd name="T92" fmla="*/ 103170 w 174"/>
                <a:gd name="T93" fmla="*/ 6771 h 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4"/>
                <a:gd name="T142" fmla="*/ 0 h 33"/>
                <a:gd name="T143" fmla="*/ 174 w 174"/>
                <a:gd name="T144" fmla="*/ 33 h 3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4" h="33">
                  <a:moveTo>
                    <a:pt x="2" y="17"/>
                  </a:moveTo>
                  <a:lnTo>
                    <a:pt x="15" y="16"/>
                  </a:lnTo>
                  <a:lnTo>
                    <a:pt x="25" y="16"/>
                  </a:lnTo>
                  <a:lnTo>
                    <a:pt x="35" y="15"/>
                  </a:lnTo>
                  <a:lnTo>
                    <a:pt x="53" y="15"/>
                  </a:lnTo>
                  <a:lnTo>
                    <a:pt x="62" y="13"/>
                  </a:lnTo>
                  <a:lnTo>
                    <a:pt x="88" y="13"/>
                  </a:lnTo>
                  <a:lnTo>
                    <a:pt x="93" y="12"/>
                  </a:lnTo>
                  <a:lnTo>
                    <a:pt x="111" y="12"/>
                  </a:lnTo>
                  <a:lnTo>
                    <a:pt x="113" y="11"/>
                  </a:lnTo>
                  <a:lnTo>
                    <a:pt x="118" y="11"/>
                  </a:lnTo>
                  <a:lnTo>
                    <a:pt x="120" y="10"/>
                  </a:lnTo>
                  <a:lnTo>
                    <a:pt x="128" y="10"/>
                  </a:lnTo>
                  <a:lnTo>
                    <a:pt x="132" y="8"/>
                  </a:lnTo>
                  <a:lnTo>
                    <a:pt x="135" y="7"/>
                  </a:lnTo>
                  <a:lnTo>
                    <a:pt x="140" y="6"/>
                  </a:lnTo>
                  <a:lnTo>
                    <a:pt x="144" y="6"/>
                  </a:lnTo>
                  <a:lnTo>
                    <a:pt x="152" y="5"/>
                  </a:lnTo>
                  <a:lnTo>
                    <a:pt x="157" y="3"/>
                  </a:lnTo>
                  <a:lnTo>
                    <a:pt x="164" y="1"/>
                  </a:lnTo>
                  <a:lnTo>
                    <a:pt x="172" y="0"/>
                  </a:lnTo>
                  <a:lnTo>
                    <a:pt x="172" y="11"/>
                  </a:lnTo>
                  <a:lnTo>
                    <a:pt x="173" y="12"/>
                  </a:lnTo>
                  <a:lnTo>
                    <a:pt x="173" y="17"/>
                  </a:lnTo>
                  <a:lnTo>
                    <a:pt x="164" y="18"/>
                  </a:lnTo>
                  <a:lnTo>
                    <a:pt x="153" y="19"/>
                  </a:lnTo>
                  <a:lnTo>
                    <a:pt x="144" y="22"/>
                  </a:lnTo>
                  <a:lnTo>
                    <a:pt x="135" y="23"/>
                  </a:lnTo>
                  <a:lnTo>
                    <a:pt x="125" y="24"/>
                  </a:lnTo>
                  <a:lnTo>
                    <a:pt x="116" y="24"/>
                  </a:lnTo>
                  <a:lnTo>
                    <a:pt x="108" y="25"/>
                  </a:lnTo>
                  <a:lnTo>
                    <a:pt x="100" y="27"/>
                  </a:lnTo>
                  <a:lnTo>
                    <a:pt x="91" y="28"/>
                  </a:lnTo>
                  <a:lnTo>
                    <a:pt x="84" y="28"/>
                  </a:lnTo>
                  <a:lnTo>
                    <a:pt x="77" y="29"/>
                  </a:lnTo>
                  <a:lnTo>
                    <a:pt x="70" y="29"/>
                  </a:lnTo>
                  <a:lnTo>
                    <a:pt x="63" y="30"/>
                  </a:lnTo>
                  <a:lnTo>
                    <a:pt x="51" y="30"/>
                  </a:lnTo>
                  <a:lnTo>
                    <a:pt x="45" y="32"/>
                  </a:lnTo>
                  <a:lnTo>
                    <a:pt x="17" y="32"/>
                  </a:lnTo>
                  <a:lnTo>
                    <a:pt x="15" y="32"/>
                  </a:lnTo>
                  <a:lnTo>
                    <a:pt x="10" y="32"/>
                  </a:lnTo>
                  <a:lnTo>
                    <a:pt x="9" y="32"/>
                  </a:lnTo>
                  <a:lnTo>
                    <a:pt x="0" y="32"/>
                  </a:lnTo>
                  <a:lnTo>
                    <a:pt x="0" y="20"/>
                  </a:lnTo>
                  <a:lnTo>
                    <a:pt x="2" y="19"/>
                  </a:lnTo>
                  <a:lnTo>
                    <a:pt x="2" y="17"/>
                  </a:lnTo>
                </a:path>
              </a:pathLst>
            </a:custGeom>
            <a:solidFill>
              <a:srgbClr val="FFFF6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48" name="Freeform 168"/>
            <p:cNvSpPr>
              <a:spLocks/>
            </p:cNvSpPr>
            <p:nvPr/>
          </p:nvSpPr>
          <p:spPr bwMode="auto">
            <a:xfrm>
              <a:off x="4113" y="2515"/>
              <a:ext cx="310" cy="262"/>
            </a:xfrm>
            <a:custGeom>
              <a:avLst/>
              <a:gdLst>
                <a:gd name="T0" fmla="*/ 7017802 w 165"/>
                <a:gd name="T1" fmla="*/ 0 h 183"/>
                <a:gd name="T2" fmla="*/ 6286574 w 165"/>
                <a:gd name="T3" fmla="*/ 1 h 183"/>
                <a:gd name="T4" fmla="*/ 5710158 w 165"/>
                <a:gd name="T5" fmla="*/ 1420 h 183"/>
                <a:gd name="T6" fmla="*/ 5259129 w 165"/>
                <a:gd name="T7" fmla="*/ 2033 h 183"/>
                <a:gd name="T8" fmla="*/ 4631160 w 165"/>
                <a:gd name="T9" fmla="*/ 2911 h 183"/>
                <a:gd name="T10" fmla="*/ 4173059 w 165"/>
                <a:gd name="T11" fmla="*/ 3107 h 183"/>
                <a:gd name="T12" fmla="*/ 3565026 w 165"/>
                <a:gd name="T13" fmla="*/ 3466 h 183"/>
                <a:gd name="T14" fmla="*/ 3077458 w 165"/>
                <a:gd name="T15" fmla="*/ 4168 h 183"/>
                <a:gd name="T16" fmla="*/ 2410040 w 165"/>
                <a:gd name="T17" fmla="*/ 4962 h 183"/>
                <a:gd name="T18" fmla="*/ 1998503 w 165"/>
                <a:gd name="T19" fmla="*/ 5167 h 183"/>
                <a:gd name="T20" fmla="*/ 1298135 w 165"/>
                <a:gd name="T21" fmla="*/ 5967 h 183"/>
                <a:gd name="T22" fmla="*/ 682761 w 165"/>
                <a:gd name="T23" fmla="*/ 6600 h 183"/>
                <a:gd name="T24" fmla="*/ 264498 w 165"/>
                <a:gd name="T25" fmla="*/ 7104 h 183"/>
                <a:gd name="T26" fmla="*/ 310038 w 165"/>
                <a:gd name="T27" fmla="*/ 11537 h 183"/>
                <a:gd name="T28" fmla="*/ 264498 w 165"/>
                <a:gd name="T29" fmla="*/ 25587 h 183"/>
                <a:gd name="T30" fmla="*/ 193425 w 165"/>
                <a:gd name="T31" fmla="*/ 36953 h 183"/>
                <a:gd name="T32" fmla="*/ 140781 w 165"/>
                <a:gd name="T33" fmla="*/ 50716 h 183"/>
                <a:gd name="T34" fmla="*/ 54797 w 165"/>
                <a:gd name="T35" fmla="*/ 64899 h 183"/>
                <a:gd name="T36" fmla="*/ 0 w 165"/>
                <a:gd name="T37" fmla="*/ 71065 h 183"/>
                <a:gd name="T38" fmla="*/ 54797 w 165"/>
                <a:gd name="T39" fmla="*/ 72110 h 183"/>
                <a:gd name="T40" fmla="*/ 140781 w 165"/>
                <a:gd name="T41" fmla="*/ 73168 h 183"/>
                <a:gd name="T42" fmla="*/ 54797 w 165"/>
                <a:gd name="T43" fmla="*/ 75271 h 183"/>
                <a:gd name="T44" fmla="*/ 0 w 165"/>
                <a:gd name="T45" fmla="*/ 79896 h 183"/>
                <a:gd name="T46" fmla="*/ 552974 w 165"/>
                <a:gd name="T47" fmla="*/ 81373 h 183"/>
                <a:gd name="T48" fmla="*/ 2410040 w 165"/>
                <a:gd name="T49" fmla="*/ 80235 h 183"/>
                <a:gd name="T50" fmla="*/ 3183365 w 165"/>
                <a:gd name="T51" fmla="*/ 79896 h 183"/>
                <a:gd name="T52" fmla="*/ 3208994 w 165"/>
                <a:gd name="T53" fmla="*/ 79536 h 183"/>
                <a:gd name="T54" fmla="*/ 3255642 w 165"/>
                <a:gd name="T55" fmla="*/ 78725 h 183"/>
                <a:gd name="T56" fmla="*/ 3346080 w 165"/>
                <a:gd name="T57" fmla="*/ 78142 h 183"/>
                <a:gd name="T58" fmla="*/ 3489018 w 165"/>
                <a:gd name="T59" fmla="*/ 77518 h 183"/>
                <a:gd name="T60" fmla="*/ 3565026 w 165"/>
                <a:gd name="T61" fmla="*/ 76682 h 183"/>
                <a:gd name="T62" fmla="*/ 3565026 w 165"/>
                <a:gd name="T63" fmla="*/ 76458 h 183"/>
                <a:gd name="T64" fmla="*/ 3667228 w 165"/>
                <a:gd name="T65" fmla="*/ 75744 h 183"/>
                <a:gd name="T66" fmla="*/ 4477806 w 165"/>
                <a:gd name="T67" fmla="*/ 74533 h 183"/>
                <a:gd name="T68" fmla="*/ 5463147 w 165"/>
                <a:gd name="T69" fmla="*/ 75271 h 183"/>
                <a:gd name="T70" fmla="*/ 5562820 w 165"/>
                <a:gd name="T71" fmla="*/ 74533 h 183"/>
                <a:gd name="T72" fmla="*/ 5619165 w 165"/>
                <a:gd name="T73" fmla="*/ 74252 h 183"/>
                <a:gd name="T74" fmla="*/ 6392421 w 165"/>
                <a:gd name="T75" fmla="*/ 73168 h 183"/>
                <a:gd name="T76" fmla="*/ 6286574 w 165"/>
                <a:gd name="T77" fmla="*/ 68379 h 183"/>
                <a:gd name="T78" fmla="*/ 6392421 w 165"/>
                <a:gd name="T79" fmla="*/ 49930 h 183"/>
                <a:gd name="T80" fmla="*/ 6480089 w 165"/>
                <a:gd name="T81" fmla="*/ 47435 h 183"/>
                <a:gd name="T82" fmla="*/ 6526537 w 165"/>
                <a:gd name="T83" fmla="*/ 44272 h 183"/>
                <a:gd name="T84" fmla="*/ 6555124 w 165"/>
                <a:gd name="T85" fmla="*/ 41296 h 183"/>
                <a:gd name="T86" fmla="*/ 6658082 w 165"/>
                <a:gd name="T87" fmla="*/ 38123 h 183"/>
                <a:gd name="T88" fmla="*/ 6697927 w 165"/>
                <a:gd name="T89" fmla="*/ 35240 h 183"/>
                <a:gd name="T90" fmla="*/ 6744686 w 165"/>
                <a:gd name="T91" fmla="*/ 33360 h 183"/>
                <a:gd name="T92" fmla="*/ 6847636 w 165"/>
                <a:gd name="T93" fmla="*/ 29325 h 183"/>
                <a:gd name="T94" fmla="*/ 6889943 w 165"/>
                <a:gd name="T95" fmla="*/ 26755 h 183"/>
                <a:gd name="T96" fmla="*/ 6915592 w 165"/>
                <a:gd name="T97" fmla="*/ 23142 h 183"/>
                <a:gd name="T98" fmla="*/ 7017802 w 165"/>
                <a:gd name="T99" fmla="*/ 19630 h 183"/>
                <a:gd name="T100" fmla="*/ 7054401 w 165"/>
                <a:gd name="T101" fmla="*/ 15588 h 183"/>
                <a:gd name="T102" fmla="*/ 7155603 w 165"/>
                <a:gd name="T103" fmla="*/ 12231 h 183"/>
                <a:gd name="T104" fmla="*/ 7211054 w 165"/>
                <a:gd name="T105" fmla="*/ 9577 h 183"/>
                <a:gd name="T106" fmla="*/ 7270792 w 165"/>
                <a:gd name="T107" fmla="*/ 7398 h 183"/>
                <a:gd name="T108" fmla="*/ 7327159 w 165"/>
                <a:gd name="T109" fmla="*/ 4962 h 183"/>
                <a:gd name="T110" fmla="*/ 7373907 w 165"/>
                <a:gd name="T111" fmla="*/ 2911 h 183"/>
                <a:gd name="T112" fmla="*/ 7373907 w 165"/>
                <a:gd name="T113" fmla="*/ 1 h 183"/>
                <a:gd name="T114" fmla="*/ 7270792 w 165"/>
                <a:gd name="T115" fmla="*/ 0 h 1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5"/>
                <a:gd name="T175" fmla="*/ 0 h 183"/>
                <a:gd name="T176" fmla="*/ 165 w 165"/>
                <a:gd name="T177" fmla="*/ 183 h 1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5" h="183">
                  <a:moveTo>
                    <a:pt x="159" y="0"/>
                  </a:moveTo>
                  <a:lnTo>
                    <a:pt x="155" y="0"/>
                  </a:lnTo>
                  <a:lnTo>
                    <a:pt x="149" y="1"/>
                  </a:lnTo>
                  <a:lnTo>
                    <a:pt x="139" y="1"/>
                  </a:lnTo>
                  <a:lnTo>
                    <a:pt x="135" y="3"/>
                  </a:lnTo>
                  <a:lnTo>
                    <a:pt x="126" y="3"/>
                  </a:lnTo>
                  <a:lnTo>
                    <a:pt x="120" y="4"/>
                  </a:lnTo>
                  <a:lnTo>
                    <a:pt x="116" y="4"/>
                  </a:lnTo>
                  <a:lnTo>
                    <a:pt x="112" y="6"/>
                  </a:lnTo>
                  <a:lnTo>
                    <a:pt x="102" y="6"/>
                  </a:lnTo>
                  <a:lnTo>
                    <a:pt x="96" y="7"/>
                  </a:lnTo>
                  <a:lnTo>
                    <a:pt x="92" y="7"/>
                  </a:lnTo>
                  <a:lnTo>
                    <a:pt x="86" y="8"/>
                  </a:lnTo>
                  <a:lnTo>
                    <a:pt x="79" y="8"/>
                  </a:lnTo>
                  <a:lnTo>
                    <a:pt x="72" y="9"/>
                  </a:lnTo>
                  <a:lnTo>
                    <a:pt x="68" y="9"/>
                  </a:lnTo>
                  <a:lnTo>
                    <a:pt x="62" y="11"/>
                  </a:lnTo>
                  <a:lnTo>
                    <a:pt x="53" y="11"/>
                  </a:lnTo>
                  <a:lnTo>
                    <a:pt x="49" y="12"/>
                  </a:lnTo>
                  <a:lnTo>
                    <a:pt x="44" y="12"/>
                  </a:lnTo>
                  <a:lnTo>
                    <a:pt x="39" y="13"/>
                  </a:lnTo>
                  <a:lnTo>
                    <a:pt x="29" y="13"/>
                  </a:lnTo>
                  <a:lnTo>
                    <a:pt x="25" y="15"/>
                  </a:lnTo>
                  <a:lnTo>
                    <a:pt x="15" y="15"/>
                  </a:lnTo>
                  <a:lnTo>
                    <a:pt x="10" y="16"/>
                  </a:lnTo>
                  <a:lnTo>
                    <a:pt x="6" y="16"/>
                  </a:lnTo>
                  <a:lnTo>
                    <a:pt x="7" y="17"/>
                  </a:lnTo>
                  <a:lnTo>
                    <a:pt x="7" y="26"/>
                  </a:lnTo>
                  <a:lnTo>
                    <a:pt x="6" y="31"/>
                  </a:lnTo>
                  <a:lnTo>
                    <a:pt x="6" y="57"/>
                  </a:lnTo>
                  <a:lnTo>
                    <a:pt x="4" y="61"/>
                  </a:lnTo>
                  <a:lnTo>
                    <a:pt x="4" y="83"/>
                  </a:lnTo>
                  <a:lnTo>
                    <a:pt x="3" y="88"/>
                  </a:lnTo>
                  <a:lnTo>
                    <a:pt x="3" y="114"/>
                  </a:lnTo>
                  <a:lnTo>
                    <a:pt x="1" y="118"/>
                  </a:lnTo>
                  <a:lnTo>
                    <a:pt x="1" y="145"/>
                  </a:lnTo>
                  <a:lnTo>
                    <a:pt x="0" y="149"/>
                  </a:lnTo>
                  <a:lnTo>
                    <a:pt x="0" y="159"/>
                  </a:lnTo>
                  <a:lnTo>
                    <a:pt x="1" y="160"/>
                  </a:lnTo>
                  <a:lnTo>
                    <a:pt x="1" y="161"/>
                  </a:lnTo>
                  <a:lnTo>
                    <a:pt x="4" y="164"/>
                  </a:lnTo>
                  <a:lnTo>
                    <a:pt x="3" y="164"/>
                  </a:lnTo>
                  <a:lnTo>
                    <a:pt x="3" y="167"/>
                  </a:lnTo>
                  <a:lnTo>
                    <a:pt x="1" y="169"/>
                  </a:lnTo>
                  <a:lnTo>
                    <a:pt x="1" y="178"/>
                  </a:lnTo>
                  <a:lnTo>
                    <a:pt x="0" y="179"/>
                  </a:lnTo>
                  <a:lnTo>
                    <a:pt x="0" y="182"/>
                  </a:lnTo>
                  <a:lnTo>
                    <a:pt x="12" y="182"/>
                  </a:lnTo>
                  <a:lnTo>
                    <a:pt x="15" y="180"/>
                  </a:lnTo>
                  <a:lnTo>
                    <a:pt x="53" y="180"/>
                  </a:lnTo>
                  <a:lnTo>
                    <a:pt x="56" y="179"/>
                  </a:lnTo>
                  <a:lnTo>
                    <a:pt x="70" y="179"/>
                  </a:lnTo>
                  <a:lnTo>
                    <a:pt x="70" y="178"/>
                  </a:lnTo>
                  <a:lnTo>
                    <a:pt x="71" y="178"/>
                  </a:lnTo>
                  <a:lnTo>
                    <a:pt x="71" y="177"/>
                  </a:lnTo>
                  <a:lnTo>
                    <a:pt x="72" y="177"/>
                  </a:lnTo>
                  <a:lnTo>
                    <a:pt x="72" y="175"/>
                  </a:lnTo>
                  <a:lnTo>
                    <a:pt x="74" y="175"/>
                  </a:lnTo>
                  <a:lnTo>
                    <a:pt x="75" y="174"/>
                  </a:lnTo>
                  <a:lnTo>
                    <a:pt x="77" y="174"/>
                  </a:lnTo>
                  <a:lnTo>
                    <a:pt x="77" y="172"/>
                  </a:lnTo>
                  <a:lnTo>
                    <a:pt x="79" y="172"/>
                  </a:lnTo>
                  <a:lnTo>
                    <a:pt x="79" y="171"/>
                  </a:lnTo>
                  <a:lnTo>
                    <a:pt x="79" y="170"/>
                  </a:lnTo>
                  <a:lnTo>
                    <a:pt x="81" y="170"/>
                  </a:lnTo>
                  <a:lnTo>
                    <a:pt x="81" y="167"/>
                  </a:lnTo>
                  <a:lnTo>
                    <a:pt x="99" y="167"/>
                  </a:lnTo>
                  <a:lnTo>
                    <a:pt x="100" y="169"/>
                  </a:lnTo>
                  <a:lnTo>
                    <a:pt x="121" y="169"/>
                  </a:lnTo>
                  <a:lnTo>
                    <a:pt x="121" y="167"/>
                  </a:lnTo>
                  <a:lnTo>
                    <a:pt x="123" y="167"/>
                  </a:lnTo>
                  <a:lnTo>
                    <a:pt x="123" y="166"/>
                  </a:lnTo>
                  <a:lnTo>
                    <a:pt x="124" y="166"/>
                  </a:lnTo>
                  <a:lnTo>
                    <a:pt x="124" y="164"/>
                  </a:lnTo>
                  <a:lnTo>
                    <a:pt x="141" y="164"/>
                  </a:lnTo>
                  <a:lnTo>
                    <a:pt x="139" y="164"/>
                  </a:lnTo>
                  <a:lnTo>
                    <a:pt x="139" y="153"/>
                  </a:lnTo>
                  <a:lnTo>
                    <a:pt x="141" y="151"/>
                  </a:lnTo>
                  <a:lnTo>
                    <a:pt x="141" y="112"/>
                  </a:lnTo>
                  <a:lnTo>
                    <a:pt x="143" y="110"/>
                  </a:lnTo>
                  <a:lnTo>
                    <a:pt x="143" y="106"/>
                  </a:lnTo>
                  <a:lnTo>
                    <a:pt x="144" y="103"/>
                  </a:lnTo>
                  <a:lnTo>
                    <a:pt x="144" y="99"/>
                  </a:lnTo>
                  <a:lnTo>
                    <a:pt x="145" y="96"/>
                  </a:lnTo>
                  <a:lnTo>
                    <a:pt x="145" y="93"/>
                  </a:lnTo>
                  <a:lnTo>
                    <a:pt x="147" y="90"/>
                  </a:lnTo>
                  <a:lnTo>
                    <a:pt x="147" y="85"/>
                  </a:lnTo>
                  <a:lnTo>
                    <a:pt x="148" y="81"/>
                  </a:lnTo>
                  <a:lnTo>
                    <a:pt x="148" y="79"/>
                  </a:lnTo>
                  <a:lnTo>
                    <a:pt x="149" y="76"/>
                  </a:lnTo>
                  <a:lnTo>
                    <a:pt x="149" y="75"/>
                  </a:lnTo>
                  <a:lnTo>
                    <a:pt x="151" y="72"/>
                  </a:lnTo>
                  <a:lnTo>
                    <a:pt x="151" y="66"/>
                  </a:lnTo>
                  <a:lnTo>
                    <a:pt x="152" y="65"/>
                  </a:lnTo>
                  <a:lnTo>
                    <a:pt x="152" y="60"/>
                  </a:lnTo>
                  <a:lnTo>
                    <a:pt x="153" y="58"/>
                  </a:lnTo>
                  <a:lnTo>
                    <a:pt x="153" y="52"/>
                  </a:lnTo>
                  <a:lnTo>
                    <a:pt x="155" y="49"/>
                  </a:lnTo>
                  <a:lnTo>
                    <a:pt x="155" y="44"/>
                  </a:lnTo>
                  <a:lnTo>
                    <a:pt x="156" y="42"/>
                  </a:lnTo>
                  <a:lnTo>
                    <a:pt x="156" y="35"/>
                  </a:lnTo>
                  <a:lnTo>
                    <a:pt x="158" y="33"/>
                  </a:lnTo>
                  <a:lnTo>
                    <a:pt x="158" y="27"/>
                  </a:lnTo>
                  <a:lnTo>
                    <a:pt x="159" y="25"/>
                  </a:lnTo>
                  <a:lnTo>
                    <a:pt x="159" y="22"/>
                  </a:lnTo>
                  <a:lnTo>
                    <a:pt x="161" y="20"/>
                  </a:lnTo>
                  <a:lnTo>
                    <a:pt x="161" y="17"/>
                  </a:lnTo>
                  <a:lnTo>
                    <a:pt x="162" y="15"/>
                  </a:lnTo>
                  <a:lnTo>
                    <a:pt x="162" y="11"/>
                  </a:lnTo>
                  <a:lnTo>
                    <a:pt x="163" y="8"/>
                  </a:lnTo>
                  <a:lnTo>
                    <a:pt x="163" y="6"/>
                  </a:lnTo>
                  <a:lnTo>
                    <a:pt x="164" y="3"/>
                  </a:lnTo>
                  <a:lnTo>
                    <a:pt x="163" y="1"/>
                  </a:lnTo>
                  <a:lnTo>
                    <a:pt x="162" y="1"/>
                  </a:lnTo>
                  <a:lnTo>
                    <a:pt x="161" y="0"/>
                  </a:lnTo>
                  <a:lnTo>
                    <a:pt x="159" y="0"/>
                  </a:lnTo>
                </a:path>
              </a:pathLst>
            </a:custGeom>
            <a:solidFill>
              <a:srgbClr val="FFFF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49" name="Freeform 169"/>
            <p:cNvSpPr>
              <a:spLocks/>
            </p:cNvSpPr>
            <p:nvPr/>
          </p:nvSpPr>
          <p:spPr bwMode="auto">
            <a:xfrm>
              <a:off x="4148" y="2554"/>
              <a:ext cx="76" cy="99"/>
            </a:xfrm>
            <a:custGeom>
              <a:avLst/>
              <a:gdLst>
                <a:gd name="T0" fmla="*/ 0 w 40"/>
                <a:gd name="T1" fmla="*/ 0 h 69"/>
                <a:gd name="T2" fmla="*/ 0 w 40"/>
                <a:gd name="T3" fmla="*/ 3171 h 69"/>
                <a:gd name="T4" fmla="*/ 61959 w 40"/>
                <a:gd name="T5" fmla="*/ 4550 h 69"/>
                <a:gd name="T6" fmla="*/ 61959 w 40"/>
                <a:gd name="T7" fmla="*/ 6108 h 69"/>
                <a:gd name="T8" fmla="*/ 168154 w 40"/>
                <a:gd name="T9" fmla="*/ 7310 h 69"/>
                <a:gd name="T10" fmla="*/ 168154 w 40"/>
                <a:gd name="T11" fmla="*/ 8267 h 69"/>
                <a:gd name="T12" fmla="*/ 284945 w 40"/>
                <a:gd name="T13" fmla="*/ 9366 h 69"/>
                <a:gd name="T14" fmla="*/ 284945 w 40"/>
                <a:gd name="T15" fmla="*/ 10365 h 69"/>
                <a:gd name="T16" fmla="*/ 374007 w 40"/>
                <a:gd name="T17" fmla="*/ 10861 h 69"/>
                <a:gd name="T18" fmla="*/ 424977 w 40"/>
                <a:gd name="T19" fmla="*/ 12574 h 69"/>
                <a:gd name="T20" fmla="*/ 925074 w 40"/>
                <a:gd name="T21" fmla="*/ 16121 h 69"/>
                <a:gd name="T22" fmla="*/ 1093914 w 40"/>
                <a:gd name="T23" fmla="*/ 16935 h 69"/>
                <a:gd name="T24" fmla="*/ 1701923 w 40"/>
                <a:gd name="T25" fmla="*/ 22291 h 69"/>
                <a:gd name="T26" fmla="*/ 1757640 w 40"/>
                <a:gd name="T27" fmla="*/ 23660 h 69"/>
                <a:gd name="T28" fmla="*/ 1822191 w 40"/>
                <a:gd name="T29" fmla="*/ 23660 h 69"/>
                <a:gd name="T30" fmla="*/ 1925794 w 40"/>
                <a:gd name="T31" fmla="*/ 24823 h 69"/>
                <a:gd name="T32" fmla="*/ 2023246 w 40"/>
                <a:gd name="T33" fmla="*/ 26433 h 69"/>
                <a:gd name="T34" fmla="*/ 2023246 w 40"/>
                <a:gd name="T35" fmla="*/ 27437 h 69"/>
                <a:gd name="T36" fmla="*/ 2078437 w 40"/>
                <a:gd name="T37" fmla="*/ 28878 h 69"/>
                <a:gd name="T38" fmla="*/ 2139740 w 40"/>
                <a:gd name="T39" fmla="*/ 30615 h 69"/>
                <a:gd name="T40" fmla="*/ 2139740 w 40"/>
                <a:gd name="T41" fmla="*/ 31699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9"/>
                <a:gd name="T65" fmla="*/ 40 w 40"/>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9">
                  <a:moveTo>
                    <a:pt x="0" y="0"/>
                  </a:moveTo>
                  <a:lnTo>
                    <a:pt x="0" y="7"/>
                  </a:lnTo>
                  <a:lnTo>
                    <a:pt x="1" y="10"/>
                  </a:lnTo>
                  <a:lnTo>
                    <a:pt x="1" y="13"/>
                  </a:lnTo>
                  <a:lnTo>
                    <a:pt x="3" y="16"/>
                  </a:lnTo>
                  <a:lnTo>
                    <a:pt x="3" y="18"/>
                  </a:lnTo>
                  <a:lnTo>
                    <a:pt x="5" y="20"/>
                  </a:lnTo>
                  <a:lnTo>
                    <a:pt x="5" y="22"/>
                  </a:lnTo>
                  <a:lnTo>
                    <a:pt x="7" y="24"/>
                  </a:lnTo>
                  <a:lnTo>
                    <a:pt x="8" y="27"/>
                  </a:lnTo>
                  <a:lnTo>
                    <a:pt x="17" y="35"/>
                  </a:lnTo>
                  <a:lnTo>
                    <a:pt x="20" y="36"/>
                  </a:lnTo>
                  <a:lnTo>
                    <a:pt x="31" y="48"/>
                  </a:lnTo>
                  <a:lnTo>
                    <a:pt x="32" y="51"/>
                  </a:lnTo>
                  <a:lnTo>
                    <a:pt x="33" y="51"/>
                  </a:lnTo>
                  <a:lnTo>
                    <a:pt x="35" y="54"/>
                  </a:lnTo>
                  <a:lnTo>
                    <a:pt x="37" y="57"/>
                  </a:lnTo>
                  <a:lnTo>
                    <a:pt x="37" y="59"/>
                  </a:lnTo>
                  <a:lnTo>
                    <a:pt x="38" y="62"/>
                  </a:lnTo>
                  <a:lnTo>
                    <a:pt x="39" y="66"/>
                  </a:lnTo>
                  <a:lnTo>
                    <a:pt x="39" y="68"/>
                  </a:lnTo>
                </a:path>
              </a:pathLst>
            </a:custGeom>
            <a:noFill/>
            <a:ln w="127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0" name="Freeform 170"/>
            <p:cNvSpPr>
              <a:spLocks/>
            </p:cNvSpPr>
            <p:nvPr/>
          </p:nvSpPr>
          <p:spPr bwMode="auto">
            <a:xfrm>
              <a:off x="4306" y="2547"/>
              <a:ext cx="77" cy="137"/>
            </a:xfrm>
            <a:custGeom>
              <a:avLst/>
              <a:gdLst>
                <a:gd name="T0" fmla="*/ 1800286 w 41"/>
                <a:gd name="T1" fmla="*/ 0 h 96"/>
                <a:gd name="T2" fmla="*/ 1584549 w 41"/>
                <a:gd name="T3" fmla="*/ 1971 h 96"/>
                <a:gd name="T4" fmla="*/ 1528514 w 41"/>
                <a:gd name="T5" fmla="*/ 1971 h 96"/>
                <a:gd name="T6" fmla="*/ 1528514 w 41"/>
                <a:gd name="T7" fmla="*/ 2061 h 96"/>
                <a:gd name="T8" fmla="*/ 1478218 w 41"/>
                <a:gd name="T9" fmla="*/ 2813 h 96"/>
                <a:gd name="T10" fmla="*/ 1391869 w 41"/>
                <a:gd name="T11" fmla="*/ 2813 h 96"/>
                <a:gd name="T12" fmla="*/ 1391869 w 41"/>
                <a:gd name="T13" fmla="*/ 3381 h 96"/>
                <a:gd name="T14" fmla="*/ 1337898 w 41"/>
                <a:gd name="T15" fmla="*/ 3381 h 96"/>
                <a:gd name="T16" fmla="*/ 1337898 w 41"/>
                <a:gd name="T17" fmla="*/ 4014 h 96"/>
                <a:gd name="T18" fmla="*/ 1276266 w 41"/>
                <a:gd name="T19" fmla="*/ 4825 h 96"/>
                <a:gd name="T20" fmla="*/ 1276266 w 41"/>
                <a:gd name="T21" fmla="*/ 5989 h 96"/>
                <a:gd name="T22" fmla="*/ 1223395 w 41"/>
                <a:gd name="T23" fmla="*/ 5989 h 96"/>
                <a:gd name="T24" fmla="*/ 1223395 w 41"/>
                <a:gd name="T25" fmla="*/ 7702 h 96"/>
                <a:gd name="T26" fmla="*/ 1174729 w 41"/>
                <a:gd name="T27" fmla="*/ 8547 h 96"/>
                <a:gd name="T28" fmla="*/ 1174729 w 41"/>
                <a:gd name="T29" fmla="*/ 9138 h 96"/>
                <a:gd name="T30" fmla="*/ 1120761 w 41"/>
                <a:gd name="T31" fmla="*/ 9827 h 96"/>
                <a:gd name="T32" fmla="*/ 1120761 w 41"/>
                <a:gd name="T33" fmla="*/ 11832 h 96"/>
                <a:gd name="T34" fmla="*/ 1030059 w 41"/>
                <a:gd name="T35" fmla="*/ 13041 h 96"/>
                <a:gd name="T36" fmla="*/ 984182 w 41"/>
                <a:gd name="T37" fmla="*/ 14538 h 96"/>
                <a:gd name="T38" fmla="*/ 984182 w 41"/>
                <a:gd name="T39" fmla="*/ 15069 h 96"/>
                <a:gd name="T40" fmla="*/ 905077 w 41"/>
                <a:gd name="T41" fmla="*/ 16647 h 96"/>
                <a:gd name="T42" fmla="*/ 868554 w 41"/>
                <a:gd name="T43" fmla="*/ 18043 h 96"/>
                <a:gd name="T44" fmla="*/ 868554 w 41"/>
                <a:gd name="T45" fmla="*/ 29608 h 96"/>
                <a:gd name="T46" fmla="*/ 765866 w 41"/>
                <a:gd name="T47" fmla="*/ 29950 h 96"/>
                <a:gd name="T48" fmla="*/ 765866 w 41"/>
                <a:gd name="T49" fmla="*/ 31725 h 96"/>
                <a:gd name="T50" fmla="*/ 679570 w 41"/>
                <a:gd name="T51" fmla="*/ 31944 h 96"/>
                <a:gd name="T52" fmla="*/ 679570 w 41"/>
                <a:gd name="T53" fmla="*/ 32666 h 96"/>
                <a:gd name="T54" fmla="*/ 494932 w 41"/>
                <a:gd name="T55" fmla="*/ 34610 h 96"/>
                <a:gd name="T56" fmla="*/ 462477 w 41"/>
                <a:gd name="T57" fmla="*/ 34610 h 96"/>
                <a:gd name="T58" fmla="*/ 217140 w 41"/>
                <a:gd name="T59" fmla="*/ 37380 h 96"/>
                <a:gd name="T60" fmla="*/ 140324 w 41"/>
                <a:gd name="T61" fmla="*/ 37902 h 96"/>
                <a:gd name="T62" fmla="*/ 0 w 41"/>
                <a:gd name="T63" fmla="*/ 38788 h 96"/>
                <a:gd name="T64" fmla="*/ 0 w 41"/>
                <a:gd name="T65" fmla="*/ 39399 h 96"/>
                <a:gd name="T66" fmla="*/ 102592 w 41"/>
                <a:gd name="T67" fmla="*/ 40247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96"/>
                <a:gd name="T104" fmla="*/ 41 w 41"/>
                <a:gd name="T105" fmla="*/ 96 h 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96">
                  <a:moveTo>
                    <a:pt x="40" y="0"/>
                  </a:moveTo>
                  <a:lnTo>
                    <a:pt x="35" y="4"/>
                  </a:lnTo>
                  <a:lnTo>
                    <a:pt x="34" y="4"/>
                  </a:lnTo>
                  <a:lnTo>
                    <a:pt x="34" y="5"/>
                  </a:lnTo>
                  <a:lnTo>
                    <a:pt x="33" y="6"/>
                  </a:lnTo>
                  <a:lnTo>
                    <a:pt x="31" y="6"/>
                  </a:lnTo>
                  <a:lnTo>
                    <a:pt x="31" y="8"/>
                  </a:lnTo>
                  <a:lnTo>
                    <a:pt x="30" y="8"/>
                  </a:lnTo>
                  <a:lnTo>
                    <a:pt x="30" y="9"/>
                  </a:lnTo>
                  <a:lnTo>
                    <a:pt x="28" y="11"/>
                  </a:lnTo>
                  <a:lnTo>
                    <a:pt x="28" y="14"/>
                  </a:lnTo>
                  <a:lnTo>
                    <a:pt x="27" y="14"/>
                  </a:lnTo>
                  <a:lnTo>
                    <a:pt x="27" y="18"/>
                  </a:lnTo>
                  <a:lnTo>
                    <a:pt x="26" y="20"/>
                  </a:lnTo>
                  <a:lnTo>
                    <a:pt x="26" y="22"/>
                  </a:lnTo>
                  <a:lnTo>
                    <a:pt x="25" y="23"/>
                  </a:lnTo>
                  <a:lnTo>
                    <a:pt x="25" y="28"/>
                  </a:lnTo>
                  <a:lnTo>
                    <a:pt x="23" y="31"/>
                  </a:lnTo>
                  <a:lnTo>
                    <a:pt x="22" y="34"/>
                  </a:lnTo>
                  <a:lnTo>
                    <a:pt x="22" y="36"/>
                  </a:lnTo>
                  <a:lnTo>
                    <a:pt x="20" y="39"/>
                  </a:lnTo>
                  <a:lnTo>
                    <a:pt x="19" y="43"/>
                  </a:lnTo>
                  <a:lnTo>
                    <a:pt x="19" y="70"/>
                  </a:lnTo>
                  <a:lnTo>
                    <a:pt x="17" y="71"/>
                  </a:lnTo>
                  <a:lnTo>
                    <a:pt x="17" y="75"/>
                  </a:lnTo>
                  <a:lnTo>
                    <a:pt x="15" y="76"/>
                  </a:lnTo>
                  <a:lnTo>
                    <a:pt x="15" y="78"/>
                  </a:lnTo>
                  <a:lnTo>
                    <a:pt x="11" y="82"/>
                  </a:lnTo>
                  <a:lnTo>
                    <a:pt x="10" y="82"/>
                  </a:lnTo>
                  <a:lnTo>
                    <a:pt x="5" y="88"/>
                  </a:lnTo>
                  <a:lnTo>
                    <a:pt x="3" y="90"/>
                  </a:lnTo>
                  <a:lnTo>
                    <a:pt x="0" y="92"/>
                  </a:lnTo>
                  <a:lnTo>
                    <a:pt x="0" y="93"/>
                  </a:lnTo>
                  <a:lnTo>
                    <a:pt x="2" y="95"/>
                  </a:lnTo>
                </a:path>
              </a:pathLst>
            </a:custGeom>
            <a:noFill/>
            <a:ln w="127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1" name="Freeform 171"/>
            <p:cNvSpPr>
              <a:spLocks/>
            </p:cNvSpPr>
            <p:nvPr/>
          </p:nvSpPr>
          <p:spPr bwMode="auto">
            <a:xfrm>
              <a:off x="4156" y="2668"/>
              <a:ext cx="90" cy="79"/>
            </a:xfrm>
            <a:custGeom>
              <a:avLst/>
              <a:gdLst>
                <a:gd name="T0" fmla="*/ 2049930 w 48"/>
                <a:gd name="T1" fmla="*/ 0 h 55"/>
                <a:gd name="T2" fmla="*/ 2002656 w 48"/>
                <a:gd name="T3" fmla="*/ 1007 h 55"/>
                <a:gd name="T4" fmla="*/ 1942477 w 48"/>
                <a:gd name="T5" fmla="*/ 2254 h 55"/>
                <a:gd name="T6" fmla="*/ 1844887 w 48"/>
                <a:gd name="T7" fmla="*/ 2254 h 55"/>
                <a:gd name="T8" fmla="*/ 1791566 w 48"/>
                <a:gd name="T9" fmla="*/ 3680 h 55"/>
                <a:gd name="T10" fmla="*/ 1493398 w 48"/>
                <a:gd name="T11" fmla="*/ 7285 h 55"/>
                <a:gd name="T12" fmla="*/ 1440992 w 48"/>
                <a:gd name="T13" fmla="*/ 8467 h 55"/>
                <a:gd name="T14" fmla="*/ 1148259 w 48"/>
                <a:gd name="T15" fmla="*/ 10906 h 55"/>
                <a:gd name="T16" fmla="*/ 1048247 w 48"/>
                <a:gd name="T17" fmla="*/ 11166 h 55"/>
                <a:gd name="T18" fmla="*/ 537553 w 48"/>
                <a:gd name="T19" fmla="*/ 17190 h 55"/>
                <a:gd name="T20" fmla="*/ 485473 w 48"/>
                <a:gd name="T21" fmla="*/ 18240 h 55"/>
                <a:gd name="T22" fmla="*/ 258919 w 48"/>
                <a:gd name="T23" fmla="*/ 20327 h 55"/>
                <a:gd name="T24" fmla="*/ 211749 w 48"/>
                <a:gd name="T25" fmla="*/ 21271 h 55"/>
                <a:gd name="T26" fmla="*/ 138090 w 48"/>
                <a:gd name="T27" fmla="*/ 22501 h 55"/>
                <a:gd name="T28" fmla="*/ 97590 w 48"/>
                <a:gd name="T29" fmla="*/ 23036 h 55"/>
                <a:gd name="T30" fmla="*/ 97590 w 48"/>
                <a:gd name="T31" fmla="*/ 24046 h 55"/>
                <a:gd name="T32" fmla="*/ 0 w 48"/>
                <a:gd name="T33" fmla="*/ 2560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5"/>
                <a:gd name="T53" fmla="*/ 48 w 48"/>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5">
                  <a:moveTo>
                    <a:pt x="47" y="0"/>
                  </a:moveTo>
                  <a:lnTo>
                    <a:pt x="46" y="2"/>
                  </a:lnTo>
                  <a:lnTo>
                    <a:pt x="44" y="5"/>
                  </a:lnTo>
                  <a:lnTo>
                    <a:pt x="42" y="5"/>
                  </a:lnTo>
                  <a:lnTo>
                    <a:pt x="41" y="8"/>
                  </a:lnTo>
                  <a:lnTo>
                    <a:pt x="34" y="15"/>
                  </a:lnTo>
                  <a:lnTo>
                    <a:pt x="33" y="18"/>
                  </a:lnTo>
                  <a:lnTo>
                    <a:pt x="26" y="23"/>
                  </a:lnTo>
                  <a:lnTo>
                    <a:pt x="24" y="24"/>
                  </a:lnTo>
                  <a:lnTo>
                    <a:pt x="12" y="36"/>
                  </a:lnTo>
                  <a:lnTo>
                    <a:pt x="11" y="39"/>
                  </a:lnTo>
                  <a:lnTo>
                    <a:pt x="6" y="43"/>
                  </a:lnTo>
                  <a:lnTo>
                    <a:pt x="5" y="45"/>
                  </a:lnTo>
                  <a:lnTo>
                    <a:pt x="3" y="47"/>
                  </a:lnTo>
                  <a:lnTo>
                    <a:pt x="2" y="49"/>
                  </a:lnTo>
                  <a:lnTo>
                    <a:pt x="2" y="51"/>
                  </a:lnTo>
                  <a:lnTo>
                    <a:pt x="0" y="54"/>
                  </a:lnTo>
                </a:path>
              </a:pathLst>
            </a:custGeom>
            <a:noFill/>
            <a:ln w="127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2" name="Freeform 172"/>
            <p:cNvSpPr>
              <a:spLocks/>
            </p:cNvSpPr>
            <p:nvPr/>
          </p:nvSpPr>
          <p:spPr bwMode="auto">
            <a:xfrm>
              <a:off x="4214" y="2696"/>
              <a:ext cx="49" cy="57"/>
            </a:xfrm>
            <a:custGeom>
              <a:avLst/>
              <a:gdLst>
                <a:gd name="T0" fmla="*/ 0 w 26"/>
                <a:gd name="T1" fmla="*/ 0 h 40"/>
                <a:gd name="T2" fmla="*/ 0 w 26"/>
                <a:gd name="T3" fmla="*/ 1315 h 40"/>
                <a:gd name="T4" fmla="*/ 106155 w 26"/>
                <a:gd name="T5" fmla="*/ 1874 h 40"/>
                <a:gd name="T6" fmla="*/ 106155 w 26"/>
                <a:gd name="T7" fmla="*/ 2859 h 40"/>
                <a:gd name="T8" fmla="*/ 150232 w 26"/>
                <a:gd name="T9" fmla="*/ 3268 h 40"/>
                <a:gd name="T10" fmla="*/ 150232 w 26"/>
                <a:gd name="T11" fmla="*/ 4074 h 40"/>
                <a:gd name="T12" fmla="*/ 200061 w 26"/>
                <a:gd name="T13" fmla="*/ 4657 h 40"/>
                <a:gd name="T14" fmla="*/ 200061 w 26"/>
                <a:gd name="T15" fmla="*/ 5422 h 40"/>
                <a:gd name="T16" fmla="*/ 377038 w 26"/>
                <a:gd name="T17" fmla="*/ 6800 h 40"/>
                <a:gd name="T18" fmla="*/ 377038 w 26"/>
                <a:gd name="T19" fmla="*/ 7726 h 40"/>
                <a:gd name="T20" fmla="*/ 483762 w 26"/>
                <a:gd name="T21" fmla="*/ 7726 h 40"/>
                <a:gd name="T22" fmla="*/ 483762 w 26"/>
                <a:gd name="T23" fmla="*/ 8272 h 40"/>
                <a:gd name="T24" fmla="*/ 533591 w 26"/>
                <a:gd name="T25" fmla="*/ 8710 h 40"/>
                <a:gd name="T26" fmla="*/ 635751 w 26"/>
                <a:gd name="T27" fmla="*/ 8710 h 40"/>
                <a:gd name="T28" fmla="*/ 635751 w 26"/>
                <a:gd name="T29" fmla="*/ 8948 h 40"/>
                <a:gd name="T30" fmla="*/ 911705 w 26"/>
                <a:gd name="T31" fmla="*/ 11514 h 40"/>
                <a:gd name="T32" fmla="*/ 911705 w 26"/>
                <a:gd name="T33" fmla="*/ 12412 h 40"/>
                <a:gd name="T34" fmla="*/ 1005614 w 26"/>
                <a:gd name="T35" fmla="*/ 12751 h 40"/>
                <a:gd name="T36" fmla="*/ 1005614 w 26"/>
                <a:gd name="T37" fmla="*/ 13475 h 40"/>
                <a:gd name="T38" fmla="*/ 1089994 w 26"/>
                <a:gd name="T39" fmla="*/ 13808 h 40"/>
                <a:gd name="T40" fmla="*/ 1089994 w 26"/>
                <a:gd name="T41" fmla="*/ 14803 h 40"/>
                <a:gd name="T42" fmla="*/ 1198146 w 26"/>
                <a:gd name="T43" fmla="*/ 15689 h 40"/>
                <a:gd name="T44" fmla="*/ 1198146 w 26"/>
                <a:gd name="T45" fmla="*/ 16192 h 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40"/>
                <a:gd name="T71" fmla="*/ 26 w 26"/>
                <a:gd name="T72" fmla="*/ 40 h 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40">
                  <a:moveTo>
                    <a:pt x="0" y="0"/>
                  </a:moveTo>
                  <a:lnTo>
                    <a:pt x="0" y="3"/>
                  </a:lnTo>
                  <a:lnTo>
                    <a:pt x="2" y="4"/>
                  </a:lnTo>
                  <a:lnTo>
                    <a:pt x="2" y="7"/>
                  </a:lnTo>
                  <a:lnTo>
                    <a:pt x="3" y="8"/>
                  </a:lnTo>
                  <a:lnTo>
                    <a:pt x="3" y="10"/>
                  </a:lnTo>
                  <a:lnTo>
                    <a:pt x="4" y="11"/>
                  </a:lnTo>
                  <a:lnTo>
                    <a:pt x="4" y="13"/>
                  </a:lnTo>
                  <a:lnTo>
                    <a:pt x="8" y="17"/>
                  </a:lnTo>
                  <a:lnTo>
                    <a:pt x="8" y="19"/>
                  </a:lnTo>
                  <a:lnTo>
                    <a:pt x="10" y="19"/>
                  </a:lnTo>
                  <a:lnTo>
                    <a:pt x="10" y="20"/>
                  </a:lnTo>
                  <a:lnTo>
                    <a:pt x="11" y="21"/>
                  </a:lnTo>
                  <a:lnTo>
                    <a:pt x="13" y="21"/>
                  </a:lnTo>
                  <a:lnTo>
                    <a:pt x="13" y="22"/>
                  </a:lnTo>
                  <a:lnTo>
                    <a:pt x="19" y="28"/>
                  </a:lnTo>
                  <a:lnTo>
                    <a:pt x="19" y="30"/>
                  </a:lnTo>
                  <a:lnTo>
                    <a:pt x="21" y="31"/>
                  </a:lnTo>
                  <a:lnTo>
                    <a:pt x="21" y="33"/>
                  </a:lnTo>
                  <a:lnTo>
                    <a:pt x="23" y="34"/>
                  </a:lnTo>
                  <a:lnTo>
                    <a:pt x="23" y="36"/>
                  </a:lnTo>
                  <a:lnTo>
                    <a:pt x="25" y="38"/>
                  </a:lnTo>
                  <a:lnTo>
                    <a:pt x="25" y="39"/>
                  </a:lnTo>
                </a:path>
              </a:pathLst>
            </a:custGeom>
            <a:noFill/>
            <a:ln w="127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3" name="Freeform 173"/>
            <p:cNvSpPr>
              <a:spLocks/>
            </p:cNvSpPr>
            <p:nvPr/>
          </p:nvSpPr>
          <p:spPr bwMode="auto">
            <a:xfrm>
              <a:off x="4150" y="2527"/>
              <a:ext cx="263" cy="30"/>
            </a:xfrm>
            <a:custGeom>
              <a:avLst/>
              <a:gdLst>
                <a:gd name="T0" fmla="*/ 6237183 w 140"/>
                <a:gd name="T1" fmla="*/ 0 h 21"/>
                <a:gd name="T2" fmla="*/ 6270716 w 140"/>
                <a:gd name="T3" fmla="*/ 971 h 21"/>
                <a:gd name="T4" fmla="*/ 6136691 w 140"/>
                <a:gd name="T5" fmla="*/ 2971 h 21"/>
                <a:gd name="T6" fmla="*/ 5918574 w 140"/>
                <a:gd name="T7" fmla="*/ 1981 h 21"/>
                <a:gd name="T8" fmla="*/ 6136691 w 140"/>
                <a:gd name="T9" fmla="*/ 2971 h 21"/>
                <a:gd name="T10" fmla="*/ 5290068 w 140"/>
                <a:gd name="T11" fmla="*/ 2971 h 21"/>
                <a:gd name="T12" fmla="*/ 4927448 w 140"/>
                <a:gd name="T13" fmla="*/ 4043 h 21"/>
                <a:gd name="T14" fmla="*/ 4212929 w 140"/>
                <a:gd name="T15" fmla="*/ 4244 h 21"/>
                <a:gd name="T16" fmla="*/ 3700774 w 140"/>
                <a:gd name="T17" fmla="*/ 4857 h 21"/>
                <a:gd name="T18" fmla="*/ 2932694 w 140"/>
                <a:gd name="T19" fmla="*/ 5053 h 21"/>
                <a:gd name="T20" fmla="*/ 2271499 w 140"/>
                <a:gd name="T21" fmla="*/ 5776 h 21"/>
                <a:gd name="T22" fmla="*/ 1589510 w 140"/>
                <a:gd name="T23" fmla="*/ 6063 h 21"/>
                <a:gd name="T24" fmla="*/ 986911 w 140"/>
                <a:gd name="T25" fmla="*/ 6266 h 21"/>
                <a:gd name="T26" fmla="*/ 496454 w 140"/>
                <a:gd name="T27" fmla="*/ 6939 h 21"/>
                <a:gd name="T28" fmla="*/ 580681 w 140"/>
                <a:gd name="T29" fmla="*/ 5776 h 21"/>
                <a:gd name="T30" fmla="*/ 552187 w 140"/>
                <a:gd name="T31" fmla="*/ 6939 h 21"/>
                <a:gd name="T32" fmla="*/ 552187 w 140"/>
                <a:gd name="T33" fmla="*/ 6939 h 21"/>
                <a:gd name="T34" fmla="*/ 362773 w 140"/>
                <a:gd name="T35" fmla="*/ 7910 h 21"/>
                <a:gd name="T36" fmla="*/ 362773 w 140"/>
                <a:gd name="T37" fmla="*/ 6266 h 21"/>
                <a:gd name="T38" fmla="*/ 193111 w 140"/>
                <a:gd name="T39" fmla="*/ 8661 h 21"/>
                <a:gd name="T40" fmla="*/ 54721 w 140"/>
                <a:gd name="T41" fmla="*/ 8251 h 21"/>
                <a:gd name="T42" fmla="*/ 0 w 140"/>
                <a:gd name="T43" fmla="*/ 6939 h 21"/>
                <a:gd name="T44" fmla="*/ 140677 w 140"/>
                <a:gd name="T45" fmla="*/ 5776 h 21"/>
                <a:gd name="T46" fmla="*/ 0 w 140"/>
                <a:gd name="T47" fmla="*/ 6939 h 21"/>
                <a:gd name="T48" fmla="*/ 193111 w 140"/>
                <a:gd name="T49" fmla="*/ 5053 h 21"/>
                <a:gd name="T50" fmla="*/ 309108 w 140"/>
                <a:gd name="T51" fmla="*/ 4857 h 21"/>
                <a:gd name="T52" fmla="*/ 463592 w 140"/>
                <a:gd name="T53" fmla="*/ 4857 h 21"/>
                <a:gd name="T54" fmla="*/ 264272 w 140"/>
                <a:gd name="T55" fmla="*/ 6063 h 21"/>
                <a:gd name="T56" fmla="*/ 463592 w 140"/>
                <a:gd name="T57" fmla="*/ 4244 h 21"/>
                <a:gd name="T58" fmla="*/ 932624 w 140"/>
                <a:gd name="T59" fmla="*/ 4043 h 21"/>
                <a:gd name="T60" fmla="*/ 1486502 w 140"/>
                <a:gd name="T61" fmla="*/ 2971 h 21"/>
                <a:gd name="T62" fmla="*/ 2163695 w 140"/>
                <a:gd name="T63" fmla="*/ 2971 h 21"/>
                <a:gd name="T64" fmla="*/ 2932694 w 140"/>
                <a:gd name="T65" fmla="*/ 2080 h 21"/>
                <a:gd name="T66" fmla="*/ 3614217 w 140"/>
                <a:gd name="T67" fmla="*/ 1981 h 21"/>
                <a:gd name="T68" fmla="*/ 4166702 w 140"/>
                <a:gd name="T69" fmla="*/ 1387 h 21"/>
                <a:gd name="T70" fmla="*/ 4840906 w 140"/>
                <a:gd name="T71" fmla="*/ 971 h 21"/>
                <a:gd name="T72" fmla="*/ 5199867 w 140"/>
                <a:gd name="T73" fmla="*/ 0 h 21"/>
                <a:gd name="T74" fmla="*/ 6107960 w 140"/>
                <a:gd name="T75" fmla="*/ 0 h 21"/>
                <a:gd name="T76" fmla="*/ 6270716 w 140"/>
                <a:gd name="T77" fmla="*/ 1981 h 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21"/>
                <a:gd name="T119" fmla="*/ 140 w 140"/>
                <a:gd name="T120" fmla="*/ 21 h 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21">
                  <a:moveTo>
                    <a:pt x="135" y="0"/>
                  </a:moveTo>
                  <a:lnTo>
                    <a:pt x="138" y="0"/>
                  </a:lnTo>
                  <a:lnTo>
                    <a:pt x="138" y="2"/>
                  </a:lnTo>
                  <a:lnTo>
                    <a:pt x="139" y="2"/>
                  </a:lnTo>
                  <a:lnTo>
                    <a:pt x="139" y="5"/>
                  </a:lnTo>
                  <a:lnTo>
                    <a:pt x="136" y="7"/>
                  </a:lnTo>
                  <a:lnTo>
                    <a:pt x="135" y="7"/>
                  </a:lnTo>
                  <a:lnTo>
                    <a:pt x="131" y="4"/>
                  </a:lnTo>
                  <a:lnTo>
                    <a:pt x="131" y="3"/>
                  </a:lnTo>
                  <a:lnTo>
                    <a:pt x="136" y="7"/>
                  </a:lnTo>
                  <a:lnTo>
                    <a:pt x="124" y="7"/>
                  </a:lnTo>
                  <a:lnTo>
                    <a:pt x="117" y="7"/>
                  </a:lnTo>
                  <a:lnTo>
                    <a:pt x="112" y="7"/>
                  </a:lnTo>
                  <a:lnTo>
                    <a:pt x="109" y="9"/>
                  </a:lnTo>
                  <a:lnTo>
                    <a:pt x="97" y="9"/>
                  </a:lnTo>
                  <a:lnTo>
                    <a:pt x="93" y="10"/>
                  </a:lnTo>
                  <a:lnTo>
                    <a:pt x="85" y="10"/>
                  </a:lnTo>
                  <a:lnTo>
                    <a:pt x="82" y="11"/>
                  </a:lnTo>
                  <a:lnTo>
                    <a:pt x="76" y="11"/>
                  </a:lnTo>
                  <a:lnTo>
                    <a:pt x="65" y="12"/>
                  </a:lnTo>
                  <a:lnTo>
                    <a:pt x="54" y="12"/>
                  </a:lnTo>
                  <a:lnTo>
                    <a:pt x="50" y="13"/>
                  </a:lnTo>
                  <a:lnTo>
                    <a:pt x="45" y="13"/>
                  </a:lnTo>
                  <a:lnTo>
                    <a:pt x="35" y="14"/>
                  </a:lnTo>
                  <a:lnTo>
                    <a:pt x="30" y="14"/>
                  </a:lnTo>
                  <a:lnTo>
                    <a:pt x="22" y="15"/>
                  </a:lnTo>
                  <a:lnTo>
                    <a:pt x="13" y="15"/>
                  </a:lnTo>
                  <a:lnTo>
                    <a:pt x="11" y="16"/>
                  </a:lnTo>
                  <a:lnTo>
                    <a:pt x="10" y="16"/>
                  </a:lnTo>
                  <a:lnTo>
                    <a:pt x="13" y="13"/>
                  </a:lnTo>
                  <a:lnTo>
                    <a:pt x="13" y="14"/>
                  </a:lnTo>
                  <a:lnTo>
                    <a:pt x="12" y="16"/>
                  </a:lnTo>
                  <a:lnTo>
                    <a:pt x="10" y="18"/>
                  </a:lnTo>
                  <a:lnTo>
                    <a:pt x="12" y="16"/>
                  </a:lnTo>
                  <a:lnTo>
                    <a:pt x="11" y="18"/>
                  </a:lnTo>
                  <a:lnTo>
                    <a:pt x="8" y="18"/>
                  </a:lnTo>
                  <a:lnTo>
                    <a:pt x="4" y="19"/>
                  </a:lnTo>
                  <a:lnTo>
                    <a:pt x="8" y="15"/>
                  </a:lnTo>
                  <a:lnTo>
                    <a:pt x="8" y="16"/>
                  </a:lnTo>
                  <a:lnTo>
                    <a:pt x="4" y="20"/>
                  </a:lnTo>
                  <a:lnTo>
                    <a:pt x="3" y="19"/>
                  </a:lnTo>
                  <a:lnTo>
                    <a:pt x="1" y="19"/>
                  </a:lnTo>
                  <a:lnTo>
                    <a:pt x="1" y="18"/>
                  </a:lnTo>
                  <a:lnTo>
                    <a:pt x="0" y="16"/>
                  </a:lnTo>
                  <a:lnTo>
                    <a:pt x="0" y="15"/>
                  </a:lnTo>
                  <a:lnTo>
                    <a:pt x="3" y="13"/>
                  </a:lnTo>
                  <a:lnTo>
                    <a:pt x="4" y="13"/>
                  </a:lnTo>
                  <a:lnTo>
                    <a:pt x="0" y="16"/>
                  </a:lnTo>
                  <a:lnTo>
                    <a:pt x="0" y="15"/>
                  </a:lnTo>
                  <a:lnTo>
                    <a:pt x="4" y="12"/>
                  </a:lnTo>
                  <a:lnTo>
                    <a:pt x="7" y="12"/>
                  </a:lnTo>
                  <a:lnTo>
                    <a:pt x="7" y="11"/>
                  </a:lnTo>
                  <a:lnTo>
                    <a:pt x="7" y="12"/>
                  </a:lnTo>
                  <a:lnTo>
                    <a:pt x="10" y="11"/>
                  </a:lnTo>
                  <a:lnTo>
                    <a:pt x="7" y="12"/>
                  </a:lnTo>
                  <a:lnTo>
                    <a:pt x="6" y="14"/>
                  </a:lnTo>
                  <a:lnTo>
                    <a:pt x="6" y="13"/>
                  </a:lnTo>
                  <a:lnTo>
                    <a:pt x="10" y="10"/>
                  </a:lnTo>
                  <a:lnTo>
                    <a:pt x="13" y="9"/>
                  </a:lnTo>
                  <a:lnTo>
                    <a:pt x="21" y="9"/>
                  </a:lnTo>
                  <a:lnTo>
                    <a:pt x="29" y="7"/>
                  </a:lnTo>
                  <a:lnTo>
                    <a:pt x="33" y="7"/>
                  </a:lnTo>
                  <a:lnTo>
                    <a:pt x="44" y="7"/>
                  </a:lnTo>
                  <a:lnTo>
                    <a:pt x="48" y="7"/>
                  </a:lnTo>
                  <a:lnTo>
                    <a:pt x="53" y="5"/>
                  </a:lnTo>
                  <a:lnTo>
                    <a:pt x="65" y="5"/>
                  </a:lnTo>
                  <a:lnTo>
                    <a:pt x="76" y="4"/>
                  </a:lnTo>
                  <a:lnTo>
                    <a:pt x="80" y="4"/>
                  </a:lnTo>
                  <a:lnTo>
                    <a:pt x="84" y="3"/>
                  </a:lnTo>
                  <a:lnTo>
                    <a:pt x="92" y="3"/>
                  </a:lnTo>
                  <a:lnTo>
                    <a:pt x="96" y="2"/>
                  </a:lnTo>
                  <a:lnTo>
                    <a:pt x="107" y="2"/>
                  </a:lnTo>
                  <a:lnTo>
                    <a:pt x="111" y="0"/>
                  </a:lnTo>
                  <a:lnTo>
                    <a:pt x="115" y="0"/>
                  </a:lnTo>
                  <a:lnTo>
                    <a:pt x="124" y="0"/>
                  </a:lnTo>
                  <a:lnTo>
                    <a:pt x="135" y="0"/>
                  </a:lnTo>
                  <a:lnTo>
                    <a:pt x="139" y="3"/>
                  </a:lnTo>
                  <a:lnTo>
                    <a:pt x="139" y="4"/>
                  </a:lnTo>
                  <a:lnTo>
                    <a:pt x="135"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54" name="Freeform 174"/>
            <p:cNvSpPr>
              <a:spLocks/>
            </p:cNvSpPr>
            <p:nvPr/>
          </p:nvSpPr>
          <p:spPr bwMode="auto">
            <a:xfrm>
              <a:off x="3983" y="2587"/>
              <a:ext cx="118" cy="203"/>
            </a:xfrm>
            <a:custGeom>
              <a:avLst/>
              <a:gdLst>
                <a:gd name="T0" fmla="*/ 995358 w 63"/>
                <a:gd name="T1" fmla="*/ 1 h 142"/>
                <a:gd name="T2" fmla="*/ 843723 w 63"/>
                <a:gd name="T3" fmla="*/ 1390 h 142"/>
                <a:gd name="T4" fmla="*/ 687637 w 63"/>
                <a:gd name="T5" fmla="*/ 1987 h 142"/>
                <a:gd name="T6" fmla="*/ 636024 w 63"/>
                <a:gd name="T7" fmla="*/ 4882 h 142"/>
                <a:gd name="T8" fmla="*/ 548481 w 63"/>
                <a:gd name="T9" fmla="*/ 5086 h 142"/>
                <a:gd name="T10" fmla="*/ 339572 w 63"/>
                <a:gd name="T11" fmla="*/ 6979 h 142"/>
                <a:gd name="T12" fmla="*/ 156343 w 63"/>
                <a:gd name="T13" fmla="*/ 8300 h 142"/>
                <a:gd name="T14" fmla="*/ 136511 w 63"/>
                <a:gd name="T15" fmla="*/ 11367 h 142"/>
                <a:gd name="T16" fmla="*/ 44565 w 63"/>
                <a:gd name="T17" fmla="*/ 17935 h 142"/>
                <a:gd name="T18" fmla="*/ 0 w 63"/>
                <a:gd name="T19" fmla="*/ 24207 h 142"/>
                <a:gd name="T20" fmla="*/ 44565 w 63"/>
                <a:gd name="T21" fmla="*/ 49555 h 142"/>
                <a:gd name="T22" fmla="*/ 136511 w 63"/>
                <a:gd name="T23" fmla="*/ 51704 h 142"/>
                <a:gd name="T24" fmla="*/ 435815 w 63"/>
                <a:gd name="T25" fmla="*/ 55791 h 142"/>
                <a:gd name="T26" fmla="*/ 503828 w 63"/>
                <a:gd name="T27" fmla="*/ 56850 h 142"/>
                <a:gd name="T28" fmla="*/ 548481 w 63"/>
                <a:gd name="T29" fmla="*/ 58853 h 142"/>
                <a:gd name="T30" fmla="*/ 687637 w 63"/>
                <a:gd name="T31" fmla="*/ 59572 h 142"/>
                <a:gd name="T32" fmla="*/ 1027314 w 63"/>
                <a:gd name="T33" fmla="*/ 60015 h 142"/>
                <a:gd name="T34" fmla="*/ 2020322 w 63"/>
                <a:gd name="T35" fmla="*/ 60390 h 142"/>
                <a:gd name="T36" fmla="*/ 2359944 w 63"/>
                <a:gd name="T37" fmla="*/ 61422 h 142"/>
                <a:gd name="T38" fmla="*/ 2451274 w 63"/>
                <a:gd name="T39" fmla="*/ 53040 h 142"/>
                <a:gd name="T40" fmla="*/ 2548075 w 63"/>
                <a:gd name="T41" fmla="*/ 50511 h 142"/>
                <a:gd name="T42" fmla="*/ 2570966 w 63"/>
                <a:gd name="T43" fmla="*/ 47478 h 142"/>
                <a:gd name="T44" fmla="*/ 2652725 w 63"/>
                <a:gd name="T45" fmla="*/ 43412 h 142"/>
                <a:gd name="T46" fmla="*/ 2570966 w 63"/>
                <a:gd name="T47" fmla="*/ 37102 h 142"/>
                <a:gd name="T48" fmla="*/ 2548075 w 63"/>
                <a:gd name="T49" fmla="*/ 33289 h 142"/>
                <a:gd name="T50" fmla="*/ 2496382 w 63"/>
                <a:gd name="T51" fmla="*/ 29549 h 142"/>
                <a:gd name="T52" fmla="*/ 2451274 w 63"/>
                <a:gd name="T53" fmla="*/ 23231 h 142"/>
                <a:gd name="T54" fmla="*/ 2359944 w 63"/>
                <a:gd name="T55" fmla="*/ 16962 h 142"/>
                <a:gd name="T56" fmla="*/ 2315381 w 63"/>
                <a:gd name="T57" fmla="*/ 11865 h 142"/>
                <a:gd name="T58" fmla="*/ 2268582 w 63"/>
                <a:gd name="T59" fmla="*/ 9381 h 142"/>
                <a:gd name="T60" fmla="*/ 2203649 w 63"/>
                <a:gd name="T61" fmla="*/ 6979 h 142"/>
                <a:gd name="T62" fmla="*/ 2159084 w 63"/>
                <a:gd name="T63" fmla="*/ 2841 h 142"/>
                <a:gd name="T64" fmla="*/ 2074978 w 63"/>
                <a:gd name="T65" fmla="*/ 1 h 142"/>
                <a:gd name="T66" fmla="*/ 1864321 w 63"/>
                <a:gd name="T67" fmla="*/ 0 h 142"/>
                <a:gd name="T68" fmla="*/ 1078646 w 63"/>
                <a:gd name="T69" fmla="*/ 1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142"/>
                <a:gd name="T107" fmla="*/ 63 w 63"/>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142">
                  <a:moveTo>
                    <a:pt x="25" y="1"/>
                  </a:moveTo>
                  <a:lnTo>
                    <a:pt x="23" y="1"/>
                  </a:lnTo>
                  <a:lnTo>
                    <a:pt x="22" y="3"/>
                  </a:lnTo>
                  <a:lnTo>
                    <a:pt x="20" y="3"/>
                  </a:lnTo>
                  <a:lnTo>
                    <a:pt x="19" y="4"/>
                  </a:lnTo>
                  <a:lnTo>
                    <a:pt x="16" y="4"/>
                  </a:lnTo>
                  <a:lnTo>
                    <a:pt x="16" y="10"/>
                  </a:lnTo>
                  <a:lnTo>
                    <a:pt x="15" y="11"/>
                  </a:lnTo>
                  <a:lnTo>
                    <a:pt x="15" y="12"/>
                  </a:lnTo>
                  <a:lnTo>
                    <a:pt x="13" y="12"/>
                  </a:lnTo>
                  <a:lnTo>
                    <a:pt x="10" y="15"/>
                  </a:lnTo>
                  <a:lnTo>
                    <a:pt x="8" y="16"/>
                  </a:lnTo>
                  <a:lnTo>
                    <a:pt x="7" y="17"/>
                  </a:lnTo>
                  <a:lnTo>
                    <a:pt x="4" y="19"/>
                  </a:lnTo>
                  <a:lnTo>
                    <a:pt x="4" y="25"/>
                  </a:lnTo>
                  <a:lnTo>
                    <a:pt x="3" y="26"/>
                  </a:lnTo>
                  <a:lnTo>
                    <a:pt x="3" y="38"/>
                  </a:lnTo>
                  <a:lnTo>
                    <a:pt x="1" y="41"/>
                  </a:lnTo>
                  <a:lnTo>
                    <a:pt x="1" y="53"/>
                  </a:lnTo>
                  <a:lnTo>
                    <a:pt x="0" y="55"/>
                  </a:lnTo>
                  <a:lnTo>
                    <a:pt x="0" y="114"/>
                  </a:lnTo>
                  <a:lnTo>
                    <a:pt x="1" y="114"/>
                  </a:lnTo>
                  <a:lnTo>
                    <a:pt x="1" y="119"/>
                  </a:lnTo>
                  <a:lnTo>
                    <a:pt x="3" y="119"/>
                  </a:lnTo>
                  <a:lnTo>
                    <a:pt x="3" y="120"/>
                  </a:lnTo>
                  <a:lnTo>
                    <a:pt x="10" y="128"/>
                  </a:lnTo>
                  <a:lnTo>
                    <a:pt x="10" y="130"/>
                  </a:lnTo>
                  <a:lnTo>
                    <a:pt x="12" y="131"/>
                  </a:lnTo>
                  <a:lnTo>
                    <a:pt x="12" y="135"/>
                  </a:lnTo>
                  <a:lnTo>
                    <a:pt x="13" y="135"/>
                  </a:lnTo>
                  <a:lnTo>
                    <a:pt x="15" y="137"/>
                  </a:lnTo>
                  <a:lnTo>
                    <a:pt x="16" y="137"/>
                  </a:lnTo>
                  <a:lnTo>
                    <a:pt x="17" y="138"/>
                  </a:lnTo>
                  <a:lnTo>
                    <a:pt x="24" y="138"/>
                  </a:lnTo>
                  <a:lnTo>
                    <a:pt x="25" y="139"/>
                  </a:lnTo>
                  <a:lnTo>
                    <a:pt x="47" y="139"/>
                  </a:lnTo>
                  <a:lnTo>
                    <a:pt x="48" y="141"/>
                  </a:lnTo>
                  <a:lnTo>
                    <a:pt x="55" y="141"/>
                  </a:lnTo>
                  <a:lnTo>
                    <a:pt x="57" y="139"/>
                  </a:lnTo>
                  <a:lnTo>
                    <a:pt x="57" y="122"/>
                  </a:lnTo>
                  <a:lnTo>
                    <a:pt x="58" y="120"/>
                  </a:lnTo>
                  <a:lnTo>
                    <a:pt x="59" y="116"/>
                  </a:lnTo>
                  <a:lnTo>
                    <a:pt x="59" y="112"/>
                  </a:lnTo>
                  <a:lnTo>
                    <a:pt x="60" y="109"/>
                  </a:lnTo>
                  <a:lnTo>
                    <a:pt x="60" y="103"/>
                  </a:lnTo>
                  <a:lnTo>
                    <a:pt x="62" y="100"/>
                  </a:lnTo>
                  <a:lnTo>
                    <a:pt x="62" y="87"/>
                  </a:lnTo>
                  <a:lnTo>
                    <a:pt x="60" y="85"/>
                  </a:lnTo>
                  <a:lnTo>
                    <a:pt x="60" y="79"/>
                  </a:lnTo>
                  <a:lnTo>
                    <a:pt x="59" y="77"/>
                  </a:lnTo>
                  <a:lnTo>
                    <a:pt x="59" y="72"/>
                  </a:lnTo>
                  <a:lnTo>
                    <a:pt x="58" y="68"/>
                  </a:lnTo>
                  <a:lnTo>
                    <a:pt x="58" y="58"/>
                  </a:lnTo>
                  <a:lnTo>
                    <a:pt x="57" y="53"/>
                  </a:lnTo>
                  <a:lnTo>
                    <a:pt x="57" y="46"/>
                  </a:lnTo>
                  <a:lnTo>
                    <a:pt x="55" y="39"/>
                  </a:lnTo>
                  <a:lnTo>
                    <a:pt x="55" y="31"/>
                  </a:lnTo>
                  <a:lnTo>
                    <a:pt x="54" y="27"/>
                  </a:lnTo>
                  <a:lnTo>
                    <a:pt x="53" y="25"/>
                  </a:lnTo>
                  <a:lnTo>
                    <a:pt x="53" y="22"/>
                  </a:lnTo>
                  <a:lnTo>
                    <a:pt x="51" y="19"/>
                  </a:lnTo>
                  <a:lnTo>
                    <a:pt x="51" y="16"/>
                  </a:lnTo>
                  <a:lnTo>
                    <a:pt x="50" y="15"/>
                  </a:lnTo>
                  <a:lnTo>
                    <a:pt x="50" y="6"/>
                  </a:lnTo>
                  <a:lnTo>
                    <a:pt x="48" y="4"/>
                  </a:lnTo>
                  <a:lnTo>
                    <a:pt x="48" y="1"/>
                  </a:lnTo>
                  <a:lnTo>
                    <a:pt x="44" y="1"/>
                  </a:lnTo>
                  <a:lnTo>
                    <a:pt x="43" y="0"/>
                  </a:lnTo>
                  <a:lnTo>
                    <a:pt x="25" y="0"/>
                  </a:lnTo>
                  <a:lnTo>
                    <a:pt x="25" y="1"/>
                  </a:lnTo>
                </a:path>
              </a:pathLst>
            </a:custGeom>
            <a:solidFill>
              <a:srgbClr val="FFFF6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55" name="Freeform 175"/>
            <p:cNvSpPr>
              <a:spLocks/>
            </p:cNvSpPr>
            <p:nvPr/>
          </p:nvSpPr>
          <p:spPr bwMode="auto">
            <a:xfrm>
              <a:off x="4000" y="2597"/>
              <a:ext cx="75" cy="195"/>
            </a:xfrm>
            <a:custGeom>
              <a:avLst/>
              <a:gdLst>
                <a:gd name="T0" fmla="*/ 0 w 40"/>
                <a:gd name="T1" fmla="*/ 2058 h 136"/>
                <a:gd name="T2" fmla="*/ 97590 w 40"/>
                <a:gd name="T3" fmla="*/ 1435 h 136"/>
                <a:gd name="T4" fmla="*/ 138090 w 40"/>
                <a:gd name="T5" fmla="*/ 0 h 136"/>
                <a:gd name="T6" fmla="*/ 643292 w 40"/>
                <a:gd name="T7" fmla="*/ 1001 h 136"/>
                <a:gd name="T8" fmla="*/ 796479 w 40"/>
                <a:gd name="T9" fmla="*/ 1435 h 136"/>
                <a:gd name="T10" fmla="*/ 955502 w 40"/>
                <a:gd name="T11" fmla="*/ 2058 h 136"/>
                <a:gd name="T12" fmla="*/ 1140782 w 40"/>
                <a:gd name="T13" fmla="*/ 3139 h 136"/>
                <a:gd name="T14" fmla="*/ 1253351 w 40"/>
                <a:gd name="T15" fmla="*/ 3539 h 136"/>
                <a:gd name="T16" fmla="*/ 1351311 w 40"/>
                <a:gd name="T17" fmla="*/ 6067 h 136"/>
                <a:gd name="T18" fmla="*/ 1440992 w 40"/>
                <a:gd name="T19" fmla="*/ 9708 h 136"/>
                <a:gd name="T20" fmla="*/ 1540727 w 40"/>
                <a:gd name="T21" fmla="*/ 10797 h 136"/>
                <a:gd name="T22" fmla="*/ 1606890 w 40"/>
                <a:gd name="T23" fmla="*/ 19959 h 136"/>
                <a:gd name="T24" fmla="*/ 1706741 w 40"/>
                <a:gd name="T25" fmla="*/ 54967 h 136"/>
                <a:gd name="T26" fmla="*/ 1706741 w 40"/>
                <a:gd name="T27" fmla="*/ 56080 h 136"/>
                <a:gd name="T28" fmla="*/ 1606890 w 40"/>
                <a:gd name="T29" fmla="*/ 60084 h 136"/>
                <a:gd name="T30" fmla="*/ 1592855 w 40"/>
                <a:gd name="T31" fmla="*/ 60413 h 136"/>
                <a:gd name="T32" fmla="*/ 1592855 w 40"/>
                <a:gd name="T33" fmla="*/ 60413 h 136"/>
                <a:gd name="T34" fmla="*/ 1395804 w 40"/>
                <a:gd name="T35" fmla="*/ 61914 h 136"/>
                <a:gd name="T36" fmla="*/ 1306080 w 40"/>
                <a:gd name="T37" fmla="*/ 61145 h 136"/>
                <a:gd name="T38" fmla="*/ 1253351 w 40"/>
                <a:gd name="T39" fmla="*/ 60084 h 136"/>
                <a:gd name="T40" fmla="*/ 1306080 w 40"/>
                <a:gd name="T41" fmla="*/ 58980 h 136"/>
                <a:gd name="T42" fmla="*/ 1306080 w 40"/>
                <a:gd name="T43" fmla="*/ 56897 h 136"/>
                <a:gd name="T44" fmla="*/ 1351311 w 40"/>
                <a:gd name="T45" fmla="*/ 53905 h 136"/>
                <a:gd name="T46" fmla="*/ 1351311 w 40"/>
                <a:gd name="T47" fmla="*/ 54441 h 136"/>
                <a:gd name="T48" fmla="*/ 1351311 w 40"/>
                <a:gd name="T49" fmla="*/ 54441 h 136"/>
                <a:gd name="T50" fmla="*/ 1306080 w 40"/>
                <a:gd name="T51" fmla="*/ 20671 h 136"/>
                <a:gd name="T52" fmla="*/ 1351311 w 40"/>
                <a:gd name="T53" fmla="*/ 16007 h 136"/>
                <a:gd name="T54" fmla="*/ 1306080 w 40"/>
                <a:gd name="T55" fmla="*/ 13920 h 136"/>
                <a:gd name="T56" fmla="*/ 1253351 w 40"/>
                <a:gd name="T57" fmla="*/ 11780 h 136"/>
                <a:gd name="T58" fmla="*/ 1193220 w 40"/>
                <a:gd name="T59" fmla="*/ 10431 h 136"/>
                <a:gd name="T60" fmla="*/ 1140782 w 40"/>
                <a:gd name="T61" fmla="*/ 8699 h 136"/>
                <a:gd name="T62" fmla="*/ 1040323 w 40"/>
                <a:gd name="T63" fmla="*/ 7155 h 136"/>
                <a:gd name="T64" fmla="*/ 744429 w 40"/>
                <a:gd name="T65" fmla="*/ 5074 h 136"/>
                <a:gd name="T66" fmla="*/ 554839 w 40"/>
                <a:gd name="T67" fmla="*/ 4231 h 136"/>
                <a:gd name="T68" fmla="*/ 182981 w 40"/>
                <a:gd name="T69" fmla="*/ 3539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136"/>
                <a:gd name="T107" fmla="*/ 40 w 40"/>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136">
                  <a:moveTo>
                    <a:pt x="4" y="8"/>
                  </a:moveTo>
                  <a:lnTo>
                    <a:pt x="0" y="4"/>
                  </a:lnTo>
                  <a:lnTo>
                    <a:pt x="0" y="3"/>
                  </a:lnTo>
                  <a:lnTo>
                    <a:pt x="2" y="3"/>
                  </a:lnTo>
                  <a:lnTo>
                    <a:pt x="2" y="2"/>
                  </a:lnTo>
                  <a:lnTo>
                    <a:pt x="3" y="0"/>
                  </a:lnTo>
                  <a:lnTo>
                    <a:pt x="11" y="0"/>
                  </a:lnTo>
                  <a:lnTo>
                    <a:pt x="15" y="2"/>
                  </a:lnTo>
                  <a:lnTo>
                    <a:pt x="18" y="3"/>
                  </a:lnTo>
                  <a:lnTo>
                    <a:pt x="20" y="3"/>
                  </a:lnTo>
                  <a:lnTo>
                    <a:pt x="22" y="4"/>
                  </a:lnTo>
                  <a:lnTo>
                    <a:pt x="26" y="5"/>
                  </a:lnTo>
                  <a:lnTo>
                    <a:pt x="26" y="7"/>
                  </a:lnTo>
                  <a:lnTo>
                    <a:pt x="27" y="8"/>
                  </a:lnTo>
                  <a:lnTo>
                    <a:pt x="29" y="8"/>
                  </a:lnTo>
                  <a:lnTo>
                    <a:pt x="29" y="9"/>
                  </a:lnTo>
                  <a:lnTo>
                    <a:pt x="31" y="13"/>
                  </a:lnTo>
                  <a:lnTo>
                    <a:pt x="32" y="16"/>
                  </a:lnTo>
                  <a:lnTo>
                    <a:pt x="33" y="21"/>
                  </a:lnTo>
                  <a:lnTo>
                    <a:pt x="35" y="21"/>
                  </a:lnTo>
                  <a:lnTo>
                    <a:pt x="35" y="24"/>
                  </a:lnTo>
                  <a:lnTo>
                    <a:pt x="37" y="28"/>
                  </a:lnTo>
                  <a:lnTo>
                    <a:pt x="37" y="43"/>
                  </a:lnTo>
                  <a:lnTo>
                    <a:pt x="39" y="46"/>
                  </a:lnTo>
                  <a:lnTo>
                    <a:pt x="39" y="120"/>
                  </a:lnTo>
                  <a:lnTo>
                    <a:pt x="39" y="119"/>
                  </a:lnTo>
                  <a:lnTo>
                    <a:pt x="39" y="123"/>
                  </a:lnTo>
                  <a:lnTo>
                    <a:pt x="37" y="124"/>
                  </a:lnTo>
                  <a:lnTo>
                    <a:pt x="37" y="131"/>
                  </a:lnTo>
                  <a:lnTo>
                    <a:pt x="36" y="131"/>
                  </a:lnTo>
                  <a:lnTo>
                    <a:pt x="36" y="132"/>
                  </a:lnTo>
                  <a:lnTo>
                    <a:pt x="35" y="134"/>
                  </a:lnTo>
                  <a:lnTo>
                    <a:pt x="36" y="132"/>
                  </a:lnTo>
                  <a:lnTo>
                    <a:pt x="33" y="135"/>
                  </a:lnTo>
                  <a:lnTo>
                    <a:pt x="32" y="135"/>
                  </a:lnTo>
                  <a:lnTo>
                    <a:pt x="31" y="134"/>
                  </a:lnTo>
                  <a:lnTo>
                    <a:pt x="30" y="134"/>
                  </a:lnTo>
                  <a:lnTo>
                    <a:pt x="30" y="132"/>
                  </a:lnTo>
                  <a:lnTo>
                    <a:pt x="29" y="131"/>
                  </a:lnTo>
                  <a:lnTo>
                    <a:pt x="29" y="129"/>
                  </a:lnTo>
                  <a:lnTo>
                    <a:pt x="30" y="129"/>
                  </a:lnTo>
                  <a:lnTo>
                    <a:pt x="30" y="128"/>
                  </a:lnTo>
                  <a:lnTo>
                    <a:pt x="30" y="124"/>
                  </a:lnTo>
                  <a:lnTo>
                    <a:pt x="31" y="124"/>
                  </a:lnTo>
                  <a:lnTo>
                    <a:pt x="31" y="118"/>
                  </a:lnTo>
                  <a:lnTo>
                    <a:pt x="32" y="118"/>
                  </a:lnTo>
                  <a:lnTo>
                    <a:pt x="31" y="119"/>
                  </a:lnTo>
                  <a:lnTo>
                    <a:pt x="32" y="118"/>
                  </a:lnTo>
                  <a:lnTo>
                    <a:pt x="31" y="119"/>
                  </a:lnTo>
                  <a:lnTo>
                    <a:pt x="31" y="47"/>
                  </a:lnTo>
                  <a:lnTo>
                    <a:pt x="30" y="45"/>
                  </a:lnTo>
                  <a:lnTo>
                    <a:pt x="30" y="34"/>
                  </a:lnTo>
                  <a:lnTo>
                    <a:pt x="31" y="35"/>
                  </a:lnTo>
                  <a:lnTo>
                    <a:pt x="30" y="32"/>
                  </a:lnTo>
                  <a:lnTo>
                    <a:pt x="30" y="30"/>
                  </a:lnTo>
                  <a:lnTo>
                    <a:pt x="29" y="27"/>
                  </a:lnTo>
                  <a:lnTo>
                    <a:pt x="29" y="26"/>
                  </a:lnTo>
                  <a:lnTo>
                    <a:pt x="27" y="24"/>
                  </a:lnTo>
                  <a:lnTo>
                    <a:pt x="27" y="23"/>
                  </a:lnTo>
                  <a:lnTo>
                    <a:pt x="26" y="21"/>
                  </a:lnTo>
                  <a:lnTo>
                    <a:pt x="26" y="19"/>
                  </a:lnTo>
                  <a:lnTo>
                    <a:pt x="25" y="18"/>
                  </a:lnTo>
                  <a:lnTo>
                    <a:pt x="24" y="15"/>
                  </a:lnTo>
                  <a:lnTo>
                    <a:pt x="20" y="11"/>
                  </a:lnTo>
                  <a:lnTo>
                    <a:pt x="17" y="11"/>
                  </a:lnTo>
                  <a:lnTo>
                    <a:pt x="15" y="9"/>
                  </a:lnTo>
                  <a:lnTo>
                    <a:pt x="13" y="9"/>
                  </a:lnTo>
                  <a:lnTo>
                    <a:pt x="10" y="8"/>
                  </a:lnTo>
                  <a:lnTo>
                    <a:pt x="4" y="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56" name="Freeform 176"/>
            <p:cNvSpPr>
              <a:spLocks/>
            </p:cNvSpPr>
            <p:nvPr/>
          </p:nvSpPr>
          <p:spPr bwMode="auto">
            <a:xfrm>
              <a:off x="4381" y="2611"/>
              <a:ext cx="36" cy="148"/>
            </a:xfrm>
            <a:custGeom>
              <a:avLst/>
              <a:gdLst>
                <a:gd name="T0" fmla="*/ 404485 w 19"/>
                <a:gd name="T1" fmla="*/ 2089 h 103"/>
                <a:gd name="T2" fmla="*/ 404485 w 19"/>
                <a:gd name="T3" fmla="*/ 1454 h 103"/>
                <a:gd name="T4" fmla="*/ 521731 w 19"/>
                <a:gd name="T5" fmla="*/ 0 h 103"/>
                <a:gd name="T6" fmla="*/ 746517 w 19"/>
                <a:gd name="T7" fmla="*/ 0 h 103"/>
                <a:gd name="T8" fmla="*/ 830571 w 19"/>
                <a:gd name="T9" fmla="*/ 1 h 103"/>
                <a:gd name="T10" fmla="*/ 830571 w 19"/>
                <a:gd name="T11" fmla="*/ 1454 h 103"/>
                <a:gd name="T12" fmla="*/ 892447 w 19"/>
                <a:gd name="T13" fmla="*/ 6199 h 103"/>
                <a:gd name="T14" fmla="*/ 892447 w 19"/>
                <a:gd name="T15" fmla="*/ 12798 h 103"/>
                <a:gd name="T16" fmla="*/ 928392 w 19"/>
                <a:gd name="T17" fmla="*/ 14228 h 103"/>
                <a:gd name="T18" fmla="*/ 928392 w 19"/>
                <a:gd name="T19" fmla="*/ 21953 h 103"/>
                <a:gd name="T20" fmla="*/ 892447 w 19"/>
                <a:gd name="T21" fmla="*/ 22699 h 103"/>
                <a:gd name="T22" fmla="*/ 892447 w 19"/>
                <a:gd name="T23" fmla="*/ 25700 h 103"/>
                <a:gd name="T24" fmla="*/ 830571 w 19"/>
                <a:gd name="T25" fmla="*/ 26423 h 103"/>
                <a:gd name="T26" fmla="*/ 746517 w 19"/>
                <a:gd name="T27" fmla="*/ 28953 h 103"/>
                <a:gd name="T28" fmla="*/ 746517 w 19"/>
                <a:gd name="T29" fmla="*/ 31544 h 103"/>
                <a:gd name="T30" fmla="*/ 684508 w 19"/>
                <a:gd name="T31" fmla="*/ 33313 h 103"/>
                <a:gd name="T32" fmla="*/ 636383 w 19"/>
                <a:gd name="T33" fmla="*/ 34705 h 103"/>
                <a:gd name="T34" fmla="*/ 636383 w 19"/>
                <a:gd name="T35" fmla="*/ 36507 h 103"/>
                <a:gd name="T36" fmla="*/ 521731 w 19"/>
                <a:gd name="T37" fmla="*/ 39017 h 103"/>
                <a:gd name="T38" fmla="*/ 471014 w 19"/>
                <a:gd name="T39" fmla="*/ 40962 h 103"/>
                <a:gd name="T40" fmla="*/ 404485 w 19"/>
                <a:gd name="T41" fmla="*/ 43615 h 103"/>
                <a:gd name="T42" fmla="*/ 361268 w 19"/>
                <a:gd name="T43" fmla="*/ 46659 h 103"/>
                <a:gd name="T44" fmla="*/ 361268 w 19"/>
                <a:gd name="T45" fmla="*/ 47867 h 103"/>
                <a:gd name="T46" fmla="*/ 248591 w 19"/>
                <a:gd name="T47" fmla="*/ 47867 h 103"/>
                <a:gd name="T48" fmla="*/ 248591 w 19"/>
                <a:gd name="T49" fmla="*/ 48408 h 103"/>
                <a:gd name="T50" fmla="*/ 213478 w 19"/>
                <a:gd name="T51" fmla="*/ 48408 h 103"/>
                <a:gd name="T52" fmla="*/ 162830 w 19"/>
                <a:gd name="T53" fmla="*/ 47867 h 103"/>
                <a:gd name="T54" fmla="*/ 59464 w 19"/>
                <a:gd name="T55" fmla="*/ 47867 h 103"/>
                <a:gd name="T56" fmla="*/ 59464 w 19"/>
                <a:gd name="T57" fmla="*/ 46866 h 103"/>
                <a:gd name="T58" fmla="*/ 0 w 19"/>
                <a:gd name="T59" fmla="*/ 46659 h 103"/>
                <a:gd name="T60" fmla="*/ 0 w 19"/>
                <a:gd name="T61" fmla="*/ 45886 h 103"/>
                <a:gd name="T62" fmla="*/ 59464 w 19"/>
                <a:gd name="T63" fmla="*/ 42548 h 103"/>
                <a:gd name="T64" fmla="*/ 162830 w 19"/>
                <a:gd name="T65" fmla="*/ 40211 h 103"/>
                <a:gd name="T66" fmla="*/ 213478 w 19"/>
                <a:gd name="T67" fmla="*/ 38473 h 103"/>
                <a:gd name="T68" fmla="*/ 248591 w 19"/>
                <a:gd name="T69" fmla="*/ 36158 h 103"/>
                <a:gd name="T70" fmla="*/ 248591 w 19"/>
                <a:gd name="T71" fmla="*/ 34069 h 103"/>
                <a:gd name="T72" fmla="*/ 308520 w 19"/>
                <a:gd name="T73" fmla="*/ 31747 h 103"/>
                <a:gd name="T74" fmla="*/ 361268 w 19"/>
                <a:gd name="T75" fmla="*/ 30830 h 103"/>
                <a:gd name="T76" fmla="*/ 361268 w 19"/>
                <a:gd name="T77" fmla="*/ 28507 h 103"/>
                <a:gd name="T78" fmla="*/ 404485 w 19"/>
                <a:gd name="T79" fmla="*/ 25700 h 103"/>
                <a:gd name="T80" fmla="*/ 471014 w 19"/>
                <a:gd name="T81" fmla="*/ 25164 h 103"/>
                <a:gd name="T82" fmla="*/ 471014 w 19"/>
                <a:gd name="T83" fmla="*/ 21953 h 103"/>
                <a:gd name="T84" fmla="*/ 521731 w 19"/>
                <a:gd name="T85" fmla="*/ 21456 h 103"/>
                <a:gd name="T86" fmla="*/ 521731 w 19"/>
                <a:gd name="T87" fmla="*/ 14228 h 103"/>
                <a:gd name="T88" fmla="*/ 471014 w 19"/>
                <a:gd name="T89" fmla="*/ 12798 h 103"/>
                <a:gd name="T90" fmla="*/ 471014 w 19"/>
                <a:gd name="T91" fmla="*/ 6199 h 103"/>
                <a:gd name="T92" fmla="*/ 404485 w 19"/>
                <a:gd name="T93" fmla="*/ 2089 h 1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
                <a:gd name="T142" fmla="*/ 0 h 103"/>
                <a:gd name="T143" fmla="*/ 19 w 19"/>
                <a:gd name="T144" fmla="*/ 103 h 1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 h="103">
                  <a:moveTo>
                    <a:pt x="8" y="4"/>
                  </a:moveTo>
                  <a:lnTo>
                    <a:pt x="8" y="3"/>
                  </a:lnTo>
                  <a:lnTo>
                    <a:pt x="10" y="0"/>
                  </a:lnTo>
                  <a:lnTo>
                    <a:pt x="14" y="0"/>
                  </a:lnTo>
                  <a:lnTo>
                    <a:pt x="16" y="1"/>
                  </a:lnTo>
                  <a:lnTo>
                    <a:pt x="16" y="3"/>
                  </a:lnTo>
                  <a:lnTo>
                    <a:pt x="17" y="13"/>
                  </a:lnTo>
                  <a:lnTo>
                    <a:pt x="17" y="27"/>
                  </a:lnTo>
                  <a:lnTo>
                    <a:pt x="18" y="30"/>
                  </a:lnTo>
                  <a:lnTo>
                    <a:pt x="18" y="46"/>
                  </a:lnTo>
                  <a:lnTo>
                    <a:pt x="17" y="48"/>
                  </a:lnTo>
                  <a:lnTo>
                    <a:pt x="17" y="54"/>
                  </a:lnTo>
                  <a:lnTo>
                    <a:pt x="16" y="56"/>
                  </a:lnTo>
                  <a:lnTo>
                    <a:pt x="14" y="61"/>
                  </a:lnTo>
                  <a:lnTo>
                    <a:pt x="14" y="66"/>
                  </a:lnTo>
                  <a:lnTo>
                    <a:pt x="13" y="70"/>
                  </a:lnTo>
                  <a:lnTo>
                    <a:pt x="12" y="73"/>
                  </a:lnTo>
                  <a:lnTo>
                    <a:pt x="12" y="77"/>
                  </a:lnTo>
                  <a:lnTo>
                    <a:pt x="10" y="82"/>
                  </a:lnTo>
                  <a:lnTo>
                    <a:pt x="9" y="86"/>
                  </a:lnTo>
                  <a:lnTo>
                    <a:pt x="8" y="92"/>
                  </a:lnTo>
                  <a:lnTo>
                    <a:pt x="7" y="98"/>
                  </a:lnTo>
                  <a:lnTo>
                    <a:pt x="7" y="101"/>
                  </a:lnTo>
                  <a:lnTo>
                    <a:pt x="5" y="101"/>
                  </a:lnTo>
                  <a:lnTo>
                    <a:pt x="5" y="102"/>
                  </a:lnTo>
                  <a:lnTo>
                    <a:pt x="4" y="102"/>
                  </a:lnTo>
                  <a:lnTo>
                    <a:pt x="3" y="101"/>
                  </a:lnTo>
                  <a:lnTo>
                    <a:pt x="1" y="101"/>
                  </a:lnTo>
                  <a:lnTo>
                    <a:pt x="1" y="99"/>
                  </a:lnTo>
                  <a:lnTo>
                    <a:pt x="0" y="98"/>
                  </a:lnTo>
                  <a:lnTo>
                    <a:pt x="0" y="97"/>
                  </a:lnTo>
                  <a:lnTo>
                    <a:pt x="1" y="90"/>
                  </a:lnTo>
                  <a:lnTo>
                    <a:pt x="3" y="85"/>
                  </a:lnTo>
                  <a:lnTo>
                    <a:pt x="4" y="81"/>
                  </a:lnTo>
                  <a:lnTo>
                    <a:pt x="5" y="76"/>
                  </a:lnTo>
                  <a:lnTo>
                    <a:pt x="5" y="72"/>
                  </a:lnTo>
                  <a:lnTo>
                    <a:pt x="6" y="67"/>
                  </a:lnTo>
                  <a:lnTo>
                    <a:pt x="7" y="65"/>
                  </a:lnTo>
                  <a:lnTo>
                    <a:pt x="7" y="60"/>
                  </a:lnTo>
                  <a:lnTo>
                    <a:pt x="8" y="54"/>
                  </a:lnTo>
                  <a:lnTo>
                    <a:pt x="9" y="53"/>
                  </a:lnTo>
                  <a:lnTo>
                    <a:pt x="9" y="46"/>
                  </a:lnTo>
                  <a:lnTo>
                    <a:pt x="10" y="45"/>
                  </a:lnTo>
                  <a:lnTo>
                    <a:pt x="10" y="30"/>
                  </a:lnTo>
                  <a:lnTo>
                    <a:pt x="9" y="27"/>
                  </a:lnTo>
                  <a:lnTo>
                    <a:pt x="9" y="13"/>
                  </a:lnTo>
                  <a:lnTo>
                    <a:pt x="8" y="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57" name="Rectangle 177"/>
            <p:cNvSpPr>
              <a:spLocks noChangeArrowheads="1"/>
            </p:cNvSpPr>
            <p:nvPr/>
          </p:nvSpPr>
          <p:spPr bwMode="auto">
            <a:xfrm>
              <a:off x="4032" y="1920"/>
              <a:ext cx="9" cy="833"/>
            </a:xfrm>
            <a:prstGeom prst="rect">
              <a:avLst/>
            </a:prstGeom>
            <a:solidFill>
              <a:srgbClr val="000000"/>
            </a:solidFill>
            <a:ln w="12700">
              <a:solidFill>
                <a:srgbClr val="FFC316"/>
              </a:solidFill>
              <a:miter lim="800000"/>
              <a:headEnd/>
              <a:tailEnd/>
            </a:ln>
          </p:spPr>
          <p:txBody>
            <a:bodyPr wrap="none" anchor="ctr"/>
            <a:lstStyle/>
            <a:p>
              <a:pPr algn="ctr" eaLnBrk="0" hangingPunct="0"/>
              <a:endParaRPr lang="en-US"/>
            </a:p>
          </p:txBody>
        </p:sp>
        <p:sp>
          <p:nvSpPr>
            <p:cNvPr id="1258" name="Freeform 178"/>
            <p:cNvSpPr>
              <a:spLocks/>
            </p:cNvSpPr>
            <p:nvPr/>
          </p:nvSpPr>
          <p:spPr bwMode="auto">
            <a:xfrm>
              <a:off x="3976" y="2621"/>
              <a:ext cx="73" cy="163"/>
            </a:xfrm>
            <a:custGeom>
              <a:avLst/>
              <a:gdLst>
                <a:gd name="T0" fmla="*/ 253018 w 39"/>
                <a:gd name="T1" fmla="*/ 0 h 114"/>
                <a:gd name="T2" fmla="*/ 290226 w 39"/>
                <a:gd name="T3" fmla="*/ 0 h 114"/>
                <a:gd name="T4" fmla="*/ 336751 w 39"/>
                <a:gd name="T5" fmla="*/ 974 h 114"/>
                <a:gd name="T6" fmla="*/ 432948 w 39"/>
                <a:gd name="T7" fmla="*/ 974 h 114"/>
                <a:gd name="T8" fmla="*/ 432948 w 39"/>
                <a:gd name="T9" fmla="*/ 1393 h 114"/>
                <a:gd name="T10" fmla="*/ 543244 w 39"/>
                <a:gd name="T11" fmla="*/ 1393 h 114"/>
                <a:gd name="T12" fmla="*/ 543244 w 39"/>
                <a:gd name="T13" fmla="*/ 1992 h 114"/>
                <a:gd name="T14" fmla="*/ 682567 w 39"/>
                <a:gd name="T15" fmla="*/ 1992 h 114"/>
                <a:gd name="T16" fmla="*/ 727361 w 39"/>
                <a:gd name="T17" fmla="*/ 2102 h 114"/>
                <a:gd name="T18" fmla="*/ 778710 w 39"/>
                <a:gd name="T19" fmla="*/ 2102 h 114"/>
                <a:gd name="T20" fmla="*/ 778710 w 39"/>
                <a:gd name="T21" fmla="*/ 3005 h 114"/>
                <a:gd name="T22" fmla="*/ 886478 w 39"/>
                <a:gd name="T23" fmla="*/ 3005 h 114"/>
                <a:gd name="T24" fmla="*/ 886478 w 39"/>
                <a:gd name="T25" fmla="*/ 2102 h 114"/>
                <a:gd name="T26" fmla="*/ 1152406 w 39"/>
                <a:gd name="T27" fmla="*/ 2102 h 114"/>
                <a:gd name="T28" fmla="*/ 1152406 w 39"/>
                <a:gd name="T29" fmla="*/ 3005 h 114"/>
                <a:gd name="T30" fmla="*/ 1226466 w 39"/>
                <a:gd name="T31" fmla="*/ 3005 h 114"/>
                <a:gd name="T32" fmla="*/ 1226466 w 39"/>
                <a:gd name="T33" fmla="*/ 3420 h 114"/>
                <a:gd name="T34" fmla="*/ 1277625 w 39"/>
                <a:gd name="T35" fmla="*/ 3420 h 114"/>
                <a:gd name="T36" fmla="*/ 1277625 w 39"/>
                <a:gd name="T37" fmla="*/ 4072 h 114"/>
                <a:gd name="T38" fmla="*/ 1321933 w 39"/>
                <a:gd name="T39" fmla="*/ 4072 h 114"/>
                <a:gd name="T40" fmla="*/ 1321933 w 39"/>
                <a:gd name="T41" fmla="*/ 4297 h 114"/>
                <a:gd name="T42" fmla="*/ 1406274 w 39"/>
                <a:gd name="T43" fmla="*/ 4297 h 114"/>
                <a:gd name="T44" fmla="*/ 1457585 w 39"/>
                <a:gd name="T45" fmla="*/ 5113 h 114"/>
                <a:gd name="T46" fmla="*/ 1457585 w 39"/>
                <a:gd name="T47" fmla="*/ 5822 h 114"/>
                <a:gd name="T48" fmla="*/ 1501838 w 39"/>
                <a:gd name="T49" fmla="*/ 5822 h 114"/>
                <a:gd name="T50" fmla="*/ 1516884 w 39"/>
                <a:gd name="T51" fmla="*/ 6337 h 114"/>
                <a:gd name="T52" fmla="*/ 1516884 w 39"/>
                <a:gd name="T53" fmla="*/ 36718 h 114"/>
                <a:gd name="T54" fmla="*/ 1612794 w 39"/>
                <a:gd name="T55" fmla="*/ 37553 h 114"/>
                <a:gd name="T56" fmla="*/ 1612794 w 39"/>
                <a:gd name="T57" fmla="*/ 44749 h 114"/>
                <a:gd name="T58" fmla="*/ 1516884 w 39"/>
                <a:gd name="T59" fmla="*/ 44749 h 114"/>
                <a:gd name="T60" fmla="*/ 1516884 w 39"/>
                <a:gd name="T61" fmla="*/ 45714 h 114"/>
                <a:gd name="T62" fmla="*/ 1501838 w 39"/>
                <a:gd name="T63" fmla="*/ 45714 h 114"/>
                <a:gd name="T64" fmla="*/ 1501838 w 39"/>
                <a:gd name="T65" fmla="*/ 49579 h 114"/>
                <a:gd name="T66" fmla="*/ 1277625 w 39"/>
                <a:gd name="T67" fmla="*/ 49579 h 114"/>
                <a:gd name="T68" fmla="*/ 1152406 w 39"/>
                <a:gd name="T69" fmla="*/ 48578 h 114"/>
                <a:gd name="T70" fmla="*/ 933921 w 39"/>
                <a:gd name="T71" fmla="*/ 48578 h 114"/>
                <a:gd name="T72" fmla="*/ 778710 w 39"/>
                <a:gd name="T73" fmla="*/ 47869 h 114"/>
                <a:gd name="T74" fmla="*/ 682567 w 39"/>
                <a:gd name="T75" fmla="*/ 46937 h 114"/>
                <a:gd name="T76" fmla="*/ 543244 w 39"/>
                <a:gd name="T77" fmla="*/ 46205 h 114"/>
                <a:gd name="T78" fmla="*/ 336751 w 39"/>
                <a:gd name="T79" fmla="*/ 44049 h 114"/>
                <a:gd name="T80" fmla="*/ 290226 w 39"/>
                <a:gd name="T81" fmla="*/ 42687 h 114"/>
                <a:gd name="T82" fmla="*/ 253018 w 39"/>
                <a:gd name="T83" fmla="*/ 41072 h 114"/>
                <a:gd name="T84" fmla="*/ 155052 w 39"/>
                <a:gd name="T85" fmla="*/ 40278 h 114"/>
                <a:gd name="T86" fmla="*/ 135174 w 39"/>
                <a:gd name="T87" fmla="*/ 37873 h 114"/>
                <a:gd name="T88" fmla="*/ 82836 w 39"/>
                <a:gd name="T89" fmla="*/ 36718 h 114"/>
                <a:gd name="T90" fmla="*/ 82836 w 39"/>
                <a:gd name="T91" fmla="*/ 34792 h 114"/>
                <a:gd name="T92" fmla="*/ 0 w 39"/>
                <a:gd name="T93" fmla="*/ 33295 h 114"/>
                <a:gd name="T94" fmla="*/ 0 w 39"/>
                <a:gd name="T95" fmla="*/ 21171 h 114"/>
                <a:gd name="T96" fmla="*/ 82836 w 39"/>
                <a:gd name="T97" fmla="*/ 19217 h 114"/>
                <a:gd name="T98" fmla="*/ 82836 w 39"/>
                <a:gd name="T99" fmla="*/ 12561 h 114"/>
                <a:gd name="T100" fmla="*/ 135174 w 39"/>
                <a:gd name="T101" fmla="*/ 10888 h 114"/>
                <a:gd name="T102" fmla="*/ 135174 w 39"/>
                <a:gd name="T103" fmla="*/ 6992 h 114"/>
                <a:gd name="T104" fmla="*/ 155052 w 39"/>
                <a:gd name="T105" fmla="*/ 5113 h 114"/>
                <a:gd name="T106" fmla="*/ 155052 w 39"/>
                <a:gd name="T107" fmla="*/ 0 h 114"/>
                <a:gd name="T108" fmla="*/ 253018 w 39"/>
                <a:gd name="T109" fmla="*/ 0 h 1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
                <a:gd name="T166" fmla="*/ 0 h 114"/>
                <a:gd name="T167" fmla="*/ 39 w 39"/>
                <a:gd name="T168" fmla="*/ 114 h 1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 h="114">
                  <a:moveTo>
                    <a:pt x="6" y="0"/>
                  </a:moveTo>
                  <a:lnTo>
                    <a:pt x="7" y="0"/>
                  </a:lnTo>
                  <a:lnTo>
                    <a:pt x="8" y="2"/>
                  </a:lnTo>
                  <a:lnTo>
                    <a:pt x="10" y="2"/>
                  </a:lnTo>
                  <a:lnTo>
                    <a:pt x="10" y="3"/>
                  </a:lnTo>
                  <a:lnTo>
                    <a:pt x="13" y="3"/>
                  </a:lnTo>
                  <a:lnTo>
                    <a:pt x="13" y="4"/>
                  </a:lnTo>
                  <a:lnTo>
                    <a:pt x="16" y="4"/>
                  </a:lnTo>
                  <a:lnTo>
                    <a:pt x="17" y="5"/>
                  </a:lnTo>
                  <a:lnTo>
                    <a:pt x="18" y="5"/>
                  </a:lnTo>
                  <a:lnTo>
                    <a:pt x="18" y="7"/>
                  </a:lnTo>
                  <a:lnTo>
                    <a:pt x="21" y="7"/>
                  </a:lnTo>
                  <a:lnTo>
                    <a:pt x="21" y="5"/>
                  </a:lnTo>
                  <a:lnTo>
                    <a:pt x="27" y="5"/>
                  </a:lnTo>
                  <a:lnTo>
                    <a:pt x="27" y="7"/>
                  </a:lnTo>
                  <a:lnTo>
                    <a:pt x="29" y="7"/>
                  </a:lnTo>
                  <a:lnTo>
                    <a:pt x="29" y="8"/>
                  </a:lnTo>
                  <a:lnTo>
                    <a:pt x="30" y="8"/>
                  </a:lnTo>
                  <a:lnTo>
                    <a:pt x="30" y="9"/>
                  </a:lnTo>
                  <a:lnTo>
                    <a:pt x="31" y="9"/>
                  </a:lnTo>
                  <a:lnTo>
                    <a:pt x="31" y="10"/>
                  </a:lnTo>
                  <a:lnTo>
                    <a:pt x="33" y="10"/>
                  </a:lnTo>
                  <a:lnTo>
                    <a:pt x="34" y="12"/>
                  </a:lnTo>
                  <a:lnTo>
                    <a:pt x="34" y="13"/>
                  </a:lnTo>
                  <a:lnTo>
                    <a:pt x="35" y="13"/>
                  </a:lnTo>
                  <a:lnTo>
                    <a:pt x="36" y="15"/>
                  </a:lnTo>
                  <a:lnTo>
                    <a:pt x="36" y="84"/>
                  </a:lnTo>
                  <a:lnTo>
                    <a:pt x="38" y="86"/>
                  </a:lnTo>
                  <a:lnTo>
                    <a:pt x="38" y="103"/>
                  </a:lnTo>
                  <a:lnTo>
                    <a:pt x="36" y="103"/>
                  </a:lnTo>
                  <a:lnTo>
                    <a:pt x="36" y="105"/>
                  </a:lnTo>
                  <a:lnTo>
                    <a:pt x="35" y="105"/>
                  </a:lnTo>
                  <a:lnTo>
                    <a:pt x="35" y="113"/>
                  </a:lnTo>
                  <a:lnTo>
                    <a:pt x="30" y="113"/>
                  </a:lnTo>
                  <a:lnTo>
                    <a:pt x="27" y="111"/>
                  </a:lnTo>
                  <a:lnTo>
                    <a:pt x="22" y="111"/>
                  </a:lnTo>
                  <a:lnTo>
                    <a:pt x="18" y="110"/>
                  </a:lnTo>
                  <a:lnTo>
                    <a:pt x="16" y="108"/>
                  </a:lnTo>
                  <a:lnTo>
                    <a:pt x="13" y="106"/>
                  </a:lnTo>
                  <a:lnTo>
                    <a:pt x="8" y="101"/>
                  </a:lnTo>
                  <a:lnTo>
                    <a:pt x="7" y="98"/>
                  </a:lnTo>
                  <a:lnTo>
                    <a:pt x="6" y="94"/>
                  </a:lnTo>
                  <a:lnTo>
                    <a:pt x="4" y="92"/>
                  </a:lnTo>
                  <a:lnTo>
                    <a:pt x="3" y="87"/>
                  </a:lnTo>
                  <a:lnTo>
                    <a:pt x="2" y="84"/>
                  </a:lnTo>
                  <a:lnTo>
                    <a:pt x="2" y="80"/>
                  </a:lnTo>
                  <a:lnTo>
                    <a:pt x="0" y="76"/>
                  </a:lnTo>
                  <a:lnTo>
                    <a:pt x="0" y="48"/>
                  </a:lnTo>
                  <a:lnTo>
                    <a:pt x="2" y="44"/>
                  </a:lnTo>
                  <a:lnTo>
                    <a:pt x="2" y="29"/>
                  </a:lnTo>
                  <a:lnTo>
                    <a:pt x="3" y="25"/>
                  </a:lnTo>
                  <a:lnTo>
                    <a:pt x="3" y="16"/>
                  </a:lnTo>
                  <a:lnTo>
                    <a:pt x="4" y="12"/>
                  </a:lnTo>
                  <a:lnTo>
                    <a:pt x="4" y="0"/>
                  </a:lnTo>
                  <a:lnTo>
                    <a:pt x="6" y="0"/>
                  </a:lnTo>
                </a:path>
              </a:pathLst>
            </a:custGeom>
            <a:solidFill>
              <a:srgbClr val="FFFF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sp>
        <p:nvSpPr>
          <p:cNvPr id="657587" name="Text Box 179"/>
          <p:cNvSpPr txBox="1">
            <a:spLocks noChangeArrowheads="1"/>
          </p:cNvSpPr>
          <p:nvPr/>
        </p:nvSpPr>
        <p:spPr bwMode="auto">
          <a:xfrm>
            <a:off x="674688" y="508000"/>
            <a:ext cx="2554287" cy="479425"/>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IGS08/WGS84</a:t>
            </a:r>
            <a:endParaRPr lang="en-US" sz="2800" b="1" dirty="0">
              <a:solidFill>
                <a:srgbClr val="0000CC"/>
              </a:solidFill>
              <a:latin typeface="Arial" charset="0"/>
            </a:endParaRPr>
          </a:p>
        </p:txBody>
      </p:sp>
      <p:sp>
        <p:nvSpPr>
          <p:cNvPr id="657588" name="Text Box 180"/>
          <p:cNvSpPr txBox="1">
            <a:spLocks noChangeArrowheads="1"/>
          </p:cNvSpPr>
          <p:nvPr/>
        </p:nvSpPr>
        <p:spPr bwMode="auto">
          <a:xfrm>
            <a:off x="3607614" y="2173288"/>
            <a:ext cx="3738524" cy="523220"/>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sz="2800" b="1" dirty="0" smtClean="0">
                <a:effectLst>
                  <a:outerShdw blurRad="38100" dist="38100" dir="2700000" algn="tl">
                    <a:srgbClr val="000000"/>
                  </a:outerShdw>
                </a:effectLst>
                <a:latin typeface="Arial" pitchFamily="34" charset="0"/>
              </a:rPr>
              <a:t>CORS Base </a:t>
            </a:r>
            <a:r>
              <a:rPr lang="en-US" sz="2800" b="1" dirty="0">
                <a:effectLst>
                  <a:outerShdw blurRad="38100" dist="38100" dir="2700000" algn="tl">
                    <a:srgbClr val="000000"/>
                  </a:outerShdw>
                </a:effectLst>
                <a:latin typeface="Arial" pitchFamily="34" charset="0"/>
              </a:rPr>
              <a:t>Provider</a:t>
            </a:r>
          </a:p>
        </p:txBody>
      </p:sp>
      <p:sp>
        <p:nvSpPr>
          <p:cNvPr id="657589" name="Text Box 181"/>
          <p:cNvSpPr txBox="1">
            <a:spLocks noChangeArrowheads="1"/>
          </p:cNvSpPr>
          <p:nvPr/>
        </p:nvSpPr>
        <p:spPr bwMode="auto">
          <a:xfrm>
            <a:off x="484188" y="6156325"/>
            <a:ext cx="1169987" cy="701675"/>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sz="4000" b="1" u="sng" dirty="0">
                <a:effectLst>
                  <a:outerShdw blurRad="38100" dist="38100" dir="2700000" algn="tl">
                    <a:srgbClr val="000000"/>
                  </a:outerShdw>
                </a:effectLst>
                <a:latin typeface="Arial" pitchFamily="34" charset="0"/>
              </a:rPr>
              <a:t>SSF</a:t>
            </a:r>
          </a:p>
        </p:txBody>
      </p:sp>
      <p:grpSp>
        <p:nvGrpSpPr>
          <p:cNvPr id="1034" name="Group 182"/>
          <p:cNvGrpSpPr>
            <a:grpSpLocks/>
          </p:cNvGrpSpPr>
          <p:nvPr/>
        </p:nvGrpSpPr>
        <p:grpSpPr bwMode="auto">
          <a:xfrm rot="-913130">
            <a:off x="160338" y="236538"/>
            <a:ext cx="685800" cy="373062"/>
            <a:chOff x="3181" y="922"/>
            <a:chExt cx="432" cy="235"/>
          </a:xfrm>
        </p:grpSpPr>
        <p:sp>
          <p:nvSpPr>
            <p:cNvPr id="1056" name="Freeform 183"/>
            <p:cNvSpPr>
              <a:spLocks/>
            </p:cNvSpPr>
            <p:nvPr/>
          </p:nvSpPr>
          <p:spPr bwMode="auto">
            <a:xfrm>
              <a:off x="3439" y="923"/>
              <a:ext cx="117" cy="55"/>
            </a:xfrm>
            <a:custGeom>
              <a:avLst/>
              <a:gdLst>
                <a:gd name="T0" fmla="*/ 0 w 117"/>
                <a:gd name="T1" fmla="*/ 0 h 55"/>
                <a:gd name="T2" fmla="*/ 99 w 117"/>
                <a:gd name="T3" fmla="*/ 0 h 55"/>
                <a:gd name="T4" fmla="*/ 116 w 117"/>
                <a:gd name="T5" fmla="*/ 54 h 55"/>
                <a:gd name="T6" fmla="*/ 8 w 117"/>
                <a:gd name="T7" fmla="*/ 54 h 55"/>
                <a:gd name="T8" fmla="*/ 0 w 117"/>
                <a:gd name="T9" fmla="*/ 0 h 55"/>
                <a:gd name="T10" fmla="*/ 0 60000 65536"/>
                <a:gd name="T11" fmla="*/ 0 60000 65536"/>
                <a:gd name="T12" fmla="*/ 0 60000 65536"/>
                <a:gd name="T13" fmla="*/ 0 60000 65536"/>
                <a:gd name="T14" fmla="*/ 0 60000 65536"/>
                <a:gd name="T15" fmla="*/ 0 w 117"/>
                <a:gd name="T16" fmla="*/ 0 h 55"/>
                <a:gd name="T17" fmla="*/ 117 w 117"/>
                <a:gd name="T18" fmla="*/ 55 h 55"/>
              </a:gdLst>
              <a:ahLst/>
              <a:cxnLst>
                <a:cxn ang="T10">
                  <a:pos x="T0" y="T1"/>
                </a:cxn>
                <a:cxn ang="T11">
                  <a:pos x="T2" y="T3"/>
                </a:cxn>
                <a:cxn ang="T12">
                  <a:pos x="T4" y="T5"/>
                </a:cxn>
                <a:cxn ang="T13">
                  <a:pos x="T6" y="T7"/>
                </a:cxn>
                <a:cxn ang="T14">
                  <a:pos x="T8" y="T9"/>
                </a:cxn>
              </a:cxnLst>
              <a:rect l="T15" t="T16" r="T17" b="T18"/>
              <a:pathLst>
                <a:path w="117" h="55">
                  <a:moveTo>
                    <a:pt x="0" y="0"/>
                  </a:moveTo>
                  <a:lnTo>
                    <a:pt x="99" y="0"/>
                  </a:lnTo>
                  <a:lnTo>
                    <a:pt x="116" y="54"/>
                  </a:lnTo>
                  <a:lnTo>
                    <a:pt x="8" y="54"/>
                  </a:lnTo>
                  <a:lnTo>
                    <a:pt x="0" y="0"/>
                  </a:lnTo>
                </a:path>
              </a:pathLst>
            </a:custGeom>
            <a:solidFill>
              <a:srgbClr val="FFFFFF"/>
            </a:solidFill>
            <a:ln w="12700" cap="rnd">
              <a:solidFill>
                <a:srgbClr val="000000"/>
              </a:solidFill>
              <a:round/>
              <a:headEnd/>
              <a:tailEnd/>
            </a:ln>
          </p:spPr>
          <p:txBody>
            <a:bodyPr/>
            <a:lstStyle/>
            <a:p>
              <a:endParaRPr lang="en-US"/>
            </a:p>
          </p:txBody>
        </p:sp>
        <p:sp>
          <p:nvSpPr>
            <p:cNvPr id="1057" name="Freeform 184"/>
            <p:cNvSpPr>
              <a:spLocks/>
            </p:cNvSpPr>
            <p:nvPr/>
          </p:nvSpPr>
          <p:spPr bwMode="auto">
            <a:xfrm>
              <a:off x="3445" y="977"/>
              <a:ext cx="128" cy="57"/>
            </a:xfrm>
            <a:custGeom>
              <a:avLst/>
              <a:gdLst>
                <a:gd name="T0" fmla="*/ 0 w 128"/>
                <a:gd name="T1" fmla="*/ 0 h 57"/>
                <a:gd name="T2" fmla="*/ 108 w 128"/>
                <a:gd name="T3" fmla="*/ 0 h 57"/>
                <a:gd name="T4" fmla="*/ 127 w 128"/>
                <a:gd name="T5" fmla="*/ 56 h 57"/>
                <a:gd name="T6" fmla="*/ 10 w 128"/>
                <a:gd name="T7" fmla="*/ 56 h 57"/>
                <a:gd name="T8" fmla="*/ 0 w 128"/>
                <a:gd name="T9" fmla="*/ 0 h 57"/>
                <a:gd name="T10" fmla="*/ 0 60000 65536"/>
                <a:gd name="T11" fmla="*/ 0 60000 65536"/>
                <a:gd name="T12" fmla="*/ 0 60000 65536"/>
                <a:gd name="T13" fmla="*/ 0 60000 65536"/>
                <a:gd name="T14" fmla="*/ 0 60000 65536"/>
                <a:gd name="T15" fmla="*/ 0 w 128"/>
                <a:gd name="T16" fmla="*/ 0 h 57"/>
                <a:gd name="T17" fmla="*/ 128 w 128"/>
                <a:gd name="T18" fmla="*/ 57 h 57"/>
              </a:gdLst>
              <a:ahLst/>
              <a:cxnLst>
                <a:cxn ang="T10">
                  <a:pos x="T0" y="T1"/>
                </a:cxn>
                <a:cxn ang="T11">
                  <a:pos x="T2" y="T3"/>
                </a:cxn>
                <a:cxn ang="T12">
                  <a:pos x="T4" y="T5"/>
                </a:cxn>
                <a:cxn ang="T13">
                  <a:pos x="T6" y="T7"/>
                </a:cxn>
                <a:cxn ang="T14">
                  <a:pos x="T8" y="T9"/>
                </a:cxn>
              </a:cxnLst>
              <a:rect l="T15" t="T16" r="T17" b="T18"/>
              <a:pathLst>
                <a:path w="128" h="57">
                  <a:moveTo>
                    <a:pt x="0" y="0"/>
                  </a:moveTo>
                  <a:lnTo>
                    <a:pt x="108" y="0"/>
                  </a:lnTo>
                  <a:lnTo>
                    <a:pt x="127" y="56"/>
                  </a:lnTo>
                  <a:lnTo>
                    <a:pt x="10" y="56"/>
                  </a:lnTo>
                  <a:lnTo>
                    <a:pt x="0" y="0"/>
                  </a:lnTo>
                </a:path>
              </a:pathLst>
            </a:custGeom>
            <a:solidFill>
              <a:srgbClr val="FFFFFF"/>
            </a:solidFill>
            <a:ln w="12700" cap="rnd">
              <a:solidFill>
                <a:srgbClr val="000000"/>
              </a:solidFill>
              <a:round/>
              <a:headEnd/>
              <a:tailEnd/>
            </a:ln>
          </p:spPr>
          <p:txBody>
            <a:bodyPr/>
            <a:lstStyle/>
            <a:p>
              <a:endParaRPr lang="en-US"/>
            </a:p>
          </p:txBody>
        </p:sp>
        <p:sp>
          <p:nvSpPr>
            <p:cNvPr id="1058" name="Freeform 185"/>
            <p:cNvSpPr>
              <a:spLocks/>
            </p:cNvSpPr>
            <p:nvPr/>
          </p:nvSpPr>
          <p:spPr bwMode="auto">
            <a:xfrm>
              <a:off x="3454" y="1035"/>
              <a:ext cx="140" cy="56"/>
            </a:xfrm>
            <a:custGeom>
              <a:avLst/>
              <a:gdLst>
                <a:gd name="T0" fmla="*/ 0 w 140"/>
                <a:gd name="T1" fmla="*/ 0 h 56"/>
                <a:gd name="T2" fmla="*/ 119 w 140"/>
                <a:gd name="T3" fmla="*/ 0 h 56"/>
                <a:gd name="T4" fmla="*/ 139 w 140"/>
                <a:gd name="T5" fmla="*/ 55 h 56"/>
                <a:gd name="T6" fmla="*/ 8 w 140"/>
                <a:gd name="T7" fmla="*/ 55 h 56"/>
                <a:gd name="T8" fmla="*/ 0 w 140"/>
                <a:gd name="T9" fmla="*/ 0 h 56"/>
                <a:gd name="T10" fmla="*/ 0 60000 65536"/>
                <a:gd name="T11" fmla="*/ 0 60000 65536"/>
                <a:gd name="T12" fmla="*/ 0 60000 65536"/>
                <a:gd name="T13" fmla="*/ 0 60000 65536"/>
                <a:gd name="T14" fmla="*/ 0 60000 65536"/>
                <a:gd name="T15" fmla="*/ 0 w 140"/>
                <a:gd name="T16" fmla="*/ 0 h 56"/>
                <a:gd name="T17" fmla="*/ 140 w 140"/>
                <a:gd name="T18" fmla="*/ 56 h 56"/>
              </a:gdLst>
              <a:ahLst/>
              <a:cxnLst>
                <a:cxn ang="T10">
                  <a:pos x="T0" y="T1"/>
                </a:cxn>
                <a:cxn ang="T11">
                  <a:pos x="T2" y="T3"/>
                </a:cxn>
                <a:cxn ang="T12">
                  <a:pos x="T4" y="T5"/>
                </a:cxn>
                <a:cxn ang="T13">
                  <a:pos x="T6" y="T7"/>
                </a:cxn>
                <a:cxn ang="T14">
                  <a:pos x="T8" y="T9"/>
                </a:cxn>
              </a:cxnLst>
              <a:rect l="T15" t="T16" r="T17" b="T18"/>
              <a:pathLst>
                <a:path w="140" h="56">
                  <a:moveTo>
                    <a:pt x="0" y="0"/>
                  </a:moveTo>
                  <a:lnTo>
                    <a:pt x="119" y="0"/>
                  </a:lnTo>
                  <a:lnTo>
                    <a:pt x="139" y="55"/>
                  </a:lnTo>
                  <a:lnTo>
                    <a:pt x="8" y="55"/>
                  </a:lnTo>
                  <a:lnTo>
                    <a:pt x="0" y="0"/>
                  </a:lnTo>
                </a:path>
              </a:pathLst>
            </a:custGeom>
            <a:solidFill>
              <a:srgbClr val="FFFFFF"/>
            </a:solidFill>
            <a:ln w="12700" cap="rnd">
              <a:solidFill>
                <a:srgbClr val="000000"/>
              </a:solidFill>
              <a:round/>
              <a:headEnd/>
              <a:tailEnd/>
            </a:ln>
          </p:spPr>
          <p:txBody>
            <a:bodyPr/>
            <a:lstStyle/>
            <a:p>
              <a:endParaRPr lang="en-US"/>
            </a:p>
          </p:txBody>
        </p:sp>
        <p:sp>
          <p:nvSpPr>
            <p:cNvPr id="1059" name="Freeform 186"/>
            <p:cNvSpPr>
              <a:spLocks/>
            </p:cNvSpPr>
            <p:nvPr/>
          </p:nvSpPr>
          <p:spPr bwMode="auto">
            <a:xfrm>
              <a:off x="3462" y="1095"/>
              <a:ext cx="151" cy="56"/>
            </a:xfrm>
            <a:custGeom>
              <a:avLst/>
              <a:gdLst>
                <a:gd name="T0" fmla="*/ 0 w 151"/>
                <a:gd name="T1" fmla="*/ 0 h 56"/>
                <a:gd name="T2" fmla="*/ 130 w 151"/>
                <a:gd name="T3" fmla="*/ 0 h 56"/>
                <a:gd name="T4" fmla="*/ 150 w 151"/>
                <a:gd name="T5" fmla="*/ 55 h 56"/>
                <a:gd name="T6" fmla="*/ 10 w 151"/>
                <a:gd name="T7" fmla="*/ 55 h 56"/>
                <a:gd name="T8" fmla="*/ 0 w 151"/>
                <a:gd name="T9" fmla="*/ 0 h 56"/>
                <a:gd name="T10" fmla="*/ 0 60000 65536"/>
                <a:gd name="T11" fmla="*/ 0 60000 65536"/>
                <a:gd name="T12" fmla="*/ 0 60000 65536"/>
                <a:gd name="T13" fmla="*/ 0 60000 65536"/>
                <a:gd name="T14" fmla="*/ 0 60000 65536"/>
                <a:gd name="T15" fmla="*/ 0 w 151"/>
                <a:gd name="T16" fmla="*/ 0 h 56"/>
                <a:gd name="T17" fmla="*/ 151 w 151"/>
                <a:gd name="T18" fmla="*/ 56 h 56"/>
              </a:gdLst>
              <a:ahLst/>
              <a:cxnLst>
                <a:cxn ang="T10">
                  <a:pos x="T0" y="T1"/>
                </a:cxn>
                <a:cxn ang="T11">
                  <a:pos x="T2" y="T3"/>
                </a:cxn>
                <a:cxn ang="T12">
                  <a:pos x="T4" y="T5"/>
                </a:cxn>
                <a:cxn ang="T13">
                  <a:pos x="T6" y="T7"/>
                </a:cxn>
                <a:cxn ang="T14">
                  <a:pos x="T8" y="T9"/>
                </a:cxn>
              </a:cxnLst>
              <a:rect l="T15" t="T16" r="T17" b="T18"/>
              <a:pathLst>
                <a:path w="151" h="56">
                  <a:moveTo>
                    <a:pt x="0" y="0"/>
                  </a:moveTo>
                  <a:lnTo>
                    <a:pt x="130" y="0"/>
                  </a:lnTo>
                  <a:lnTo>
                    <a:pt x="150" y="55"/>
                  </a:lnTo>
                  <a:lnTo>
                    <a:pt x="10" y="55"/>
                  </a:lnTo>
                  <a:lnTo>
                    <a:pt x="0" y="0"/>
                  </a:lnTo>
                </a:path>
              </a:pathLst>
            </a:custGeom>
            <a:solidFill>
              <a:srgbClr val="FFFFFF"/>
            </a:solidFill>
            <a:ln w="12700" cap="rnd">
              <a:solidFill>
                <a:srgbClr val="000000"/>
              </a:solidFill>
              <a:round/>
              <a:headEnd/>
              <a:tailEnd/>
            </a:ln>
          </p:spPr>
          <p:txBody>
            <a:bodyPr/>
            <a:lstStyle/>
            <a:p>
              <a:endParaRPr lang="en-US"/>
            </a:p>
          </p:txBody>
        </p:sp>
        <p:sp>
          <p:nvSpPr>
            <p:cNvPr id="1060" name="Oval 187"/>
            <p:cNvSpPr>
              <a:spLocks noChangeArrowheads="1"/>
            </p:cNvSpPr>
            <p:nvPr/>
          </p:nvSpPr>
          <p:spPr bwMode="auto">
            <a:xfrm>
              <a:off x="3299" y="924"/>
              <a:ext cx="130" cy="138"/>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p>
          </p:txBody>
        </p:sp>
        <p:sp>
          <p:nvSpPr>
            <p:cNvPr id="1061" name="Freeform 188"/>
            <p:cNvSpPr>
              <a:spLocks/>
            </p:cNvSpPr>
            <p:nvPr/>
          </p:nvSpPr>
          <p:spPr bwMode="auto">
            <a:xfrm>
              <a:off x="3316" y="944"/>
              <a:ext cx="137" cy="145"/>
            </a:xfrm>
            <a:custGeom>
              <a:avLst/>
              <a:gdLst>
                <a:gd name="T0" fmla="*/ 95 w 137"/>
                <a:gd name="T1" fmla="*/ 0 h 145"/>
                <a:gd name="T2" fmla="*/ 0 w 137"/>
                <a:gd name="T3" fmla="*/ 99 h 145"/>
                <a:gd name="T4" fmla="*/ 39 w 137"/>
                <a:gd name="T5" fmla="*/ 144 h 145"/>
                <a:gd name="T6" fmla="*/ 136 w 137"/>
                <a:gd name="T7" fmla="*/ 43 h 145"/>
                <a:gd name="T8" fmla="*/ 95 w 137"/>
                <a:gd name="T9" fmla="*/ 0 h 145"/>
                <a:gd name="T10" fmla="*/ 0 60000 65536"/>
                <a:gd name="T11" fmla="*/ 0 60000 65536"/>
                <a:gd name="T12" fmla="*/ 0 60000 65536"/>
                <a:gd name="T13" fmla="*/ 0 60000 65536"/>
                <a:gd name="T14" fmla="*/ 0 60000 65536"/>
                <a:gd name="T15" fmla="*/ 0 w 137"/>
                <a:gd name="T16" fmla="*/ 0 h 145"/>
                <a:gd name="T17" fmla="*/ 137 w 137"/>
                <a:gd name="T18" fmla="*/ 145 h 145"/>
              </a:gdLst>
              <a:ahLst/>
              <a:cxnLst>
                <a:cxn ang="T10">
                  <a:pos x="T0" y="T1"/>
                </a:cxn>
                <a:cxn ang="T11">
                  <a:pos x="T2" y="T3"/>
                </a:cxn>
                <a:cxn ang="T12">
                  <a:pos x="T4" y="T5"/>
                </a:cxn>
                <a:cxn ang="T13">
                  <a:pos x="T6" y="T7"/>
                </a:cxn>
                <a:cxn ang="T14">
                  <a:pos x="T8" y="T9"/>
                </a:cxn>
              </a:cxnLst>
              <a:rect l="T15" t="T16" r="T17" b="T18"/>
              <a:pathLst>
                <a:path w="137" h="145">
                  <a:moveTo>
                    <a:pt x="95" y="0"/>
                  </a:moveTo>
                  <a:lnTo>
                    <a:pt x="0" y="99"/>
                  </a:lnTo>
                  <a:lnTo>
                    <a:pt x="39" y="144"/>
                  </a:lnTo>
                  <a:lnTo>
                    <a:pt x="136" y="43"/>
                  </a:lnTo>
                  <a:lnTo>
                    <a:pt x="95" y="0"/>
                  </a:lnTo>
                </a:path>
              </a:pathLst>
            </a:custGeom>
            <a:solidFill>
              <a:srgbClr val="FFFFFF"/>
            </a:solidFill>
            <a:ln w="12700" cap="rnd">
              <a:solidFill>
                <a:srgbClr val="FFFFFF"/>
              </a:solidFill>
              <a:round/>
              <a:headEnd/>
              <a:tailEnd/>
            </a:ln>
          </p:spPr>
          <p:txBody>
            <a:bodyPr/>
            <a:lstStyle/>
            <a:p>
              <a:endParaRPr lang="en-US"/>
            </a:p>
          </p:txBody>
        </p:sp>
        <p:sp>
          <p:nvSpPr>
            <p:cNvPr id="1062" name="Freeform 189"/>
            <p:cNvSpPr>
              <a:spLocks/>
            </p:cNvSpPr>
            <p:nvPr/>
          </p:nvSpPr>
          <p:spPr bwMode="auto">
            <a:xfrm>
              <a:off x="3298" y="1021"/>
              <a:ext cx="47" cy="53"/>
            </a:xfrm>
            <a:custGeom>
              <a:avLst/>
              <a:gdLst>
                <a:gd name="T0" fmla="*/ 0 w 47"/>
                <a:gd name="T1" fmla="*/ 0 h 53"/>
                <a:gd name="T2" fmla="*/ 8 w 47"/>
                <a:gd name="T3" fmla="*/ 0 h 53"/>
                <a:gd name="T4" fmla="*/ 46 w 47"/>
                <a:gd name="T5" fmla="*/ 44 h 53"/>
                <a:gd name="T6" fmla="*/ 46 w 47"/>
                <a:gd name="T7" fmla="*/ 52 h 53"/>
                <a:gd name="T8" fmla="*/ 38 w 47"/>
                <a:gd name="T9" fmla="*/ 52 h 53"/>
                <a:gd name="T10" fmla="*/ 0 w 47"/>
                <a:gd name="T11" fmla="*/ 8 h 53"/>
                <a:gd name="T12" fmla="*/ 0 w 47"/>
                <a:gd name="T13" fmla="*/ 0 h 53"/>
                <a:gd name="T14" fmla="*/ 0 60000 65536"/>
                <a:gd name="T15" fmla="*/ 0 60000 65536"/>
                <a:gd name="T16" fmla="*/ 0 60000 65536"/>
                <a:gd name="T17" fmla="*/ 0 60000 65536"/>
                <a:gd name="T18" fmla="*/ 0 60000 65536"/>
                <a:gd name="T19" fmla="*/ 0 60000 65536"/>
                <a:gd name="T20" fmla="*/ 0 60000 65536"/>
                <a:gd name="T21" fmla="*/ 0 w 47"/>
                <a:gd name="T22" fmla="*/ 0 h 53"/>
                <a:gd name="T23" fmla="*/ 47 w 47"/>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53">
                  <a:moveTo>
                    <a:pt x="0" y="0"/>
                  </a:moveTo>
                  <a:lnTo>
                    <a:pt x="8" y="0"/>
                  </a:lnTo>
                  <a:lnTo>
                    <a:pt x="46" y="44"/>
                  </a:lnTo>
                  <a:lnTo>
                    <a:pt x="46" y="52"/>
                  </a:lnTo>
                  <a:lnTo>
                    <a:pt x="38" y="52"/>
                  </a:lnTo>
                  <a:lnTo>
                    <a:pt x="0" y="8"/>
                  </a:lnTo>
                  <a:lnTo>
                    <a:pt x="0" y="0"/>
                  </a:lnTo>
                </a:path>
              </a:pathLst>
            </a:custGeom>
            <a:pattFill prst="pct20">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63" name="Freeform 190"/>
            <p:cNvSpPr>
              <a:spLocks/>
            </p:cNvSpPr>
            <p:nvPr/>
          </p:nvSpPr>
          <p:spPr bwMode="auto">
            <a:xfrm>
              <a:off x="3295" y="1007"/>
              <a:ext cx="44" cy="50"/>
            </a:xfrm>
            <a:custGeom>
              <a:avLst/>
              <a:gdLst>
                <a:gd name="T0" fmla="*/ 0 w 44"/>
                <a:gd name="T1" fmla="*/ 0 h 50"/>
                <a:gd name="T2" fmla="*/ 7 w 44"/>
                <a:gd name="T3" fmla="*/ 0 h 50"/>
                <a:gd name="T4" fmla="*/ 43 w 44"/>
                <a:gd name="T5" fmla="*/ 41 h 50"/>
                <a:gd name="T6" fmla="*/ 43 w 44"/>
                <a:gd name="T7" fmla="*/ 49 h 50"/>
                <a:gd name="T8" fmla="*/ 36 w 44"/>
                <a:gd name="T9" fmla="*/ 49 h 50"/>
                <a:gd name="T10" fmla="*/ 0 w 44"/>
                <a:gd name="T11" fmla="*/ 8 h 50"/>
                <a:gd name="T12" fmla="*/ 0 w 44"/>
                <a:gd name="T13" fmla="*/ 0 h 50"/>
                <a:gd name="T14" fmla="*/ 0 60000 65536"/>
                <a:gd name="T15" fmla="*/ 0 60000 65536"/>
                <a:gd name="T16" fmla="*/ 0 60000 65536"/>
                <a:gd name="T17" fmla="*/ 0 60000 65536"/>
                <a:gd name="T18" fmla="*/ 0 60000 65536"/>
                <a:gd name="T19" fmla="*/ 0 60000 65536"/>
                <a:gd name="T20" fmla="*/ 0 60000 65536"/>
                <a:gd name="T21" fmla="*/ 0 w 44"/>
                <a:gd name="T22" fmla="*/ 0 h 50"/>
                <a:gd name="T23" fmla="*/ 44 w 4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50">
                  <a:moveTo>
                    <a:pt x="0" y="0"/>
                  </a:moveTo>
                  <a:lnTo>
                    <a:pt x="7" y="0"/>
                  </a:lnTo>
                  <a:lnTo>
                    <a:pt x="43" y="41"/>
                  </a:lnTo>
                  <a:lnTo>
                    <a:pt x="43" y="49"/>
                  </a:lnTo>
                  <a:lnTo>
                    <a:pt x="36" y="49"/>
                  </a:lnTo>
                  <a:lnTo>
                    <a:pt x="0" y="8"/>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64" name="Freeform 191"/>
            <p:cNvSpPr>
              <a:spLocks/>
            </p:cNvSpPr>
            <p:nvPr/>
          </p:nvSpPr>
          <p:spPr bwMode="auto">
            <a:xfrm>
              <a:off x="3293" y="995"/>
              <a:ext cx="46" cy="48"/>
            </a:xfrm>
            <a:custGeom>
              <a:avLst/>
              <a:gdLst>
                <a:gd name="T0" fmla="*/ 0 w 46"/>
                <a:gd name="T1" fmla="*/ 0 h 48"/>
                <a:gd name="T2" fmla="*/ 8 w 46"/>
                <a:gd name="T3" fmla="*/ 0 h 48"/>
                <a:gd name="T4" fmla="*/ 45 w 46"/>
                <a:gd name="T5" fmla="*/ 39 h 48"/>
                <a:gd name="T6" fmla="*/ 45 w 46"/>
                <a:gd name="T7" fmla="*/ 47 h 48"/>
                <a:gd name="T8" fmla="*/ 38 w 46"/>
                <a:gd name="T9" fmla="*/ 47 h 48"/>
                <a:gd name="T10" fmla="*/ 0 w 46"/>
                <a:gd name="T11" fmla="*/ 8 h 48"/>
                <a:gd name="T12" fmla="*/ 0 w 46"/>
                <a:gd name="T13" fmla="*/ 0 h 48"/>
                <a:gd name="T14" fmla="*/ 0 60000 65536"/>
                <a:gd name="T15" fmla="*/ 0 60000 65536"/>
                <a:gd name="T16" fmla="*/ 0 60000 65536"/>
                <a:gd name="T17" fmla="*/ 0 60000 65536"/>
                <a:gd name="T18" fmla="*/ 0 60000 65536"/>
                <a:gd name="T19" fmla="*/ 0 60000 65536"/>
                <a:gd name="T20" fmla="*/ 0 60000 65536"/>
                <a:gd name="T21" fmla="*/ 0 w 46"/>
                <a:gd name="T22" fmla="*/ 0 h 48"/>
                <a:gd name="T23" fmla="*/ 46 w 46"/>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8">
                  <a:moveTo>
                    <a:pt x="0" y="0"/>
                  </a:moveTo>
                  <a:lnTo>
                    <a:pt x="8" y="0"/>
                  </a:lnTo>
                  <a:lnTo>
                    <a:pt x="45" y="39"/>
                  </a:lnTo>
                  <a:lnTo>
                    <a:pt x="45" y="47"/>
                  </a:lnTo>
                  <a:lnTo>
                    <a:pt x="38" y="47"/>
                  </a:lnTo>
                  <a:lnTo>
                    <a:pt x="0" y="8"/>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65" name="Freeform 192"/>
            <p:cNvSpPr>
              <a:spLocks/>
            </p:cNvSpPr>
            <p:nvPr/>
          </p:nvSpPr>
          <p:spPr bwMode="auto">
            <a:xfrm>
              <a:off x="3293" y="987"/>
              <a:ext cx="46" cy="46"/>
            </a:xfrm>
            <a:custGeom>
              <a:avLst/>
              <a:gdLst>
                <a:gd name="T0" fmla="*/ 0 w 46"/>
                <a:gd name="T1" fmla="*/ 0 h 46"/>
                <a:gd name="T2" fmla="*/ 8 w 46"/>
                <a:gd name="T3" fmla="*/ 0 h 46"/>
                <a:gd name="T4" fmla="*/ 45 w 46"/>
                <a:gd name="T5" fmla="*/ 37 h 46"/>
                <a:gd name="T6" fmla="*/ 45 w 46"/>
                <a:gd name="T7" fmla="*/ 45 h 46"/>
                <a:gd name="T8" fmla="*/ 38 w 46"/>
                <a:gd name="T9" fmla="*/ 45 h 46"/>
                <a:gd name="T10" fmla="*/ 0 w 46"/>
                <a:gd name="T11" fmla="*/ 8 h 46"/>
                <a:gd name="T12" fmla="*/ 0 w 46"/>
                <a:gd name="T13" fmla="*/ 0 h 46"/>
                <a:gd name="T14" fmla="*/ 0 60000 65536"/>
                <a:gd name="T15" fmla="*/ 0 60000 65536"/>
                <a:gd name="T16" fmla="*/ 0 60000 65536"/>
                <a:gd name="T17" fmla="*/ 0 60000 65536"/>
                <a:gd name="T18" fmla="*/ 0 60000 65536"/>
                <a:gd name="T19" fmla="*/ 0 60000 65536"/>
                <a:gd name="T20" fmla="*/ 0 60000 65536"/>
                <a:gd name="T21" fmla="*/ 0 w 46"/>
                <a:gd name="T22" fmla="*/ 0 h 46"/>
                <a:gd name="T23" fmla="*/ 46 w 46"/>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6">
                  <a:moveTo>
                    <a:pt x="0" y="0"/>
                  </a:moveTo>
                  <a:lnTo>
                    <a:pt x="8" y="0"/>
                  </a:lnTo>
                  <a:lnTo>
                    <a:pt x="45" y="37"/>
                  </a:lnTo>
                  <a:lnTo>
                    <a:pt x="45" y="45"/>
                  </a:lnTo>
                  <a:lnTo>
                    <a:pt x="38" y="45"/>
                  </a:lnTo>
                  <a:lnTo>
                    <a:pt x="0" y="8"/>
                  </a:lnTo>
                  <a:lnTo>
                    <a:pt x="0" y="0"/>
                  </a:lnTo>
                </a:path>
              </a:pathLst>
            </a:custGeom>
            <a:pattFill prst="pct10">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66" name="Line 193"/>
            <p:cNvSpPr>
              <a:spLocks noChangeShapeType="1"/>
            </p:cNvSpPr>
            <p:nvPr/>
          </p:nvSpPr>
          <p:spPr bwMode="auto">
            <a:xfrm>
              <a:off x="3404" y="932"/>
              <a:ext cx="60" cy="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 name="Line 194"/>
            <p:cNvSpPr>
              <a:spLocks noChangeShapeType="1"/>
            </p:cNvSpPr>
            <p:nvPr/>
          </p:nvSpPr>
          <p:spPr bwMode="auto">
            <a:xfrm flipH="1" flipV="1">
              <a:off x="3310" y="1040"/>
              <a:ext cx="55"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Freeform 195"/>
            <p:cNvSpPr>
              <a:spLocks/>
            </p:cNvSpPr>
            <p:nvPr/>
          </p:nvSpPr>
          <p:spPr bwMode="auto">
            <a:xfrm>
              <a:off x="3183" y="926"/>
              <a:ext cx="118" cy="57"/>
            </a:xfrm>
            <a:custGeom>
              <a:avLst/>
              <a:gdLst>
                <a:gd name="T0" fmla="*/ 0 w 118"/>
                <a:gd name="T1" fmla="*/ 0 h 57"/>
                <a:gd name="T2" fmla="*/ 98 w 118"/>
                <a:gd name="T3" fmla="*/ 0 h 57"/>
                <a:gd name="T4" fmla="*/ 117 w 118"/>
                <a:gd name="T5" fmla="*/ 56 h 57"/>
                <a:gd name="T6" fmla="*/ 8 w 118"/>
                <a:gd name="T7" fmla="*/ 56 h 57"/>
                <a:gd name="T8" fmla="*/ 0 w 118"/>
                <a:gd name="T9" fmla="*/ 0 h 57"/>
                <a:gd name="T10" fmla="*/ 0 60000 65536"/>
                <a:gd name="T11" fmla="*/ 0 60000 65536"/>
                <a:gd name="T12" fmla="*/ 0 60000 65536"/>
                <a:gd name="T13" fmla="*/ 0 60000 65536"/>
                <a:gd name="T14" fmla="*/ 0 60000 65536"/>
                <a:gd name="T15" fmla="*/ 0 w 118"/>
                <a:gd name="T16" fmla="*/ 0 h 57"/>
                <a:gd name="T17" fmla="*/ 118 w 118"/>
                <a:gd name="T18" fmla="*/ 57 h 57"/>
              </a:gdLst>
              <a:ahLst/>
              <a:cxnLst>
                <a:cxn ang="T10">
                  <a:pos x="T0" y="T1"/>
                </a:cxn>
                <a:cxn ang="T11">
                  <a:pos x="T2" y="T3"/>
                </a:cxn>
                <a:cxn ang="T12">
                  <a:pos x="T4" y="T5"/>
                </a:cxn>
                <a:cxn ang="T13">
                  <a:pos x="T6" y="T7"/>
                </a:cxn>
                <a:cxn ang="T14">
                  <a:pos x="T8" y="T9"/>
                </a:cxn>
              </a:cxnLst>
              <a:rect l="T15" t="T16" r="T17" b="T18"/>
              <a:pathLst>
                <a:path w="118" h="57">
                  <a:moveTo>
                    <a:pt x="0" y="0"/>
                  </a:moveTo>
                  <a:lnTo>
                    <a:pt x="98" y="0"/>
                  </a:lnTo>
                  <a:lnTo>
                    <a:pt x="117" y="56"/>
                  </a:lnTo>
                  <a:lnTo>
                    <a:pt x="8" y="56"/>
                  </a:lnTo>
                  <a:lnTo>
                    <a:pt x="0" y="0"/>
                  </a:lnTo>
                </a:path>
              </a:pathLst>
            </a:custGeom>
            <a:solidFill>
              <a:srgbClr val="FFFFFF"/>
            </a:solidFill>
            <a:ln w="12700" cap="rnd">
              <a:solidFill>
                <a:srgbClr val="000000"/>
              </a:solidFill>
              <a:round/>
              <a:headEnd/>
              <a:tailEnd/>
            </a:ln>
          </p:spPr>
          <p:txBody>
            <a:bodyPr/>
            <a:lstStyle/>
            <a:p>
              <a:endParaRPr lang="en-US"/>
            </a:p>
          </p:txBody>
        </p:sp>
        <p:sp>
          <p:nvSpPr>
            <p:cNvPr id="1069" name="Freeform 196"/>
            <p:cNvSpPr>
              <a:spLocks/>
            </p:cNvSpPr>
            <p:nvPr/>
          </p:nvSpPr>
          <p:spPr bwMode="auto">
            <a:xfrm>
              <a:off x="3192" y="985"/>
              <a:ext cx="129" cy="53"/>
            </a:xfrm>
            <a:custGeom>
              <a:avLst/>
              <a:gdLst>
                <a:gd name="T0" fmla="*/ 0 w 129"/>
                <a:gd name="T1" fmla="*/ 0 h 53"/>
                <a:gd name="T2" fmla="*/ 109 w 129"/>
                <a:gd name="T3" fmla="*/ 0 h 53"/>
                <a:gd name="T4" fmla="*/ 128 w 129"/>
                <a:gd name="T5" fmla="*/ 52 h 53"/>
                <a:gd name="T6" fmla="*/ 8 w 129"/>
                <a:gd name="T7" fmla="*/ 52 h 53"/>
                <a:gd name="T8" fmla="*/ 0 w 129"/>
                <a:gd name="T9" fmla="*/ 0 h 53"/>
                <a:gd name="T10" fmla="*/ 0 60000 65536"/>
                <a:gd name="T11" fmla="*/ 0 60000 65536"/>
                <a:gd name="T12" fmla="*/ 0 60000 65536"/>
                <a:gd name="T13" fmla="*/ 0 60000 65536"/>
                <a:gd name="T14" fmla="*/ 0 60000 65536"/>
                <a:gd name="T15" fmla="*/ 0 w 129"/>
                <a:gd name="T16" fmla="*/ 0 h 53"/>
                <a:gd name="T17" fmla="*/ 129 w 129"/>
                <a:gd name="T18" fmla="*/ 53 h 53"/>
              </a:gdLst>
              <a:ahLst/>
              <a:cxnLst>
                <a:cxn ang="T10">
                  <a:pos x="T0" y="T1"/>
                </a:cxn>
                <a:cxn ang="T11">
                  <a:pos x="T2" y="T3"/>
                </a:cxn>
                <a:cxn ang="T12">
                  <a:pos x="T4" y="T5"/>
                </a:cxn>
                <a:cxn ang="T13">
                  <a:pos x="T6" y="T7"/>
                </a:cxn>
                <a:cxn ang="T14">
                  <a:pos x="T8" y="T9"/>
                </a:cxn>
              </a:cxnLst>
              <a:rect l="T15" t="T16" r="T17" b="T18"/>
              <a:pathLst>
                <a:path w="129" h="53">
                  <a:moveTo>
                    <a:pt x="0" y="0"/>
                  </a:moveTo>
                  <a:lnTo>
                    <a:pt x="109" y="0"/>
                  </a:lnTo>
                  <a:lnTo>
                    <a:pt x="128" y="52"/>
                  </a:lnTo>
                  <a:lnTo>
                    <a:pt x="8" y="52"/>
                  </a:lnTo>
                  <a:lnTo>
                    <a:pt x="0" y="0"/>
                  </a:lnTo>
                </a:path>
              </a:pathLst>
            </a:custGeom>
            <a:solidFill>
              <a:srgbClr val="FFFFFF"/>
            </a:solidFill>
            <a:ln w="12700" cap="rnd">
              <a:solidFill>
                <a:srgbClr val="000000"/>
              </a:solidFill>
              <a:round/>
              <a:headEnd/>
              <a:tailEnd/>
            </a:ln>
          </p:spPr>
          <p:txBody>
            <a:bodyPr/>
            <a:lstStyle/>
            <a:p>
              <a:endParaRPr lang="en-US"/>
            </a:p>
          </p:txBody>
        </p:sp>
        <p:sp>
          <p:nvSpPr>
            <p:cNvPr id="1070" name="Freeform 197"/>
            <p:cNvSpPr>
              <a:spLocks/>
            </p:cNvSpPr>
            <p:nvPr/>
          </p:nvSpPr>
          <p:spPr bwMode="auto">
            <a:xfrm>
              <a:off x="3201" y="1041"/>
              <a:ext cx="141" cy="56"/>
            </a:xfrm>
            <a:custGeom>
              <a:avLst/>
              <a:gdLst>
                <a:gd name="T0" fmla="*/ 0 w 141"/>
                <a:gd name="T1" fmla="*/ 0 h 56"/>
                <a:gd name="T2" fmla="*/ 119 w 141"/>
                <a:gd name="T3" fmla="*/ 0 h 56"/>
                <a:gd name="T4" fmla="*/ 140 w 141"/>
                <a:gd name="T5" fmla="*/ 55 h 56"/>
                <a:gd name="T6" fmla="*/ 8 w 141"/>
                <a:gd name="T7" fmla="*/ 55 h 56"/>
                <a:gd name="T8" fmla="*/ 0 w 141"/>
                <a:gd name="T9" fmla="*/ 0 h 56"/>
                <a:gd name="T10" fmla="*/ 0 60000 65536"/>
                <a:gd name="T11" fmla="*/ 0 60000 65536"/>
                <a:gd name="T12" fmla="*/ 0 60000 65536"/>
                <a:gd name="T13" fmla="*/ 0 60000 65536"/>
                <a:gd name="T14" fmla="*/ 0 60000 65536"/>
                <a:gd name="T15" fmla="*/ 0 w 141"/>
                <a:gd name="T16" fmla="*/ 0 h 56"/>
                <a:gd name="T17" fmla="*/ 141 w 141"/>
                <a:gd name="T18" fmla="*/ 56 h 56"/>
              </a:gdLst>
              <a:ahLst/>
              <a:cxnLst>
                <a:cxn ang="T10">
                  <a:pos x="T0" y="T1"/>
                </a:cxn>
                <a:cxn ang="T11">
                  <a:pos x="T2" y="T3"/>
                </a:cxn>
                <a:cxn ang="T12">
                  <a:pos x="T4" y="T5"/>
                </a:cxn>
                <a:cxn ang="T13">
                  <a:pos x="T6" y="T7"/>
                </a:cxn>
                <a:cxn ang="T14">
                  <a:pos x="T8" y="T9"/>
                </a:cxn>
              </a:cxnLst>
              <a:rect l="T15" t="T16" r="T17" b="T18"/>
              <a:pathLst>
                <a:path w="141" h="56">
                  <a:moveTo>
                    <a:pt x="0" y="0"/>
                  </a:moveTo>
                  <a:lnTo>
                    <a:pt x="119" y="0"/>
                  </a:lnTo>
                  <a:lnTo>
                    <a:pt x="140" y="55"/>
                  </a:lnTo>
                  <a:lnTo>
                    <a:pt x="8" y="55"/>
                  </a:lnTo>
                  <a:lnTo>
                    <a:pt x="0" y="0"/>
                  </a:lnTo>
                </a:path>
              </a:pathLst>
            </a:custGeom>
            <a:solidFill>
              <a:srgbClr val="FFFFFF"/>
            </a:solidFill>
            <a:ln w="12700" cap="rnd">
              <a:solidFill>
                <a:srgbClr val="000000"/>
              </a:solidFill>
              <a:round/>
              <a:headEnd/>
              <a:tailEnd/>
            </a:ln>
          </p:spPr>
          <p:txBody>
            <a:bodyPr/>
            <a:lstStyle/>
            <a:p>
              <a:endParaRPr lang="en-US"/>
            </a:p>
          </p:txBody>
        </p:sp>
        <p:sp>
          <p:nvSpPr>
            <p:cNvPr id="1071" name="Freeform 198"/>
            <p:cNvSpPr>
              <a:spLocks/>
            </p:cNvSpPr>
            <p:nvPr/>
          </p:nvSpPr>
          <p:spPr bwMode="auto">
            <a:xfrm>
              <a:off x="3208" y="1099"/>
              <a:ext cx="154" cy="57"/>
            </a:xfrm>
            <a:custGeom>
              <a:avLst/>
              <a:gdLst>
                <a:gd name="T0" fmla="*/ 0 w 154"/>
                <a:gd name="T1" fmla="*/ 0 h 57"/>
                <a:gd name="T2" fmla="*/ 133 w 154"/>
                <a:gd name="T3" fmla="*/ 0 h 57"/>
                <a:gd name="T4" fmla="*/ 153 w 154"/>
                <a:gd name="T5" fmla="*/ 56 h 57"/>
                <a:gd name="T6" fmla="*/ 8 w 154"/>
                <a:gd name="T7" fmla="*/ 56 h 57"/>
                <a:gd name="T8" fmla="*/ 0 w 154"/>
                <a:gd name="T9" fmla="*/ 0 h 57"/>
                <a:gd name="T10" fmla="*/ 0 60000 65536"/>
                <a:gd name="T11" fmla="*/ 0 60000 65536"/>
                <a:gd name="T12" fmla="*/ 0 60000 65536"/>
                <a:gd name="T13" fmla="*/ 0 60000 65536"/>
                <a:gd name="T14" fmla="*/ 0 60000 65536"/>
                <a:gd name="T15" fmla="*/ 0 w 154"/>
                <a:gd name="T16" fmla="*/ 0 h 57"/>
                <a:gd name="T17" fmla="*/ 154 w 154"/>
                <a:gd name="T18" fmla="*/ 57 h 57"/>
              </a:gdLst>
              <a:ahLst/>
              <a:cxnLst>
                <a:cxn ang="T10">
                  <a:pos x="T0" y="T1"/>
                </a:cxn>
                <a:cxn ang="T11">
                  <a:pos x="T2" y="T3"/>
                </a:cxn>
                <a:cxn ang="T12">
                  <a:pos x="T4" y="T5"/>
                </a:cxn>
                <a:cxn ang="T13">
                  <a:pos x="T6" y="T7"/>
                </a:cxn>
                <a:cxn ang="T14">
                  <a:pos x="T8" y="T9"/>
                </a:cxn>
              </a:cxnLst>
              <a:rect l="T15" t="T16" r="T17" b="T18"/>
              <a:pathLst>
                <a:path w="154" h="57">
                  <a:moveTo>
                    <a:pt x="0" y="0"/>
                  </a:moveTo>
                  <a:lnTo>
                    <a:pt x="133" y="0"/>
                  </a:lnTo>
                  <a:lnTo>
                    <a:pt x="153" y="56"/>
                  </a:lnTo>
                  <a:lnTo>
                    <a:pt x="8" y="56"/>
                  </a:lnTo>
                  <a:lnTo>
                    <a:pt x="0" y="0"/>
                  </a:lnTo>
                </a:path>
              </a:pathLst>
            </a:custGeom>
            <a:solidFill>
              <a:srgbClr val="FFFFFF"/>
            </a:solidFill>
            <a:ln w="12700" cap="rnd">
              <a:solidFill>
                <a:srgbClr val="000000"/>
              </a:solidFill>
              <a:round/>
              <a:headEnd/>
              <a:tailEnd/>
            </a:ln>
          </p:spPr>
          <p:txBody>
            <a:bodyPr/>
            <a:lstStyle/>
            <a:p>
              <a:endParaRPr lang="en-US"/>
            </a:p>
          </p:txBody>
        </p:sp>
        <p:sp>
          <p:nvSpPr>
            <p:cNvPr id="1072" name="Oval 199"/>
            <p:cNvSpPr>
              <a:spLocks noChangeArrowheads="1"/>
            </p:cNvSpPr>
            <p:nvPr/>
          </p:nvSpPr>
          <p:spPr bwMode="auto">
            <a:xfrm>
              <a:off x="3341" y="973"/>
              <a:ext cx="133" cy="138"/>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p>
          </p:txBody>
        </p:sp>
        <p:sp>
          <p:nvSpPr>
            <p:cNvPr id="1073" name="Oval 200"/>
            <p:cNvSpPr>
              <a:spLocks noChangeArrowheads="1"/>
            </p:cNvSpPr>
            <p:nvPr/>
          </p:nvSpPr>
          <p:spPr bwMode="auto">
            <a:xfrm>
              <a:off x="3349" y="977"/>
              <a:ext cx="118" cy="127"/>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p>
          </p:txBody>
        </p:sp>
        <p:sp>
          <p:nvSpPr>
            <p:cNvPr id="1074" name="Oval 201"/>
            <p:cNvSpPr>
              <a:spLocks noChangeArrowheads="1"/>
            </p:cNvSpPr>
            <p:nvPr/>
          </p:nvSpPr>
          <p:spPr bwMode="auto">
            <a:xfrm>
              <a:off x="3425" y="1011"/>
              <a:ext cx="12" cy="9"/>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p>
          </p:txBody>
        </p:sp>
        <p:sp>
          <p:nvSpPr>
            <p:cNvPr id="1075" name="Oval 202"/>
            <p:cNvSpPr>
              <a:spLocks noChangeArrowheads="1"/>
            </p:cNvSpPr>
            <p:nvPr/>
          </p:nvSpPr>
          <p:spPr bwMode="auto">
            <a:xfrm>
              <a:off x="3431" y="1019"/>
              <a:ext cx="12" cy="9"/>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p>
          </p:txBody>
        </p:sp>
        <p:sp>
          <p:nvSpPr>
            <p:cNvPr id="1076" name="Oval 203"/>
            <p:cNvSpPr>
              <a:spLocks noChangeArrowheads="1"/>
            </p:cNvSpPr>
            <p:nvPr/>
          </p:nvSpPr>
          <p:spPr bwMode="auto">
            <a:xfrm>
              <a:off x="3404" y="1023"/>
              <a:ext cx="10" cy="9"/>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p>
          </p:txBody>
        </p:sp>
        <p:sp>
          <p:nvSpPr>
            <p:cNvPr id="1077" name="Freeform 204"/>
            <p:cNvSpPr>
              <a:spLocks/>
            </p:cNvSpPr>
            <p:nvPr/>
          </p:nvSpPr>
          <p:spPr bwMode="auto">
            <a:xfrm>
              <a:off x="3407" y="1062"/>
              <a:ext cx="35" cy="38"/>
            </a:xfrm>
            <a:custGeom>
              <a:avLst/>
              <a:gdLst>
                <a:gd name="T0" fmla="*/ 0 w 35"/>
                <a:gd name="T1" fmla="*/ 0 h 38"/>
                <a:gd name="T2" fmla="*/ 6 w 35"/>
                <a:gd name="T3" fmla="*/ 0 h 38"/>
                <a:gd name="T4" fmla="*/ 34 w 35"/>
                <a:gd name="T5" fmla="*/ 37 h 38"/>
                <a:gd name="T6" fmla="*/ 24 w 35"/>
                <a:gd name="T7" fmla="*/ 37 h 38"/>
                <a:gd name="T8" fmla="*/ 0 w 35"/>
                <a:gd name="T9" fmla="*/ 0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0" y="0"/>
                  </a:moveTo>
                  <a:lnTo>
                    <a:pt x="6" y="0"/>
                  </a:lnTo>
                  <a:lnTo>
                    <a:pt x="34" y="37"/>
                  </a:lnTo>
                  <a:lnTo>
                    <a:pt x="24" y="37"/>
                  </a:lnTo>
                  <a:lnTo>
                    <a:pt x="0" y="0"/>
                  </a:lnTo>
                </a:path>
              </a:pathLst>
            </a:custGeom>
            <a:solidFill>
              <a:srgbClr val="FFFFFF"/>
            </a:solidFill>
            <a:ln w="12700" cap="rnd">
              <a:solidFill>
                <a:srgbClr val="000000"/>
              </a:solidFill>
              <a:round/>
              <a:headEnd/>
              <a:tailEnd/>
            </a:ln>
          </p:spPr>
          <p:txBody>
            <a:bodyPr/>
            <a:lstStyle/>
            <a:p>
              <a:endParaRPr lang="en-US"/>
            </a:p>
          </p:txBody>
        </p:sp>
        <p:sp>
          <p:nvSpPr>
            <p:cNvPr id="1078" name="Freeform 205"/>
            <p:cNvSpPr>
              <a:spLocks/>
            </p:cNvSpPr>
            <p:nvPr/>
          </p:nvSpPr>
          <p:spPr bwMode="auto">
            <a:xfrm>
              <a:off x="3425" y="1062"/>
              <a:ext cx="34" cy="38"/>
            </a:xfrm>
            <a:custGeom>
              <a:avLst/>
              <a:gdLst>
                <a:gd name="T0" fmla="*/ 0 w 34"/>
                <a:gd name="T1" fmla="*/ 0 h 38"/>
                <a:gd name="T2" fmla="*/ 8 w 34"/>
                <a:gd name="T3" fmla="*/ 0 h 38"/>
                <a:gd name="T4" fmla="*/ 33 w 34"/>
                <a:gd name="T5" fmla="*/ 37 h 38"/>
                <a:gd name="T6" fmla="*/ 27 w 34"/>
                <a:gd name="T7" fmla="*/ 37 h 38"/>
                <a:gd name="T8" fmla="*/ 0 w 34"/>
                <a:gd name="T9" fmla="*/ 0 h 38"/>
                <a:gd name="T10" fmla="*/ 0 60000 65536"/>
                <a:gd name="T11" fmla="*/ 0 60000 65536"/>
                <a:gd name="T12" fmla="*/ 0 60000 65536"/>
                <a:gd name="T13" fmla="*/ 0 60000 65536"/>
                <a:gd name="T14" fmla="*/ 0 60000 65536"/>
                <a:gd name="T15" fmla="*/ 0 w 34"/>
                <a:gd name="T16" fmla="*/ 0 h 38"/>
                <a:gd name="T17" fmla="*/ 34 w 34"/>
                <a:gd name="T18" fmla="*/ 38 h 38"/>
              </a:gdLst>
              <a:ahLst/>
              <a:cxnLst>
                <a:cxn ang="T10">
                  <a:pos x="T0" y="T1"/>
                </a:cxn>
                <a:cxn ang="T11">
                  <a:pos x="T2" y="T3"/>
                </a:cxn>
                <a:cxn ang="T12">
                  <a:pos x="T4" y="T5"/>
                </a:cxn>
                <a:cxn ang="T13">
                  <a:pos x="T6" y="T7"/>
                </a:cxn>
                <a:cxn ang="T14">
                  <a:pos x="T8" y="T9"/>
                </a:cxn>
              </a:cxnLst>
              <a:rect l="T15" t="T16" r="T17" b="T18"/>
              <a:pathLst>
                <a:path w="34" h="38">
                  <a:moveTo>
                    <a:pt x="0" y="0"/>
                  </a:moveTo>
                  <a:lnTo>
                    <a:pt x="8" y="0"/>
                  </a:lnTo>
                  <a:lnTo>
                    <a:pt x="33" y="37"/>
                  </a:lnTo>
                  <a:lnTo>
                    <a:pt x="27" y="37"/>
                  </a:lnTo>
                  <a:lnTo>
                    <a:pt x="0" y="0"/>
                  </a:lnTo>
                </a:path>
              </a:pathLst>
            </a:custGeom>
            <a:solidFill>
              <a:srgbClr val="FFFFFF"/>
            </a:solidFill>
            <a:ln w="12700" cap="rnd">
              <a:solidFill>
                <a:srgbClr val="000000"/>
              </a:solidFill>
              <a:round/>
              <a:headEnd/>
              <a:tailEnd/>
            </a:ln>
          </p:spPr>
          <p:txBody>
            <a:bodyPr/>
            <a:lstStyle/>
            <a:p>
              <a:endParaRPr lang="en-US"/>
            </a:p>
          </p:txBody>
        </p:sp>
        <p:sp>
          <p:nvSpPr>
            <p:cNvPr id="1079" name="Oval 206"/>
            <p:cNvSpPr>
              <a:spLocks noChangeArrowheads="1"/>
            </p:cNvSpPr>
            <p:nvPr/>
          </p:nvSpPr>
          <p:spPr bwMode="auto">
            <a:xfrm>
              <a:off x="3411" y="1028"/>
              <a:ext cx="9" cy="8"/>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p>
          </p:txBody>
        </p:sp>
        <p:sp>
          <p:nvSpPr>
            <p:cNvPr id="1080" name="Line 207"/>
            <p:cNvSpPr>
              <a:spLocks noChangeShapeType="1"/>
            </p:cNvSpPr>
            <p:nvPr/>
          </p:nvSpPr>
          <p:spPr bwMode="auto">
            <a:xfrm>
              <a:off x="3181" y="926"/>
              <a:ext cx="34" cy="23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 name="Line 208"/>
            <p:cNvSpPr>
              <a:spLocks noChangeShapeType="1"/>
            </p:cNvSpPr>
            <p:nvPr/>
          </p:nvSpPr>
          <p:spPr bwMode="auto">
            <a:xfrm flipH="1" flipV="1">
              <a:off x="3460" y="1095"/>
              <a:ext cx="10" cy="5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 name="Line 209"/>
            <p:cNvSpPr>
              <a:spLocks noChangeShapeType="1"/>
            </p:cNvSpPr>
            <p:nvPr/>
          </p:nvSpPr>
          <p:spPr bwMode="auto">
            <a:xfrm flipH="1" flipV="1">
              <a:off x="3432" y="922"/>
              <a:ext cx="11" cy="5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 name="Line 210"/>
            <p:cNvSpPr>
              <a:spLocks noChangeShapeType="1"/>
            </p:cNvSpPr>
            <p:nvPr/>
          </p:nvSpPr>
          <p:spPr bwMode="auto">
            <a:xfrm>
              <a:off x="3400" y="1029"/>
              <a:ext cx="10" cy="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 name="Line 211"/>
            <p:cNvSpPr>
              <a:spLocks noChangeShapeType="1"/>
            </p:cNvSpPr>
            <p:nvPr/>
          </p:nvSpPr>
          <p:spPr bwMode="auto">
            <a:xfrm>
              <a:off x="3421" y="1017"/>
              <a:ext cx="7" cy="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 name="Freeform 212"/>
            <p:cNvSpPr>
              <a:spLocks/>
            </p:cNvSpPr>
            <p:nvPr/>
          </p:nvSpPr>
          <p:spPr bwMode="auto">
            <a:xfrm>
              <a:off x="3406" y="941"/>
              <a:ext cx="27" cy="32"/>
            </a:xfrm>
            <a:custGeom>
              <a:avLst/>
              <a:gdLst>
                <a:gd name="T0" fmla="*/ 0 w 27"/>
                <a:gd name="T1" fmla="*/ 0 h 32"/>
                <a:gd name="T2" fmla="*/ 4 w 27"/>
                <a:gd name="T3" fmla="*/ 0 h 32"/>
                <a:gd name="T4" fmla="*/ 26 w 27"/>
                <a:gd name="T5" fmla="*/ 27 h 32"/>
                <a:gd name="T6" fmla="*/ 26 w 27"/>
                <a:gd name="T7" fmla="*/ 31 h 32"/>
                <a:gd name="T8" fmla="*/ 22 w 27"/>
                <a:gd name="T9" fmla="*/ 31 h 32"/>
                <a:gd name="T10" fmla="*/ 0 w 27"/>
                <a:gd name="T11" fmla="*/ 4 h 32"/>
                <a:gd name="T12" fmla="*/ 0 w 27"/>
                <a:gd name="T13" fmla="*/ 0 h 32"/>
                <a:gd name="T14" fmla="*/ 0 60000 65536"/>
                <a:gd name="T15" fmla="*/ 0 60000 65536"/>
                <a:gd name="T16" fmla="*/ 0 60000 65536"/>
                <a:gd name="T17" fmla="*/ 0 60000 65536"/>
                <a:gd name="T18" fmla="*/ 0 60000 65536"/>
                <a:gd name="T19" fmla="*/ 0 60000 65536"/>
                <a:gd name="T20" fmla="*/ 0 60000 65536"/>
                <a:gd name="T21" fmla="*/ 0 w 27"/>
                <a:gd name="T22" fmla="*/ 0 h 32"/>
                <a:gd name="T23" fmla="*/ 27 w 2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2">
                  <a:moveTo>
                    <a:pt x="0" y="0"/>
                  </a:moveTo>
                  <a:lnTo>
                    <a:pt x="4" y="0"/>
                  </a:lnTo>
                  <a:lnTo>
                    <a:pt x="26" y="27"/>
                  </a:lnTo>
                  <a:lnTo>
                    <a:pt x="26" y="31"/>
                  </a:lnTo>
                  <a:lnTo>
                    <a:pt x="22" y="31"/>
                  </a:lnTo>
                  <a:lnTo>
                    <a:pt x="0" y="4"/>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86" name="Freeform 213"/>
            <p:cNvSpPr>
              <a:spLocks/>
            </p:cNvSpPr>
            <p:nvPr/>
          </p:nvSpPr>
          <p:spPr bwMode="auto">
            <a:xfrm>
              <a:off x="3394" y="930"/>
              <a:ext cx="31" cy="36"/>
            </a:xfrm>
            <a:custGeom>
              <a:avLst/>
              <a:gdLst>
                <a:gd name="T0" fmla="*/ 0 w 31"/>
                <a:gd name="T1" fmla="*/ 0 h 36"/>
                <a:gd name="T2" fmla="*/ 4 w 31"/>
                <a:gd name="T3" fmla="*/ 0 h 36"/>
                <a:gd name="T4" fmla="*/ 30 w 31"/>
                <a:gd name="T5" fmla="*/ 31 h 36"/>
                <a:gd name="T6" fmla="*/ 30 w 31"/>
                <a:gd name="T7" fmla="*/ 35 h 36"/>
                <a:gd name="T8" fmla="*/ 26 w 31"/>
                <a:gd name="T9" fmla="*/ 35 h 36"/>
                <a:gd name="T10" fmla="*/ 0 w 31"/>
                <a:gd name="T11" fmla="*/ 4 h 36"/>
                <a:gd name="T12" fmla="*/ 0 w 31"/>
                <a:gd name="T13" fmla="*/ 0 h 36"/>
                <a:gd name="T14" fmla="*/ 0 60000 65536"/>
                <a:gd name="T15" fmla="*/ 0 60000 65536"/>
                <a:gd name="T16" fmla="*/ 0 60000 65536"/>
                <a:gd name="T17" fmla="*/ 0 60000 65536"/>
                <a:gd name="T18" fmla="*/ 0 60000 65536"/>
                <a:gd name="T19" fmla="*/ 0 60000 65536"/>
                <a:gd name="T20" fmla="*/ 0 60000 65536"/>
                <a:gd name="T21" fmla="*/ 0 w 31"/>
                <a:gd name="T22" fmla="*/ 0 h 36"/>
                <a:gd name="T23" fmla="*/ 31 w 3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6">
                  <a:moveTo>
                    <a:pt x="0" y="0"/>
                  </a:moveTo>
                  <a:lnTo>
                    <a:pt x="4" y="0"/>
                  </a:lnTo>
                  <a:lnTo>
                    <a:pt x="30" y="31"/>
                  </a:lnTo>
                  <a:lnTo>
                    <a:pt x="30" y="35"/>
                  </a:lnTo>
                  <a:lnTo>
                    <a:pt x="26" y="35"/>
                  </a:lnTo>
                  <a:lnTo>
                    <a:pt x="0" y="4"/>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87" name="Freeform 214"/>
            <p:cNvSpPr>
              <a:spLocks/>
            </p:cNvSpPr>
            <p:nvPr/>
          </p:nvSpPr>
          <p:spPr bwMode="auto">
            <a:xfrm>
              <a:off x="3185" y="927"/>
              <a:ext cx="115" cy="55"/>
            </a:xfrm>
            <a:custGeom>
              <a:avLst/>
              <a:gdLst>
                <a:gd name="T0" fmla="*/ 0 w 115"/>
                <a:gd name="T1" fmla="*/ 0 h 55"/>
                <a:gd name="T2" fmla="*/ 15 w 115"/>
                <a:gd name="T3" fmla="*/ 0 h 55"/>
                <a:gd name="T4" fmla="*/ 108 w 115"/>
                <a:gd name="T5" fmla="*/ 36 h 55"/>
                <a:gd name="T6" fmla="*/ 114 w 115"/>
                <a:gd name="T7" fmla="*/ 50 h 55"/>
                <a:gd name="T8" fmla="*/ 100 w 115"/>
                <a:gd name="T9" fmla="*/ 54 h 55"/>
                <a:gd name="T10" fmla="*/ 2 w 115"/>
                <a:gd name="T11" fmla="*/ 14 h 55"/>
                <a:gd name="T12" fmla="*/ 0 w 115"/>
                <a:gd name="T13" fmla="*/ 0 h 55"/>
                <a:gd name="T14" fmla="*/ 0 60000 65536"/>
                <a:gd name="T15" fmla="*/ 0 60000 65536"/>
                <a:gd name="T16" fmla="*/ 0 60000 65536"/>
                <a:gd name="T17" fmla="*/ 0 60000 65536"/>
                <a:gd name="T18" fmla="*/ 0 60000 65536"/>
                <a:gd name="T19" fmla="*/ 0 60000 65536"/>
                <a:gd name="T20" fmla="*/ 0 60000 65536"/>
                <a:gd name="T21" fmla="*/ 0 w 115"/>
                <a:gd name="T22" fmla="*/ 0 h 55"/>
                <a:gd name="T23" fmla="*/ 115 w 115"/>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55">
                  <a:moveTo>
                    <a:pt x="0" y="0"/>
                  </a:moveTo>
                  <a:lnTo>
                    <a:pt x="15" y="0"/>
                  </a:lnTo>
                  <a:lnTo>
                    <a:pt x="108" y="36"/>
                  </a:lnTo>
                  <a:lnTo>
                    <a:pt x="114" y="50"/>
                  </a:lnTo>
                  <a:lnTo>
                    <a:pt x="100" y="54"/>
                  </a:lnTo>
                  <a:lnTo>
                    <a:pt x="2" y="14"/>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88" name="Freeform 215"/>
            <p:cNvSpPr>
              <a:spLocks/>
            </p:cNvSpPr>
            <p:nvPr/>
          </p:nvSpPr>
          <p:spPr bwMode="auto">
            <a:xfrm>
              <a:off x="3193" y="987"/>
              <a:ext cx="126" cy="50"/>
            </a:xfrm>
            <a:custGeom>
              <a:avLst/>
              <a:gdLst>
                <a:gd name="T0" fmla="*/ 0 w 126"/>
                <a:gd name="T1" fmla="*/ 0 h 50"/>
                <a:gd name="T2" fmla="*/ 17 w 126"/>
                <a:gd name="T3" fmla="*/ 0 h 50"/>
                <a:gd name="T4" fmla="*/ 119 w 126"/>
                <a:gd name="T5" fmla="*/ 35 h 50"/>
                <a:gd name="T6" fmla="*/ 125 w 126"/>
                <a:gd name="T7" fmla="*/ 49 h 50"/>
                <a:gd name="T8" fmla="*/ 110 w 126"/>
                <a:gd name="T9" fmla="*/ 49 h 50"/>
                <a:gd name="T10" fmla="*/ 2 w 126"/>
                <a:gd name="T11" fmla="*/ 12 h 50"/>
                <a:gd name="T12" fmla="*/ 0 w 126"/>
                <a:gd name="T13" fmla="*/ 0 h 50"/>
                <a:gd name="T14" fmla="*/ 0 60000 65536"/>
                <a:gd name="T15" fmla="*/ 0 60000 65536"/>
                <a:gd name="T16" fmla="*/ 0 60000 65536"/>
                <a:gd name="T17" fmla="*/ 0 60000 65536"/>
                <a:gd name="T18" fmla="*/ 0 60000 65536"/>
                <a:gd name="T19" fmla="*/ 0 60000 65536"/>
                <a:gd name="T20" fmla="*/ 0 60000 65536"/>
                <a:gd name="T21" fmla="*/ 0 w 126"/>
                <a:gd name="T22" fmla="*/ 0 h 50"/>
                <a:gd name="T23" fmla="*/ 126 w 126"/>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50">
                  <a:moveTo>
                    <a:pt x="0" y="0"/>
                  </a:moveTo>
                  <a:lnTo>
                    <a:pt x="17" y="0"/>
                  </a:lnTo>
                  <a:lnTo>
                    <a:pt x="119" y="35"/>
                  </a:lnTo>
                  <a:lnTo>
                    <a:pt x="125" y="49"/>
                  </a:lnTo>
                  <a:lnTo>
                    <a:pt x="110" y="49"/>
                  </a:lnTo>
                  <a:lnTo>
                    <a:pt x="2" y="12"/>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89" name="Freeform 216"/>
            <p:cNvSpPr>
              <a:spLocks/>
            </p:cNvSpPr>
            <p:nvPr/>
          </p:nvSpPr>
          <p:spPr bwMode="auto">
            <a:xfrm>
              <a:off x="3203" y="1044"/>
              <a:ext cx="134" cy="52"/>
            </a:xfrm>
            <a:custGeom>
              <a:avLst/>
              <a:gdLst>
                <a:gd name="T0" fmla="*/ 0 w 134"/>
                <a:gd name="T1" fmla="*/ 0 h 52"/>
                <a:gd name="T2" fmla="*/ 15 w 134"/>
                <a:gd name="T3" fmla="*/ 0 h 52"/>
                <a:gd name="T4" fmla="*/ 127 w 134"/>
                <a:gd name="T5" fmla="*/ 37 h 52"/>
                <a:gd name="T6" fmla="*/ 133 w 134"/>
                <a:gd name="T7" fmla="*/ 51 h 52"/>
                <a:gd name="T8" fmla="*/ 123 w 134"/>
                <a:gd name="T9" fmla="*/ 51 h 52"/>
                <a:gd name="T10" fmla="*/ 2 w 134"/>
                <a:gd name="T11" fmla="*/ 14 h 52"/>
                <a:gd name="T12" fmla="*/ 0 w 134"/>
                <a:gd name="T13" fmla="*/ 0 h 52"/>
                <a:gd name="T14" fmla="*/ 0 60000 65536"/>
                <a:gd name="T15" fmla="*/ 0 60000 65536"/>
                <a:gd name="T16" fmla="*/ 0 60000 65536"/>
                <a:gd name="T17" fmla="*/ 0 60000 65536"/>
                <a:gd name="T18" fmla="*/ 0 60000 65536"/>
                <a:gd name="T19" fmla="*/ 0 60000 65536"/>
                <a:gd name="T20" fmla="*/ 0 60000 65536"/>
                <a:gd name="T21" fmla="*/ 0 w 134"/>
                <a:gd name="T22" fmla="*/ 0 h 52"/>
                <a:gd name="T23" fmla="*/ 134 w 134"/>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52">
                  <a:moveTo>
                    <a:pt x="0" y="0"/>
                  </a:moveTo>
                  <a:lnTo>
                    <a:pt x="15" y="0"/>
                  </a:lnTo>
                  <a:lnTo>
                    <a:pt x="127" y="37"/>
                  </a:lnTo>
                  <a:lnTo>
                    <a:pt x="133" y="51"/>
                  </a:lnTo>
                  <a:lnTo>
                    <a:pt x="123" y="51"/>
                  </a:lnTo>
                  <a:lnTo>
                    <a:pt x="2" y="14"/>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90" name="Freeform 217"/>
            <p:cNvSpPr>
              <a:spLocks/>
            </p:cNvSpPr>
            <p:nvPr/>
          </p:nvSpPr>
          <p:spPr bwMode="auto">
            <a:xfrm>
              <a:off x="3211" y="1100"/>
              <a:ext cx="147" cy="52"/>
            </a:xfrm>
            <a:custGeom>
              <a:avLst/>
              <a:gdLst>
                <a:gd name="T0" fmla="*/ 0 w 147"/>
                <a:gd name="T1" fmla="*/ 0 h 52"/>
                <a:gd name="T2" fmla="*/ 12 w 147"/>
                <a:gd name="T3" fmla="*/ 0 h 52"/>
                <a:gd name="T4" fmla="*/ 142 w 147"/>
                <a:gd name="T5" fmla="*/ 37 h 52"/>
                <a:gd name="T6" fmla="*/ 146 w 147"/>
                <a:gd name="T7" fmla="*/ 51 h 52"/>
                <a:gd name="T8" fmla="*/ 134 w 147"/>
                <a:gd name="T9" fmla="*/ 51 h 52"/>
                <a:gd name="T10" fmla="*/ 2 w 147"/>
                <a:gd name="T11" fmla="*/ 14 h 52"/>
                <a:gd name="T12" fmla="*/ 0 w 147"/>
                <a:gd name="T13" fmla="*/ 0 h 52"/>
                <a:gd name="T14" fmla="*/ 0 60000 65536"/>
                <a:gd name="T15" fmla="*/ 0 60000 65536"/>
                <a:gd name="T16" fmla="*/ 0 60000 65536"/>
                <a:gd name="T17" fmla="*/ 0 60000 65536"/>
                <a:gd name="T18" fmla="*/ 0 60000 65536"/>
                <a:gd name="T19" fmla="*/ 0 60000 65536"/>
                <a:gd name="T20" fmla="*/ 0 60000 65536"/>
                <a:gd name="T21" fmla="*/ 0 w 147"/>
                <a:gd name="T22" fmla="*/ 0 h 52"/>
                <a:gd name="T23" fmla="*/ 147 w 14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52">
                  <a:moveTo>
                    <a:pt x="0" y="0"/>
                  </a:moveTo>
                  <a:lnTo>
                    <a:pt x="12" y="0"/>
                  </a:lnTo>
                  <a:lnTo>
                    <a:pt x="142" y="37"/>
                  </a:lnTo>
                  <a:lnTo>
                    <a:pt x="146" y="51"/>
                  </a:lnTo>
                  <a:lnTo>
                    <a:pt x="134" y="51"/>
                  </a:lnTo>
                  <a:lnTo>
                    <a:pt x="2" y="14"/>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91" name="Freeform 218"/>
            <p:cNvSpPr>
              <a:spLocks/>
            </p:cNvSpPr>
            <p:nvPr/>
          </p:nvSpPr>
          <p:spPr bwMode="auto">
            <a:xfrm>
              <a:off x="3464" y="1095"/>
              <a:ext cx="146" cy="51"/>
            </a:xfrm>
            <a:custGeom>
              <a:avLst/>
              <a:gdLst>
                <a:gd name="T0" fmla="*/ 0 w 146"/>
                <a:gd name="T1" fmla="*/ 0 h 51"/>
                <a:gd name="T2" fmla="*/ 11 w 146"/>
                <a:gd name="T3" fmla="*/ 0 h 51"/>
                <a:gd name="T4" fmla="*/ 141 w 146"/>
                <a:gd name="T5" fmla="*/ 37 h 51"/>
                <a:gd name="T6" fmla="*/ 145 w 146"/>
                <a:gd name="T7" fmla="*/ 50 h 51"/>
                <a:gd name="T8" fmla="*/ 133 w 146"/>
                <a:gd name="T9" fmla="*/ 50 h 51"/>
                <a:gd name="T10" fmla="*/ 2 w 146"/>
                <a:gd name="T11" fmla="*/ 13 h 51"/>
                <a:gd name="T12" fmla="*/ 0 w 146"/>
                <a:gd name="T13" fmla="*/ 0 h 51"/>
                <a:gd name="T14" fmla="*/ 0 60000 65536"/>
                <a:gd name="T15" fmla="*/ 0 60000 65536"/>
                <a:gd name="T16" fmla="*/ 0 60000 65536"/>
                <a:gd name="T17" fmla="*/ 0 60000 65536"/>
                <a:gd name="T18" fmla="*/ 0 60000 65536"/>
                <a:gd name="T19" fmla="*/ 0 60000 65536"/>
                <a:gd name="T20" fmla="*/ 0 60000 65536"/>
                <a:gd name="T21" fmla="*/ 0 w 146"/>
                <a:gd name="T22" fmla="*/ 0 h 51"/>
                <a:gd name="T23" fmla="*/ 146 w 14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 h="51">
                  <a:moveTo>
                    <a:pt x="0" y="0"/>
                  </a:moveTo>
                  <a:lnTo>
                    <a:pt x="11" y="0"/>
                  </a:lnTo>
                  <a:lnTo>
                    <a:pt x="141" y="37"/>
                  </a:lnTo>
                  <a:lnTo>
                    <a:pt x="145" y="50"/>
                  </a:lnTo>
                  <a:lnTo>
                    <a:pt x="133" y="50"/>
                  </a:lnTo>
                  <a:lnTo>
                    <a:pt x="2" y="13"/>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92" name="Freeform 219"/>
            <p:cNvSpPr>
              <a:spLocks/>
            </p:cNvSpPr>
            <p:nvPr/>
          </p:nvSpPr>
          <p:spPr bwMode="auto">
            <a:xfrm>
              <a:off x="3478" y="1037"/>
              <a:ext cx="112" cy="52"/>
            </a:xfrm>
            <a:custGeom>
              <a:avLst/>
              <a:gdLst>
                <a:gd name="T0" fmla="*/ 0 w 112"/>
                <a:gd name="T1" fmla="*/ 10 h 52"/>
                <a:gd name="T2" fmla="*/ 2 w 112"/>
                <a:gd name="T3" fmla="*/ 0 h 52"/>
                <a:gd name="T4" fmla="*/ 107 w 112"/>
                <a:gd name="T5" fmla="*/ 39 h 52"/>
                <a:gd name="T6" fmla="*/ 111 w 112"/>
                <a:gd name="T7" fmla="*/ 51 h 52"/>
                <a:gd name="T8" fmla="*/ 103 w 112"/>
                <a:gd name="T9" fmla="*/ 51 h 52"/>
                <a:gd name="T10" fmla="*/ 0 w 112"/>
                <a:gd name="T11" fmla="*/ 20 h 52"/>
                <a:gd name="T12" fmla="*/ 0 w 112"/>
                <a:gd name="T13" fmla="*/ 10 h 52"/>
                <a:gd name="T14" fmla="*/ 0 60000 65536"/>
                <a:gd name="T15" fmla="*/ 0 60000 65536"/>
                <a:gd name="T16" fmla="*/ 0 60000 65536"/>
                <a:gd name="T17" fmla="*/ 0 60000 65536"/>
                <a:gd name="T18" fmla="*/ 0 60000 65536"/>
                <a:gd name="T19" fmla="*/ 0 60000 65536"/>
                <a:gd name="T20" fmla="*/ 0 60000 65536"/>
                <a:gd name="T21" fmla="*/ 0 w 112"/>
                <a:gd name="T22" fmla="*/ 0 h 52"/>
                <a:gd name="T23" fmla="*/ 112 w 112"/>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52">
                  <a:moveTo>
                    <a:pt x="0" y="10"/>
                  </a:moveTo>
                  <a:lnTo>
                    <a:pt x="2" y="0"/>
                  </a:lnTo>
                  <a:lnTo>
                    <a:pt x="107" y="39"/>
                  </a:lnTo>
                  <a:lnTo>
                    <a:pt x="111" y="51"/>
                  </a:lnTo>
                  <a:lnTo>
                    <a:pt x="103" y="51"/>
                  </a:lnTo>
                  <a:lnTo>
                    <a:pt x="0" y="20"/>
                  </a:lnTo>
                  <a:lnTo>
                    <a:pt x="0" y="1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93" name="Freeform 220"/>
            <p:cNvSpPr>
              <a:spLocks/>
            </p:cNvSpPr>
            <p:nvPr/>
          </p:nvSpPr>
          <p:spPr bwMode="auto">
            <a:xfrm>
              <a:off x="3450" y="978"/>
              <a:ext cx="124" cy="55"/>
            </a:xfrm>
            <a:custGeom>
              <a:avLst/>
              <a:gdLst>
                <a:gd name="T0" fmla="*/ 0 w 124"/>
                <a:gd name="T1" fmla="*/ 0 h 55"/>
                <a:gd name="T2" fmla="*/ 15 w 124"/>
                <a:gd name="T3" fmla="*/ 0 h 55"/>
                <a:gd name="T4" fmla="*/ 115 w 124"/>
                <a:gd name="T5" fmla="*/ 38 h 55"/>
                <a:gd name="T6" fmla="*/ 123 w 124"/>
                <a:gd name="T7" fmla="*/ 52 h 55"/>
                <a:gd name="T8" fmla="*/ 108 w 124"/>
                <a:gd name="T9" fmla="*/ 54 h 55"/>
                <a:gd name="T10" fmla="*/ 15 w 124"/>
                <a:gd name="T11" fmla="*/ 20 h 55"/>
                <a:gd name="T12" fmla="*/ 0 w 124"/>
                <a:gd name="T13" fmla="*/ 0 h 55"/>
                <a:gd name="T14" fmla="*/ 0 60000 65536"/>
                <a:gd name="T15" fmla="*/ 0 60000 65536"/>
                <a:gd name="T16" fmla="*/ 0 60000 65536"/>
                <a:gd name="T17" fmla="*/ 0 60000 65536"/>
                <a:gd name="T18" fmla="*/ 0 60000 65536"/>
                <a:gd name="T19" fmla="*/ 0 60000 65536"/>
                <a:gd name="T20" fmla="*/ 0 60000 65536"/>
                <a:gd name="T21" fmla="*/ 0 w 124"/>
                <a:gd name="T22" fmla="*/ 0 h 55"/>
                <a:gd name="T23" fmla="*/ 124 w 124"/>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55">
                  <a:moveTo>
                    <a:pt x="0" y="0"/>
                  </a:moveTo>
                  <a:lnTo>
                    <a:pt x="15" y="0"/>
                  </a:lnTo>
                  <a:lnTo>
                    <a:pt x="115" y="38"/>
                  </a:lnTo>
                  <a:lnTo>
                    <a:pt x="123" y="52"/>
                  </a:lnTo>
                  <a:lnTo>
                    <a:pt x="108" y="54"/>
                  </a:lnTo>
                  <a:lnTo>
                    <a:pt x="15" y="20"/>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94" name="Freeform 221"/>
            <p:cNvSpPr>
              <a:spLocks/>
            </p:cNvSpPr>
            <p:nvPr/>
          </p:nvSpPr>
          <p:spPr bwMode="auto">
            <a:xfrm>
              <a:off x="3437" y="923"/>
              <a:ext cx="114" cy="51"/>
            </a:xfrm>
            <a:custGeom>
              <a:avLst/>
              <a:gdLst>
                <a:gd name="T0" fmla="*/ 0 w 114"/>
                <a:gd name="T1" fmla="*/ 0 h 51"/>
                <a:gd name="T2" fmla="*/ 17 w 114"/>
                <a:gd name="T3" fmla="*/ 0 h 51"/>
                <a:gd name="T4" fmla="*/ 109 w 114"/>
                <a:gd name="T5" fmla="*/ 36 h 51"/>
                <a:gd name="T6" fmla="*/ 113 w 114"/>
                <a:gd name="T7" fmla="*/ 50 h 51"/>
                <a:gd name="T8" fmla="*/ 101 w 114"/>
                <a:gd name="T9" fmla="*/ 50 h 51"/>
                <a:gd name="T10" fmla="*/ 2 w 114"/>
                <a:gd name="T11" fmla="*/ 12 h 51"/>
                <a:gd name="T12" fmla="*/ 0 w 114"/>
                <a:gd name="T13" fmla="*/ 0 h 51"/>
                <a:gd name="T14" fmla="*/ 0 60000 65536"/>
                <a:gd name="T15" fmla="*/ 0 60000 65536"/>
                <a:gd name="T16" fmla="*/ 0 60000 65536"/>
                <a:gd name="T17" fmla="*/ 0 60000 65536"/>
                <a:gd name="T18" fmla="*/ 0 60000 65536"/>
                <a:gd name="T19" fmla="*/ 0 60000 65536"/>
                <a:gd name="T20" fmla="*/ 0 60000 65536"/>
                <a:gd name="T21" fmla="*/ 0 w 114"/>
                <a:gd name="T22" fmla="*/ 0 h 51"/>
                <a:gd name="T23" fmla="*/ 114 w 114"/>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51">
                  <a:moveTo>
                    <a:pt x="0" y="0"/>
                  </a:moveTo>
                  <a:lnTo>
                    <a:pt x="17" y="0"/>
                  </a:lnTo>
                  <a:lnTo>
                    <a:pt x="109" y="36"/>
                  </a:lnTo>
                  <a:lnTo>
                    <a:pt x="113" y="50"/>
                  </a:lnTo>
                  <a:lnTo>
                    <a:pt x="101" y="50"/>
                  </a:lnTo>
                  <a:lnTo>
                    <a:pt x="2" y="12"/>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sp>
        <p:nvSpPr>
          <p:cNvPr id="1035" name="Line 222"/>
          <p:cNvSpPr>
            <a:spLocks noChangeShapeType="1"/>
          </p:cNvSpPr>
          <p:nvPr/>
        </p:nvSpPr>
        <p:spPr bwMode="auto">
          <a:xfrm rot="20686870" flipH="1">
            <a:off x="673100" y="833438"/>
            <a:ext cx="280988" cy="2292350"/>
          </a:xfrm>
          <a:prstGeom prst="line">
            <a:avLst/>
          </a:prstGeom>
          <a:noFill/>
          <a:ln w="571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57632" name="Text Box 224"/>
          <p:cNvSpPr txBox="1">
            <a:spLocks noChangeArrowheads="1"/>
          </p:cNvSpPr>
          <p:nvPr/>
        </p:nvSpPr>
        <p:spPr bwMode="auto">
          <a:xfrm>
            <a:off x="3833813" y="1364566"/>
            <a:ext cx="1395412" cy="829359"/>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NAD83 (2011)</a:t>
            </a:r>
            <a:endParaRPr lang="en-US" sz="2800" b="1" dirty="0">
              <a:solidFill>
                <a:srgbClr val="0000CC"/>
              </a:solidFill>
              <a:latin typeface="Arial" charset="0"/>
            </a:endParaRPr>
          </a:p>
        </p:txBody>
      </p:sp>
      <p:sp>
        <p:nvSpPr>
          <p:cNvPr id="657634" name="Text Box 226"/>
          <p:cNvSpPr txBox="1">
            <a:spLocks noChangeArrowheads="1"/>
          </p:cNvSpPr>
          <p:nvPr/>
        </p:nvSpPr>
        <p:spPr bwMode="auto">
          <a:xfrm>
            <a:off x="6551613" y="3908425"/>
            <a:ext cx="795337" cy="519113"/>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sz="2800" b="1">
                <a:effectLst>
                  <a:outerShdw blurRad="38100" dist="38100" dir="2700000" algn="tl">
                    <a:srgbClr val="000000"/>
                  </a:outerShdw>
                </a:effectLst>
                <a:latin typeface="Arial" pitchFamily="34" charset="0"/>
              </a:rPr>
              <a:t>GIS</a:t>
            </a:r>
          </a:p>
        </p:txBody>
      </p:sp>
      <p:sp>
        <p:nvSpPr>
          <p:cNvPr id="657637" name="Freeform 229"/>
          <p:cNvSpPr>
            <a:spLocks/>
          </p:cNvSpPr>
          <p:nvPr/>
        </p:nvSpPr>
        <p:spPr bwMode="auto">
          <a:xfrm>
            <a:off x="1273175" y="4538663"/>
            <a:ext cx="1738313" cy="935037"/>
          </a:xfrm>
          <a:custGeom>
            <a:avLst/>
            <a:gdLst>
              <a:gd name="T0" fmla="*/ 2147483647 w 743"/>
              <a:gd name="T1" fmla="*/ 0 h 556"/>
              <a:gd name="T2" fmla="*/ 2147483647 w 743"/>
              <a:gd name="T3" fmla="*/ 2147483647 h 556"/>
              <a:gd name="T4" fmla="*/ 2147483647 w 743"/>
              <a:gd name="T5" fmla="*/ 2147483647 h 556"/>
              <a:gd name="T6" fmla="*/ 2147483647 w 743"/>
              <a:gd name="T7" fmla="*/ 2147483647 h 556"/>
              <a:gd name="T8" fmla="*/ 2147483647 w 743"/>
              <a:gd name="T9" fmla="*/ 2147483647 h 556"/>
              <a:gd name="T10" fmla="*/ 2147483647 w 743"/>
              <a:gd name="T11" fmla="*/ 2147483647 h 556"/>
              <a:gd name="T12" fmla="*/ 2147483647 w 743"/>
              <a:gd name="T13" fmla="*/ 2147483647 h 556"/>
              <a:gd name="T14" fmla="*/ 2147483647 w 743"/>
              <a:gd name="T15" fmla="*/ 2147483647 h 556"/>
              <a:gd name="T16" fmla="*/ 2147483647 w 743"/>
              <a:gd name="T17" fmla="*/ 2147483647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3"/>
              <a:gd name="T28" fmla="*/ 0 h 556"/>
              <a:gd name="T29" fmla="*/ 743 w 743"/>
              <a:gd name="T30" fmla="*/ 556 h 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3" h="556">
                <a:moveTo>
                  <a:pt x="99" y="0"/>
                </a:moveTo>
                <a:cubicBezTo>
                  <a:pt x="86" y="17"/>
                  <a:pt x="0" y="75"/>
                  <a:pt x="15" y="101"/>
                </a:cubicBezTo>
                <a:cubicBezTo>
                  <a:pt x="30" y="127"/>
                  <a:pt x="134" y="139"/>
                  <a:pt x="189" y="156"/>
                </a:cubicBezTo>
                <a:cubicBezTo>
                  <a:pt x="244" y="173"/>
                  <a:pt x="330" y="174"/>
                  <a:pt x="344" y="202"/>
                </a:cubicBezTo>
                <a:cubicBezTo>
                  <a:pt x="358" y="230"/>
                  <a:pt x="286" y="285"/>
                  <a:pt x="271" y="321"/>
                </a:cubicBezTo>
                <a:cubicBezTo>
                  <a:pt x="256" y="357"/>
                  <a:pt x="218" y="407"/>
                  <a:pt x="253" y="421"/>
                </a:cubicBezTo>
                <a:cubicBezTo>
                  <a:pt x="288" y="435"/>
                  <a:pt x="434" y="388"/>
                  <a:pt x="481" y="403"/>
                </a:cubicBezTo>
                <a:cubicBezTo>
                  <a:pt x="528" y="418"/>
                  <a:pt x="492" y="488"/>
                  <a:pt x="536" y="513"/>
                </a:cubicBezTo>
                <a:cubicBezTo>
                  <a:pt x="580" y="538"/>
                  <a:pt x="700" y="547"/>
                  <a:pt x="743" y="55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639" name="Freeform 231"/>
          <p:cNvSpPr>
            <a:spLocks/>
          </p:cNvSpPr>
          <p:nvPr/>
        </p:nvSpPr>
        <p:spPr bwMode="auto">
          <a:xfrm>
            <a:off x="3062288" y="3786188"/>
            <a:ext cx="631825" cy="1230312"/>
          </a:xfrm>
          <a:custGeom>
            <a:avLst/>
            <a:gdLst>
              <a:gd name="T0" fmla="*/ 2147483647 w 743"/>
              <a:gd name="T1" fmla="*/ 0 h 556"/>
              <a:gd name="T2" fmla="*/ 2147483647 w 743"/>
              <a:gd name="T3" fmla="*/ 2147483647 h 556"/>
              <a:gd name="T4" fmla="*/ 2147483647 w 743"/>
              <a:gd name="T5" fmla="*/ 2147483647 h 556"/>
              <a:gd name="T6" fmla="*/ 2147483647 w 743"/>
              <a:gd name="T7" fmla="*/ 2147483647 h 556"/>
              <a:gd name="T8" fmla="*/ 2147483647 w 743"/>
              <a:gd name="T9" fmla="*/ 2147483647 h 556"/>
              <a:gd name="T10" fmla="*/ 2147483647 w 743"/>
              <a:gd name="T11" fmla="*/ 2147483647 h 556"/>
              <a:gd name="T12" fmla="*/ 2147483647 w 743"/>
              <a:gd name="T13" fmla="*/ 2147483647 h 556"/>
              <a:gd name="T14" fmla="*/ 2147483647 w 743"/>
              <a:gd name="T15" fmla="*/ 2147483647 h 556"/>
              <a:gd name="T16" fmla="*/ 2147483647 w 743"/>
              <a:gd name="T17" fmla="*/ 2147483647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3"/>
              <a:gd name="T28" fmla="*/ 0 h 556"/>
              <a:gd name="T29" fmla="*/ 743 w 743"/>
              <a:gd name="T30" fmla="*/ 556 h 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3" h="556">
                <a:moveTo>
                  <a:pt x="99" y="0"/>
                </a:moveTo>
                <a:cubicBezTo>
                  <a:pt x="86" y="17"/>
                  <a:pt x="0" y="75"/>
                  <a:pt x="15" y="101"/>
                </a:cubicBezTo>
                <a:cubicBezTo>
                  <a:pt x="30" y="127"/>
                  <a:pt x="134" y="139"/>
                  <a:pt x="189" y="156"/>
                </a:cubicBezTo>
                <a:cubicBezTo>
                  <a:pt x="244" y="173"/>
                  <a:pt x="330" y="174"/>
                  <a:pt x="344" y="202"/>
                </a:cubicBezTo>
                <a:cubicBezTo>
                  <a:pt x="358" y="230"/>
                  <a:pt x="286" y="285"/>
                  <a:pt x="271" y="321"/>
                </a:cubicBezTo>
                <a:cubicBezTo>
                  <a:pt x="256" y="357"/>
                  <a:pt x="218" y="407"/>
                  <a:pt x="253" y="421"/>
                </a:cubicBezTo>
                <a:cubicBezTo>
                  <a:pt x="288" y="435"/>
                  <a:pt x="434" y="388"/>
                  <a:pt x="481" y="403"/>
                </a:cubicBezTo>
                <a:cubicBezTo>
                  <a:pt x="528" y="418"/>
                  <a:pt x="492" y="488"/>
                  <a:pt x="536" y="513"/>
                </a:cubicBezTo>
                <a:cubicBezTo>
                  <a:pt x="580" y="538"/>
                  <a:pt x="700" y="547"/>
                  <a:pt x="743" y="55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7640" name="Text Box 232"/>
          <p:cNvSpPr txBox="1">
            <a:spLocks noChangeArrowheads="1"/>
          </p:cNvSpPr>
          <p:nvPr/>
        </p:nvSpPr>
        <p:spPr bwMode="auto">
          <a:xfrm>
            <a:off x="2684463" y="6156325"/>
            <a:ext cx="1312862" cy="701675"/>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sz="4000" b="1" u="sng" dirty="0">
                <a:solidFill>
                  <a:srgbClr val="FF0000"/>
                </a:solidFill>
                <a:effectLst>
                  <a:outerShdw blurRad="38100" dist="38100" dir="2700000" algn="tl">
                    <a:srgbClr val="000000"/>
                  </a:outerShdw>
                </a:effectLst>
                <a:latin typeface="Arial" pitchFamily="34" charset="0"/>
              </a:rPr>
              <a:t>COR</a:t>
            </a:r>
          </a:p>
        </p:txBody>
      </p:sp>
      <p:sp>
        <p:nvSpPr>
          <p:cNvPr id="657641" name="Text Box 233"/>
          <p:cNvSpPr txBox="1">
            <a:spLocks noChangeArrowheads="1"/>
          </p:cNvSpPr>
          <p:nvPr/>
        </p:nvSpPr>
        <p:spPr bwMode="auto">
          <a:xfrm>
            <a:off x="5507285" y="6156325"/>
            <a:ext cx="3166572" cy="707886"/>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sz="4000" b="1" u="sng" dirty="0" smtClean="0">
                <a:effectLst>
                  <a:outerShdw blurRad="38100" dist="38100" dir="2700000" algn="tl">
                    <a:srgbClr val="000000"/>
                  </a:outerShdw>
                </a:effectLst>
                <a:latin typeface="Arial" pitchFamily="34" charset="0"/>
              </a:rPr>
              <a:t>SHP or GDB</a:t>
            </a:r>
            <a:endParaRPr lang="en-US" sz="4000" b="1" u="sng" dirty="0">
              <a:effectLst>
                <a:outerShdw blurRad="38100" dist="38100" dir="2700000" algn="tl">
                  <a:srgbClr val="000000"/>
                </a:outerShdw>
              </a:effectLst>
              <a:latin typeface="Arial" pitchFamily="34" charset="0"/>
            </a:endParaRPr>
          </a:p>
        </p:txBody>
      </p:sp>
      <p:sp>
        <p:nvSpPr>
          <p:cNvPr id="657642" name="Text Box 234"/>
          <p:cNvSpPr txBox="1">
            <a:spLocks noChangeArrowheads="1"/>
          </p:cNvSpPr>
          <p:nvPr/>
        </p:nvSpPr>
        <p:spPr bwMode="auto">
          <a:xfrm>
            <a:off x="721565" y="976313"/>
            <a:ext cx="1763624" cy="523220"/>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sz="2800" b="1" dirty="0" smtClean="0">
                <a:effectLst>
                  <a:outerShdw blurRad="38100" dist="38100" dir="2700000" algn="tl">
                    <a:srgbClr val="000000"/>
                  </a:outerShdw>
                </a:effectLst>
                <a:latin typeface="Arial" pitchFamily="34" charset="0"/>
              </a:rPr>
              <a:t>Satellites</a:t>
            </a:r>
            <a:endParaRPr lang="en-US" sz="2800" b="1" dirty="0">
              <a:effectLst>
                <a:outerShdw blurRad="38100" dist="38100" dir="2700000" algn="tl">
                  <a:srgbClr val="000000"/>
                </a:outerShdw>
              </a:effectLst>
              <a:latin typeface="Arial" pitchFamily="34" charset="0"/>
            </a:endParaRPr>
          </a:p>
        </p:txBody>
      </p:sp>
      <p:sp>
        <p:nvSpPr>
          <p:cNvPr id="657643" name="Text Box 235"/>
          <p:cNvSpPr txBox="1">
            <a:spLocks noChangeArrowheads="1"/>
          </p:cNvSpPr>
          <p:nvPr/>
        </p:nvSpPr>
        <p:spPr bwMode="auto">
          <a:xfrm>
            <a:off x="4883150" y="3009900"/>
            <a:ext cx="4059238" cy="917575"/>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600" b="1" dirty="0">
                <a:solidFill>
                  <a:srgbClr val="0000CC"/>
                </a:solidFill>
                <a:latin typeface="Arial" charset="0"/>
              </a:rPr>
              <a:t>Export Using </a:t>
            </a:r>
          </a:p>
          <a:p>
            <a:pPr eaLnBrk="0" hangingPunct="0">
              <a:lnSpc>
                <a:spcPct val="90000"/>
              </a:lnSpc>
              <a:defRPr/>
            </a:pPr>
            <a:r>
              <a:rPr lang="en-US" sz="2600" b="1" dirty="0" smtClean="0">
                <a:solidFill>
                  <a:srgbClr val="0000CC"/>
                </a:solidFill>
                <a:latin typeface="Arial" charset="0"/>
              </a:rPr>
              <a:t>NAD 1983 (Alaska)</a:t>
            </a:r>
            <a:endParaRPr lang="en-US" sz="2600" b="1" dirty="0">
              <a:solidFill>
                <a:srgbClr val="0000CC"/>
              </a:solidFill>
              <a:latin typeface="Arial" charset="0"/>
            </a:endParaRPr>
          </a:p>
        </p:txBody>
      </p:sp>
      <p:sp>
        <p:nvSpPr>
          <p:cNvPr id="657647" name="Freeform 239"/>
          <p:cNvSpPr>
            <a:spLocks/>
          </p:cNvSpPr>
          <p:nvPr/>
        </p:nvSpPr>
        <p:spPr bwMode="auto">
          <a:xfrm>
            <a:off x="3436938" y="5099050"/>
            <a:ext cx="2552700" cy="679450"/>
          </a:xfrm>
          <a:custGeom>
            <a:avLst/>
            <a:gdLst>
              <a:gd name="T0" fmla="*/ 2147483647 w 743"/>
              <a:gd name="T1" fmla="*/ 0 h 556"/>
              <a:gd name="T2" fmla="*/ 2147483647 w 743"/>
              <a:gd name="T3" fmla="*/ 2147483647 h 556"/>
              <a:gd name="T4" fmla="*/ 2147483647 w 743"/>
              <a:gd name="T5" fmla="*/ 2147483647 h 556"/>
              <a:gd name="T6" fmla="*/ 2147483647 w 743"/>
              <a:gd name="T7" fmla="*/ 2147483647 h 556"/>
              <a:gd name="T8" fmla="*/ 2147483647 w 743"/>
              <a:gd name="T9" fmla="*/ 2147483647 h 556"/>
              <a:gd name="T10" fmla="*/ 2147483647 w 743"/>
              <a:gd name="T11" fmla="*/ 2147483647 h 556"/>
              <a:gd name="T12" fmla="*/ 2147483647 w 743"/>
              <a:gd name="T13" fmla="*/ 2147483647 h 556"/>
              <a:gd name="T14" fmla="*/ 2147483647 w 743"/>
              <a:gd name="T15" fmla="*/ 2147483647 h 556"/>
              <a:gd name="T16" fmla="*/ 2147483647 w 743"/>
              <a:gd name="T17" fmla="*/ 2147483647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3"/>
              <a:gd name="T28" fmla="*/ 0 h 556"/>
              <a:gd name="T29" fmla="*/ 743 w 743"/>
              <a:gd name="T30" fmla="*/ 556 h 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3" h="556">
                <a:moveTo>
                  <a:pt x="99" y="0"/>
                </a:moveTo>
                <a:cubicBezTo>
                  <a:pt x="86" y="17"/>
                  <a:pt x="0" y="75"/>
                  <a:pt x="15" y="101"/>
                </a:cubicBezTo>
                <a:cubicBezTo>
                  <a:pt x="30" y="127"/>
                  <a:pt x="134" y="139"/>
                  <a:pt x="189" y="156"/>
                </a:cubicBezTo>
                <a:cubicBezTo>
                  <a:pt x="244" y="173"/>
                  <a:pt x="330" y="174"/>
                  <a:pt x="344" y="202"/>
                </a:cubicBezTo>
                <a:cubicBezTo>
                  <a:pt x="358" y="230"/>
                  <a:pt x="286" y="285"/>
                  <a:pt x="271" y="321"/>
                </a:cubicBezTo>
                <a:cubicBezTo>
                  <a:pt x="256" y="357"/>
                  <a:pt x="218" y="407"/>
                  <a:pt x="253" y="421"/>
                </a:cubicBezTo>
                <a:cubicBezTo>
                  <a:pt x="288" y="435"/>
                  <a:pt x="434" y="388"/>
                  <a:pt x="481" y="403"/>
                </a:cubicBezTo>
                <a:cubicBezTo>
                  <a:pt x="528" y="418"/>
                  <a:pt x="492" y="488"/>
                  <a:pt x="536" y="513"/>
                </a:cubicBezTo>
                <a:cubicBezTo>
                  <a:pt x="580" y="538"/>
                  <a:pt x="700" y="547"/>
                  <a:pt x="743" y="55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 name="Group 238"/>
          <p:cNvGrpSpPr>
            <a:grpSpLocks/>
          </p:cNvGrpSpPr>
          <p:nvPr/>
        </p:nvGrpSpPr>
        <p:grpSpPr bwMode="auto">
          <a:xfrm>
            <a:off x="2992438" y="2151063"/>
            <a:ext cx="1819275" cy="1857375"/>
            <a:chOff x="1885" y="1355"/>
            <a:chExt cx="1146" cy="1170"/>
          </a:xfrm>
        </p:grpSpPr>
        <p:sp>
          <p:nvSpPr>
            <p:cNvPr id="1047" name="Arc 6"/>
            <p:cNvSpPr>
              <a:spLocks/>
            </p:cNvSpPr>
            <p:nvPr/>
          </p:nvSpPr>
          <p:spPr bwMode="auto">
            <a:xfrm>
              <a:off x="1964" y="1355"/>
              <a:ext cx="171" cy="102"/>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1" y="21249"/>
                  </a:moveTo>
                  <a:cubicBezTo>
                    <a:pt x="190" y="9458"/>
                    <a:pt x="9804" y="-1"/>
                    <a:pt x="21597" y="0"/>
                  </a:cubicBezTo>
                  <a:cubicBezTo>
                    <a:pt x="33526" y="0"/>
                    <a:pt x="43197" y="9670"/>
                    <a:pt x="43197" y="21600"/>
                  </a:cubicBezTo>
                </a:path>
                <a:path w="43197" h="21600" stroke="0" extrusionOk="0">
                  <a:moveTo>
                    <a:pt x="-1" y="21249"/>
                  </a:moveTo>
                  <a:cubicBezTo>
                    <a:pt x="190" y="9458"/>
                    <a:pt x="9804" y="-1"/>
                    <a:pt x="21597" y="0"/>
                  </a:cubicBezTo>
                  <a:cubicBezTo>
                    <a:pt x="33526" y="0"/>
                    <a:pt x="43197" y="9670"/>
                    <a:pt x="43197" y="21600"/>
                  </a:cubicBezTo>
                  <a:lnTo>
                    <a:pt x="21597" y="21600"/>
                  </a:lnTo>
                  <a:close/>
                </a:path>
              </a:pathLst>
            </a:custGeom>
            <a:solidFill>
              <a:srgbClr val="CC0000"/>
            </a:solidFill>
            <a:ln w="12700" cap="rnd">
              <a:solidFill>
                <a:srgbClr val="000000"/>
              </a:solidFill>
              <a:round/>
              <a:headEnd/>
              <a:tailEnd/>
            </a:ln>
          </p:spPr>
          <p:txBody>
            <a:bodyPr wrap="none" anchor="ctr"/>
            <a:lstStyle/>
            <a:p>
              <a:endParaRPr lang="en-US"/>
            </a:p>
          </p:txBody>
        </p:sp>
        <p:grpSp>
          <p:nvGrpSpPr>
            <p:cNvPr id="1048" name="Group 237"/>
            <p:cNvGrpSpPr>
              <a:grpSpLocks/>
            </p:cNvGrpSpPr>
            <p:nvPr/>
          </p:nvGrpSpPr>
          <p:grpSpPr bwMode="auto">
            <a:xfrm>
              <a:off x="1885" y="1459"/>
              <a:ext cx="1146" cy="1066"/>
              <a:chOff x="1885" y="1459"/>
              <a:chExt cx="1146" cy="1066"/>
            </a:xfrm>
          </p:grpSpPr>
          <p:sp>
            <p:nvSpPr>
              <p:cNvPr id="1049" name="Freeform 3"/>
              <p:cNvSpPr>
                <a:spLocks/>
              </p:cNvSpPr>
              <p:nvPr/>
            </p:nvSpPr>
            <p:spPr bwMode="auto">
              <a:xfrm>
                <a:off x="3017" y="1897"/>
                <a:ext cx="14" cy="1"/>
              </a:xfrm>
              <a:custGeom>
                <a:avLst/>
                <a:gdLst>
                  <a:gd name="T0" fmla="*/ 7 w 14"/>
                  <a:gd name="T1" fmla="*/ 0 h 1"/>
                  <a:gd name="T2" fmla="*/ 7 w 14"/>
                  <a:gd name="T3" fmla="*/ 0 h 1"/>
                  <a:gd name="T4" fmla="*/ 9 w 14"/>
                  <a:gd name="T5" fmla="*/ 0 h 1"/>
                  <a:gd name="T6" fmla="*/ 9 w 14"/>
                  <a:gd name="T7" fmla="*/ 0 h 1"/>
                  <a:gd name="T8" fmla="*/ 12 w 14"/>
                  <a:gd name="T9" fmla="*/ 0 h 1"/>
                  <a:gd name="T10" fmla="*/ 12 w 14"/>
                  <a:gd name="T11" fmla="*/ 0 h 1"/>
                  <a:gd name="T12" fmla="*/ 13 w 14"/>
                  <a:gd name="T13" fmla="*/ 0 h 1"/>
                  <a:gd name="T14" fmla="*/ 13 w 14"/>
                  <a:gd name="T15" fmla="*/ 0 h 1"/>
                  <a:gd name="T16" fmla="*/ 11 w 14"/>
                  <a:gd name="T17" fmla="*/ 0 h 1"/>
                  <a:gd name="T18" fmla="*/ 0 w 14"/>
                  <a:gd name="T19" fmla="*/ 0 h 1"/>
                  <a:gd name="T20" fmla="*/ 1 w 14"/>
                  <a:gd name="T21" fmla="*/ 0 h 1"/>
                  <a:gd name="T22" fmla="*/ 1 w 14"/>
                  <a:gd name="T23" fmla="*/ 0 h 1"/>
                  <a:gd name="T24" fmla="*/ 7 w 14"/>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
                  <a:gd name="T41" fmla="*/ 14 w 14"/>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
                    <a:moveTo>
                      <a:pt x="7" y="0"/>
                    </a:moveTo>
                    <a:lnTo>
                      <a:pt x="7" y="0"/>
                    </a:lnTo>
                    <a:lnTo>
                      <a:pt x="9" y="0"/>
                    </a:lnTo>
                    <a:lnTo>
                      <a:pt x="12" y="0"/>
                    </a:lnTo>
                    <a:lnTo>
                      <a:pt x="13" y="0"/>
                    </a:lnTo>
                    <a:lnTo>
                      <a:pt x="11" y="0"/>
                    </a:lnTo>
                    <a:lnTo>
                      <a:pt x="0" y="0"/>
                    </a:lnTo>
                    <a:lnTo>
                      <a:pt x="1" y="0"/>
                    </a:lnTo>
                    <a:lnTo>
                      <a:pt x="7" y="0"/>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50" name="Line 5"/>
              <p:cNvSpPr>
                <a:spLocks noChangeShapeType="1"/>
              </p:cNvSpPr>
              <p:nvPr/>
            </p:nvSpPr>
            <p:spPr bwMode="auto">
              <a:xfrm flipV="1">
                <a:off x="2038" y="1463"/>
                <a:ext cx="0" cy="29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7"/>
              <p:cNvSpPr>
                <a:spLocks noChangeShapeType="1"/>
              </p:cNvSpPr>
              <p:nvPr/>
            </p:nvSpPr>
            <p:spPr bwMode="auto">
              <a:xfrm>
                <a:off x="1949" y="1459"/>
                <a:ext cx="2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2" name="Freeform 8"/>
              <p:cNvSpPr>
                <a:spLocks/>
              </p:cNvSpPr>
              <p:nvPr/>
            </p:nvSpPr>
            <p:spPr bwMode="auto">
              <a:xfrm>
                <a:off x="1885" y="1531"/>
                <a:ext cx="790" cy="994"/>
              </a:xfrm>
              <a:custGeom>
                <a:avLst/>
                <a:gdLst>
                  <a:gd name="T0" fmla="*/ 1 w 1536"/>
                  <a:gd name="T1" fmla="*/ 0 h 2101"/>
                  <a:gd name="T2" fmla="*/ 1 w 1536"/>
                  <a:gd name="T3" fmla="*/ 0 h 2101"/>
                  <a:gd name="T4" fmla="*/ 1 w 1536"/>
                  <a:gd name="T5" fmla="*/ 0 h 2101"/>
                  <a:gd name="T6" fmla="*/ 1 w 1536"/>
                  <a:gd name="T7" fmla="*/ 0 h 2101"/>
                  <a:gd name="T8" fmla="*/ 0 w 1536"/>
                  <a:gd name="T9" fmla="*/ 0 h 2101"/>
                  <a:gd name="T10" fmla="*/ 1 w 1536"/>
                  <a:gd name="T11" fmla="*/ 0 h 2101"/>
                  <a:gd name="T12" fmla="*/ 0 60000 65536"/>
                  <a:gd name="T13" fmla="*/ 0 60000 65536"/>
                  <a:gd name="T14" fmla="*/ 0 60000 65536"/>
                  <a:gd name="T15" fmla="*/ 0 60000 65536"/>
                  <a:gd name="T16" fmla="*/ 0 60000 65536"/>
                  <a:gd name="T17" fmla="*/ 0 60000 65536"/>
                  <a:gd name="T18" fmla="*/ 0 w 1536"/>
                  <a:gd name="T19" fmla="*/ 0 h 2101"/>
                  <a:gd name="T20" fmla="*/ 1536 w 1536"/>
                  <a:gd name="T21" fmla="*/ 2101 h 2101"/>
                </a:gdLst>
                <a:ahLst/>
                <a:cxnLst>
                  <a:cxn ang="T12">
                    <a:pos x="T0" y="T1"/>
                  </a:cxn>
                  <a:cxn ang="T13">
                    <a:pos x="T2" y="T3"/>
                  </a:cxn>
                  <a:cxn ang="T14">
                    <a:pos x="T4" y="T5"/>
                  </a:cxn>
                  <a:cxn ang="T15">
                    <a:pos x="T6" y="T7"/>
                  </a:cxn>
                  <a:cxn ang="T16">
                    <a:pos x="T8" y="T9"/>
                  </a:cxn>
                  <a:cxn ang="T17">
                    <a:pos x="T10" y="T11"/>
                  </a:cxn>
                </a:cxnLst>
                <a:rect l="T18" t="T19" r="T20" b="T21"/>
                <a:pathLst>
                  <a:path w="1536" h="2101">
                    <a:moveTo>
                      <a:pt x="5" y="672"/>
                    </a:moveTo>
                    <a:lnTo>
                      <a:pt x="807" y="0"/>
                    </a:lnTo>
                    <a:lnTo>
                      <a:pt x="1524" y="646"/>
                    </a:lnTo>
                    <a:lnTo>
                      <a:pt x="1536" y="2101"/>
                    </a:lnTo>
                    <a:lnTo>
                      <a:pt x="0" y="2098"/>
                    </a:lnTo>
                    <a:lnTo>
                      <a:pt x="5" y="672"/>
                    </a:lnTo>
                  </a:path>
                </a:pathLst>
              </a:custGeom>
              <a:solidFill>
                <a:srgbClr val="CC0000"/>
              </a:solidFill>
              <a:ln w="12700" cap="rnd">
                <a:solidFill>
                  <a:srgbClr val="000000"/>
                </a:solidFill>
                <a:round/>
                <a:headEnd/>
                <a:tailEnd/>
              </a:ln>
            </p:spPr>
            <p:txBody>
              <a:bodyPr/>
              <a:lstStyle/>
              <a:p>
                <a:endParaRPr lang="en-US"/>
              </a:p>
            </p:txBody>
          </p:sp>
          <p:graphicFrame>
            <p:nvGraphicFramePr>
              <p:cNvPr id="1027" name="Object 9"/>
              <p:cNvGraphicFramePr>
                <a:graphicFrameLocks noChangeAspect="1"/>
              </p:cNvGraphicFramePr>
              <p:nvPr/>
            </p:nvGraphicFramePr>
            <p:xfrm>
              <a:off x="2235" y="2122"/>
              <a:ext cx="303" cy="281"/>
            </p:xfrm>
            <a:graphic>
              <a:graphicData uri="http://schemas.openxmlformats.org/presentationml/2006/ole">
                <mc:AlternateContent xmlns:mc="http://schemas.openxmlformats.org/markup-compatibility/2006">
                  <mc:Choice xmlns:v="urn:schemas-microsoft-com:vml" Requires="v">
                    <p:oleObj spid="_x0000_s1386" name="Clip" r:id="rId6" imgW="1259640" imgH="1137240" progId="">
                      <p:embed/>
                    </p:oleObj>
                  </mc:Choice>
                  <mc:Fallback>
                    <p:oleObj name="Clip" r:id="rId6" imgW="1259640" imgH="1137240"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 y="2122"/>
                            <a:ext cx="303" cy="281"/>
                          </a:xfrm>
                          <a:prstGeom prst="rect">
                            <a:avLst/>
                          </a:prstGeom>
                          <a:noFill/>
                          <a:effectLst>
                            <a:outerShdw dist="107763" dir="18900000" algn="ctr" rotWithShape="0">
                              <a:schemeClr val="bg2"/>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3" name="Rectangle 10"/>
              <p:cNvSpPr>
                <a:spLocks noChangeArrowheads="1"/>
              </p:cNvSpPr>
              <p:nvPr/>
            </p:nvSpPr>
            <p:spPr bwMode="auto">
              <a:xfrm>
                <a:off x="2013" y="1963"/>
                <a:ext cx="198" cy="91"/>
              </a:xfrm>
              <a:prstGeom prst="rect">
                <a:avLst/>
              </a:prstGeom>
              <a:solidFill>
                <a:schemeClr val="bg2"/>
              </a:solidFill>
              <a:ln w="12700" cap="sq">
                <a:solidFill>
                  <a:schemeClr val="bg2"/>
                </a:solidFill>
                <a:miter lim="800000"/>
                <a:headEnd type="none" w="sm" len="sm"/>
                <a:tailEnd type="none" w="sm" len="sm"/>
              </a:ln>
            </p:spPr>
            <p:txBody>
              <a:bodyPr wrap="none" anchor="ctr"/>
              <a:lstStyle/>
              <a:p>
                <a:pPr algn="ctr" eaLnBrk="0" hangingPunct="0"/>
                <a:endParaRPr lang="en-US"/>
              </a:p>
            </p:txBody>
          </p:sp>
          <p:sp>
            <p:nvSpPr>
              <p:cNvPr id="1054" name="Freeform 11"/>
              <p:cNvSpPr>
                <a:spLocks/>
              </p:cNvSpPr>
              <p:nvPr/>
            </p:nvSpPr>
            <p:spPr bwMode="auto">
              <a:xfrm>
                <a:off x="1987" y="1736"/>
                <a:ext cx="96" cy="257"/>
              </a:xfrm>
              <a:custGeom>
                <a:avLst/>
                <a:gdLst>
                  <a:gd name="T0" fmla="*/ 1 w 187"/>
                  <a:gd name="T1" fmla="*/ 0 h 544"/>
                  <a:gd name="T2" fmla="*/ 1 w 187"/>
                  <a:gd name="T3" fmla="*/ 0 h 544"/>
                  <a:gd name="T4" fmla="*/ 1 w 187"/>
                  <a:gd name="T5" fmla="*/ 0 h 544"/>
                  <a:gd name="T6" fmla="*/ 1 w 187"/>
                  <a:gd name="T7" fmla="*/ 0 h 544"/>
                  <a:gd name="T8" fmla="*/ 1 w 187"/>
                  <a:gd name="T9" fmla="*/ 0 h 544"/>
                  <a:gd name="T10" fmla="*/ 1 w 187"/>
                  <a:gd name="T11" fmla="*/ 0 h 544"/>
                  <a:gd name="T12" fmla="*/ 0 60000 65536"/>
                  <a:gd name="T13" fmla="*/ 0 60000 65536"/>
                  <a:gd name="T14" fmla="*/ 0 60000 65536"/>
                  <a:gd name="T15" fmla="*/ 0 60000 65536"/>
                  <a:gd name="T16" fmla="*/ 0 60000 65536"/>
                  <a:gd name="T17" fmla="*/ 0 60000 65536"/>
                  <a:gd name="T18" fmla="*/ 0 w 187"/>
                  <a:gd name="T19" fmla="*/ 0 h 544"/>
                  <a:gd name="T20" fmla="*/ 187 w 187"/>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187" h="544">
                    <a:moveTo>
                      <a:pt x="99" y="0"/>
                    </a:moveTo>
                    <a:cubicBezTo>
                      <a:pt x="111" y="25"/>
                      <a:pt x="176" y="113"/>
                      <a:pt x="175" y="152"/>
                    </a:cubicBezTo>
                    <a:cubicBezTo>
                      <a:pt x="174" y="191"/>
                      <a:pt x="95" y="199"/>
                      <a:pt x="95" y="232"/>
                    </a:cubicBezTo>
                    <a:cubicBezTo>
                      <a:pt x="95" y="265"/>
                      <a:pt x="187" y="314"/>
                      <a:pt x="175" y="352"/>
                    </a:cubicBezTo>
                    <a:cubicBezTo>
                      <a:pt x="163" y="390"/>
                      <a:pt x="46" y="428"/>
                      <a:pt x="23" y="460"/>
                    </a:cubicBezTo>
                    <a:cubicBezTo>
                      <a:pt x="0" y="492"/>
                      <a:pt x="33" y="527"/>
                      <a:pt x="35" y="544"/>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5" name="Freeform 12"/>
              <p:cNvSpPr>
                <a:spLocks/>
              </p:cNvSpPr>
              <p:nvPr/>
            </p:nvSpPr>
            <p:spPr bwMode="auto">
              <a:xfrm>
                <a:off x="1956" y="2033"/>
                <a:ext cx="382" cy="263"/>
              </a:xfrm>
              <a:custGeom>
                <a:avLst/>
                <a:gdLst>
                  <a:gd name="T0" fmla="*/ 1 w 743"/>
                  <a:gd name="T1" fmla="*/ 0 h 556"/>
                  <a:gd name="T2" fmla="*/ 1 w 743"/>
                  <a:gd name="T3" fmla="*/ 0 h 556"/>
                  <a:gd name="T4" fmla="*/ 1 w 743"/>
                  <a:gd name="T5" fmla="*/ 0 h 556"/>
                  <a:gd name="T6" fmla="*/ 1 w 743"/>
                  <a:gd name="T7" fmla="*/ 0 h 556"/>
                  <a:gd name="T8" fmla="*/ 1 w 743"/>
                  <a:gd name="T9" fmla="*/ 0 h 556"/>
                  <a:gd name="T10" fmla="*/ 1 w 743"/>
                  <a:gd name="T11" fmla="*/ 0 h 556"/>
                  <a:gd name="T12" fmla="*/ 1 w 743"/>
                  <a:gd name="T13" fmla="*/ 0 h 556"/>
                  <a:gd name="T14" fmla="*/ 1 w 743"/>
                  <a:gd name="T15" fmla="*/ 0 h 556"/>
                  <a:gd name="T16" fmla="*/ 1 w 743"/>
                  <a:gd name="T17" fmla="*/ 0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3"/>
                  <a:gd name="T28" fmla="*/ 0 h 556"/>
                  <a:gd name="T29" fmla="*/ 743 w 743"/>
                  <a:gd name="T30" fmla="*/ 556 h 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3" h="556">
                    <a:moveTo>
                      <a:pt x="99" y="0"/>
                    </a:moveTo>
                    <a:cubicBezTo>
                      <a:pt x="86" y="17"/>
                      <a:pt x="0" y="75"/>
                      <a:pt x="15" y="101"/>
                    </a:cubicBezTo>
                    <a:cubicBezTo>
                      <a:pt x="30" y="127"/>
                      <a:pt x="134" y="139"/>
                      <a:pt x="189" y="156"/>
                    </a:cubicBezTo>
                    <a:cubicBezTo>
                      <a:pt x="244" y="173"/>
                      <a:pt x="330" y="174"/>
                      <a:pt x="344" y="202"/>
                    </a:cubicBezTo>
                    <a:cubicBezTo>
                      <a:pt x="358" y="230"/>
                      <a:pt x="286" y="285"/>
                      <a:pt x="271" y="321"/>
                    </a:cubicBezTo>
                    <a:cubicBezTo>
                      <a:pt x="256" y="357"/>
                      <a:pt x="218" y="407"/>
                      <a:pt x="253" y="421"/>
                    </a:cubicBezTo>
                    <a:cubicBezTo>
                      <a:pt x="288" y="435"/>
                      <a:pt x="434" y="388"/>
                      <a:pt x="481" y="403"/>
                    </a:cubicBezTo>
                    <a:cubicBezTo>
                      <a:pt x="528" y="418"/>
                      <a:pt x="492" y="488"/>
                      <a:pt x="536" y="513"/>
                    </a:cubicBezTo>
                    <a:cubicBezTo>
                      <a:pt x="580" y="538"/>
                      <a:pt x="700" y="547"/>
                      <a:pt x="743" y="55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pic>
        <p:nvPicPr>
          <p:cNvPr id="657644"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9125" y="4381500"/>
            <a:ext cx="28670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7637"/>
                                        </p:tgtEl>
                                        <p:attrNameLst>
                                          <p:attrName>style.visibility</p:attrName>
                                        </p:attrNameLst>
                                      </p:cBhvr>
                                      <p:to>
                                        <p:strVal val="visible"/>
                                      </p:to>
                                    </p:set>
                                    <p:animEffect transition="in" filter="wipe(left)">
                                      <p:cBhvr>
                                        <p:cTn id="7" dur="500"/>
                                        <p:tgtEl>
                                          <p:spTgt spid="657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57635"/>
                                        </p:tgtEl>
                                        <p:attrNameLst>
                                          <p:attrName>style.visibility</p:attrName>
                                        </p:attrNameLst>
                                      </p:cBhvr>
                                      <p:to>
                                        <p:strVal val="visible"/>
                                      </p:to>
                                    </p:set>
                                    <p:animEffect transition="in" filter="dissolve">
                                      <p:cBhvr>
                                        <p:cTn id="12" dur="500"/>
                                        <p:tgtEl>
                                          <p:spTgt spid="6576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57639"/>
                                        </p:tgtEl>
                                        <p:attrNameLst>
                                          <p:attrName>style.visibility</p:attrName>
                                        </p:attrNameLst>
                                      </p:cBhvr>
                                      <p:to>
                                        <p:strVal val="visible"/>
                                      </p:to>
                                    </p:set>
                                    <p:animEffect transition="in" filter="wipe(up)">
                                      <p:cBhvr>
                                        <p:cTn id="17" dur="500"/>
                                        <p:tgtEl>
                                          <p:spTgt spid="657639"/>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57632"/>
                                        </p:tgtEl>
                                        <p:attrNameLst>
                                          <p:attrName>style.visibility</p:attrName>
                                        </p:attrNameLst>
                                      </p:cBhvr>
                                      <p:to>
                                        <p:strVal val="visible"/>
                                      </p:to>
                                    </p:set>
                                    <p:animEffect transition="in" filter="dissolve">
                                      <p:cBhvr>
                                        <p:cTn id="23" dur="500"/>
                                        <p:tgtEl>
                                          <p:spTgt spid="65763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57588"/>
                                        </p:tgtEl>
                                        <p:attrNameLst>
                                          <p:attrName>style.visibility</p:attrName>
                                        </p:attrNameLst>
                                      </p:cBhvr>
                                      <p:to>
                                        <p:strVal val="visible"/>
                                      </p:to>
                                    </p:set>
                                    <p:animEffect transition="in" filter="dissolve">
                                      <p:cBhvr>
                                        <p:cTn id="26" dur="500"/>
                                        <p:tgtEl>
                                          <p:spTgt spid="65758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57640"/>
                                        </p:tgtEl>
                                        <p:attrNameLst>
                                          <p:attrName>style.visibility</p:attrName>
                                        </p:attrNameLst>
                                      </p:cBhvr>
                                      <p:to>
                                        <p:strVal val="visible"/>
                                      </p:to>
                                    </p:set>
                                    <p:animEffect transition="in" filter="dissolve">
                                      <p:cBhvr>
                                        <p:cTn id="29" dur="500"/>
                                        <p:tgtEl>
                                          <p:spTgt spid="65764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57647"/>
                                        </p:tgtEl>
                                        <p:attrNameLst>
                                          <p:attrName>style.visibility</p:attrName>
                                        </p:attrNameLst>
                                      </p:cBhvr>
                                      <p:to>
                                        <p:strVal val="visible"/>
                                      </p:to>
                                    </p:set>
                                    <p:animEffect transition="in" filter="wipe(left)">
                                      <p:cBhvr>
                                        <p:cTn id="34" dur="500"/>
                                        <p:tgtEl>
                                          <p:spTgt spid="65764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57643"/>
                                        </p:tgtEl>
                                        <p:attrNameLst>
                                          <p:attrName>style.visibility</p:attrName>
                                        </p:attrNameLst>
                                      </p:cBhvr>
                                      <p:to>
                                        <p:strVal val="visible"/>
                                      </p:to>
                                    </p:set>
                                    <p:animEffect transition="in" filter="dissolve">
                                      <p:cBhvr>
                                        <p:cTn id="39" dur="500"/>
                                        <p:tgtEl>
                                          <p:spTgt spid="65764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57634"/>
                                        </p:tgtEl>
                                        <p:attrNameLst>
                                          <p:attrName>style.visibility</p:attrName>
                                        </p:attrNameLst>
                                      </p:cBhvr>
                                      <p:to>
                                        <p:strVal val="visible"/>
                                      </p:to>
                                    </p:set>
                                    <p:animEffect transition="in" filter="dissolve">
                                      <p:cBhvr>
                                        <p:cTn id="42" dur="500"/>
                                        <p:tgtEl>
                                          <p:spTgt spid="657634"/>
                                        </p:tgtEl>
                                      </p:cBhvr>
                                    </p:animEffect>
                                  </p:childTnLst>
                                </p:cTn>
                              </p:par>
                              <p:par>
                                <p:cTn id="43" presetID="9" presetClass="entr" presetSubtype="0" fill="hold" nodeType="withEffect">
                                  <p:stCondLst>
                                    <p:cond delay="0"/>
                                  </p:stCondLst>
                                  <p:childTnLst>
                                    <p:set>
                                      <p:cBhvr>
                                        <p:cTn id="44" dur="1" fill="hold">
                                          <p:stCondLst>
                                            <p:cond delay="0"/>
                                          </p:stCondLst>
                                        </p:cTn>
                                        <p:tgtEl>
                                          <p:spTgt spid="657644"/>
                                        </p:tgtEl>
                                        <p:attrNameLst>
                                          <p:attrName>style.visibility</p:attrName>
                                        </p:attrNameLst>
                                      </p:cBhvr>
                                      <p:to>
                                        <p:strVal val="visible"/>
                                      </p:to>
                                    </p:set>
                                    <p:animEffect transition="in" filter="dissolve">
                                      <p:cBhvr>
                                        <p:cTn id="45" dur="500"/>
                                        <p:tgtEl>
                                          <p:spTgt spid="65764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57641"/>
                                        </p:tgtEl>
                                        <p:attrNameLst>
                                          <p:attrName>style.visibility</p:attrName>
                                        </p:attrNameLst>
                                      </p:cBhvr>
                                      <p:to>
                                        <p:strVal val="visible"/>
                                      </p:to>
                                    </p:set>
                                    <p:animEffect transition="in" filter="dissolve">
                                      <p:cBhvr>
                                        <p:cTn id="48" dur="500"/>
                                        <p:tgtEl>
                                          <p:spTgt spid="657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588" grpId="0"/>
      <p:bldP spid="657632" grpId="0" animBg="1"/>
      <p:bldP spid="657634" grpId="0"/>
      <p:bldP spid="657637" grpId="0" animBg="1"/>
      <p:bldP spid="657639" grpId="0" animBg="1"/>
      <p:bldP spid="657640" grpId="0"/>
      <p:bldP spid="657641" grpId="0"/>
      <p:bldP spid="657643" grpId="0" animBg="1"/>
      <p:bldP spid="65764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52" name="Freeform 229"/>
          <p:cNvSpPr>
            <a:spLocks/>
          </p:cNvSpPr>
          <p:nvPr/>
        </p:nvSpPr>
        <p:spPr bwMode="auto">
          <a:xfrm rot="248575">
            <a:off x="1087438" y="4662488"/>
            <a:ext cx="2517775" cy="704850"/>
          </a:xfrm>
          <a:custGeom>
            <a:avLst/>
            <a:gdLst>
              <a:gd name="T0" fmla="*/ 2147483647 w 743"/>
              <a:gd name="T1" fmla="*/ 0 h 556"/>
              <a:gd name="T2" fmla="*/ 2147483647 w 743"/>
              <a:gd name="T3" fmla="*/ 2147483647 h 556"/>
              <a:gd name="T4" fmla="*/ 2147483647 w 743"/>
              <a:gd name="T5" fmla="*/ 2147483647 h 556"/>
              <a:gd name="T6" fmla="*/ 2147483647 w 743"/>
              <a:gd name="T7" fmla="*/ 2147483647 h 556"/>
              <a:gd name="T8" fmla="*/ 2147483647 w 743"/>
              <a:gd name="T9" fmla="*/ 2147483647 h 556"/>
              <a:gd name="T10" fmla="*/ 2147483647 w 743"/>
              <a:gd name="T11" fmla="*/ 2147483647 h 556"/>
              <a:gd name="T12" fmla="*/ 2147483647 w 743"/>
              <a:gd name="T13" fmla="*/ 2147483647 h 556"/>
              <a:gd name="T14" fmla="*/ 2147483647 w 743"/>
              <a:gd name="T15" fmla="*/ 2147483647 h 556"/>
              <a:gd name="T16" fmla="*/ 2147483647 w 743"/>
              <a:gd name="T17" fmla="*/ 2147483647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3"/>
              <a:gd name="T28" fmla="*/ 0 h 556"/>
              <a:gd name="T29" fmla="*/ 743 w 743"/>
              <a:gd name="T30" fmla="*/ 556 h 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3" h="556">
                <a:moveTo>
                  <a:pt x="99" y="0"/>
                </a:moveTo>
                <a:cubicBezTo>
                  <a:pt x="86" y="17"/>
                  <a:pt x="0" y="75"/>
                  <a:pt x="15" y="101"/>
                </a:cubicBezTo>
                <a:cubicBezTo>
                  <a:pt x="30" y="127"/>
                  <a:pt x="134" y="139"/>
                  <a:pt x="189" y="156"/>
                </a:cubicBezTo>
                <a:cubicBezTo>
                  <a:pt x="244" y="173"/>
                  <a:pt x="330" y="174"/>
                  <a:pt x="344" y="202"/>
                </a:cubicBezTo>
                <a:cubicBezTo>
                  <a:pt x="358" y="230"/>
                  <a:pt x="286" y="285"/>
                  <a:pt x="271" y="321"/>
                </a:cubicBezTo>
                <a:cubicBezTo>
                  <a:pt x="256" y="357"/>
                  <a:pt x="218" y="407"/>
                  <a:pt x="253" y="421"/>
                </a:cubicBezTo>
                <a:cubicBezTo>
                  <a:pt x="288" y="435"/>
                  <a:pt x="434" y="388"/>
                  <a:pt x="481" y="403"/>
                </a:cubicBezTo>
                <a:cubicBezTo>
                  <a:pt x="528" y="418"/>
                  <a:pt x="492" y="488"/>
                  <a:pt x="536" y="513"/>
                </a:cubicBezTo>
                <a:cubicBezTo>
                  <a:pt x="580" y="538"/>
                  <a:pt x="700" y="547"/>
                  <a:pt x="743" y="55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Slide Number Placeholder 2"/>
          <p:cNvSpPr>
            <a:spLocks noGrp="1"/>
          </p:cNvSpPr>
          <p:nvPr>
            <p:ph type="sldNum" sz="quarter" idx="12"/>
          </p:nvPr>
        </p:nvSpPr>
        <p:spPr/>
        <p:txBody>
          <a:bodyPr/>
          <a:lstStyle/>
          <a:p>
            <a:pPr>
              <a:defRPr/>
            </a:pPr>
            <a:fld id="{DFED7B3E-CD0B-43BB-BC9E-238819530AB1}" type="slidenum">
              <a:rPr lang="en-US" smtClean="0"/>
              <a:pPr>
                <a:defRPr/>
              </a:pPr>
              <a:t>42</a:t>
            </a:fld>
            <a:endParaRPr lang="en-US"/>
          </a:p>
        </p:txBody>
      </p:sp>
      <p:sp>
        <p:nvSpPr>
          <p:cNvPr id="657410" name="Rectangle 2"/>
          <p:cNvSpPr>
            <a:spLocks noGrp="1" noChangeArrowheads="1"/>
          </p:cNvSpPr>
          <p:nvPr>
            <p:ph type="title" idx="4294967295"/>
          </p:nvPr>
        </p:nvSpPr>
        <p:spPr>
          <a:xfrm>
            <a:off x="3673475" y="0"/>
            <a:ext cx="5470525" cy="1528763"/>
          </a:xfrm>
        </p:spPr>
        <p:txBody>
          <a:bodyPr/>
          <a:lstStyle/>
          <a:p>
            <a:pPr algn="l">
              <a:defRPr/>
            </a:pPr>
            <a:r>
              <a:rPr lang="en-US" dirty="0" smtClean="0">
                <a:solidFill>
                  <a:srgbClr val="FFFF00"/>
                </a:solidFill>
              </a:rPr>
              <a:t>Watch Out ProXR / GeoBeacons!</a:t>
            </a:r>
          </a:p>
        </p:txBody>
      </p:sp>
      <p:graphicFrame>
        <p:nvGraphicFramePr>
          <p:cNvPr id="657635" name="Object 227"/>
          <p:cNvGraphicFramePr>
            <a:graphicFrameLocks noGrp="1" noChangeAspect="1"/>
          </p:cNvGraphicFramePr>
          <p:nvPr>
            <p:ph idx="4294967295"/>
          </p:nvPr>
        </p:nvGraphicFramePr>
        <p:xfrm>
          <a:off x="0" y="5013325"/>
          <a:ext cx="1258888" cy="1136650"/>
        </p:xfrm>
        <a:graphic>
          <a:graphicData uri="http://schemas.openxmlformats.org/presentationml/2006/ole">
            <mc:AlternateContent xmlns:mc="http://schemas.openxmlformats.org/markup-compatibility/2006">
              <mc:Choice xmlns:v="urn:schemas-microsoft-com:vml" Requires="v">
                <p:oleObj spid="_x0000_s2411" name="Clip" r:id="rId4" imgW="1259640" imgH="1137240" progId="MS_ClipArt_Gallery.2">
                  <p:embed/>
                </p:oleObj>
              </mc:Choice>
              <mc:Fallback>
                <p:oleObj name="Clip" r:id="rId4" imgW="1259640" imgH="1137240" progId="MS_ClipArt_Gallery.2">
                  <p:embed/>
                  <p:pic>
                    <p:nvPicPr>
                      <p:cNvPr id="0" name="Object 2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13325"/>
                        <a:ext cx="1258888" cy="1136650"/>
                      </a:xfrm>
                      <a:prstGeom prst="rect">
                        <a:avLst/>
                      </a:prstGeom>
                      <a:noFill/>
                      <a:ln>
                        <a:noFill/>
                      </a:ln>
                      <a:effectLst>
                        <a:outerShdw dist="107763" dir="189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 name="Freeform 4"/>
          <p:cNvSpPr>
            <a:spLocks/>
          </p:cNvSpPr>
          <p:nvPr/>
        </p:nvSpPr>
        <p:spPr bwMode="auto">
          <a:xfrm>
            <a:off x="6610350" y="4057650"/>
            <a:ext cx="1588" cy="6350"/>
          </a:xfrm>
          <a:custGeom>
            <a:avLst/>
            <a:gdLst>
              <a:gd name="T0" fmla="*/ 0 w 1"/>
              <a:gd name="T1" fmla="*/ 0 h 3"/>
              <a:gd name="T2" fmla="*/ 0 w 1"/>
              <a:gd name="T3" fmla="*/ 2147483647 h 3"/>
              <a:gd name="T4" fmla="*/ 0 w 1"/>
              <a:gd name="T5" fmla="*/ 2147483647 h 3"/>
              <a:gd name="T6" fmla="*/ 0 w 1"/>
              <a:gd name="T7" fmla="*/ 2147483647 h 3"/>
              <a:gd name="T8" fmla="*/ 0 w 1"/>
              <a:gd name="T9" fmla="*/ 2147483647 h 3"/>
              <a:gd name="T10" fmla="*/ 0 w 1"/>
              <a:gd name="T11" fmla="*/ 2147483647 h 3"/>
              <a:gd name="T12" fmla="*/ 0 w 1"/>
              <a:gd name="T13" fmla="*/ 2147483647 h 3"/>
              <a:gd name="T14" fmla="*/ 0 w 1"/>
              <a:gd name="T15" fmla="*/ 2147483647 h 3"/>
              <a:gd name="T16" fmla="*/ 0 w 1"/>
              <a:gd name="T17" fmla="*/ 2147483647 h 3"/>
              <a:gd name="T18" fmla="*/ 0 w 1"/>
              <a:gd name="T19" fmla="*/ 2147483647 h 3"/>
              <a:gd name="T20" fmla="*/ 0 w 1"/>
              <a:gd name="T21" fmla="*/ 0 h 3"/>
              <a:gd name="T22" fmla="*/ 0 w 1"/>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3"/>
              <a:gd name="T38" fmla="*/ 1 w 1"/>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3">
                <a:moveTo>
                  <a:pt x="0" y="0"/>
                </a:moveTo>
                <a:lnTo>
                  <a:pt x="0" y="1"/>
                </a:lnTo>
                <a:lnTo>
                  <a:pt x="0" y="2"/>
                </a:lnTo>
                <a:lnTo>
                  <a:pt x="0" y="1"/>
                </a:lnTo>
                <a:lnTo>
                  <a:pt x="0" y="0"/>
                </a:lnTo>
              </a:path>
            </a:pathLst>
          </a:custGeom>
          <a:solidFill>
            <a:srgbClr val="F078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nvGrpSpPr>
          <p:cNvPr id="2055" name="Group 14"/>
          <p:cNvGrpSpPr>
            <a:grpSpLocks/>
          </p:cNvGrpSpPr>
          <p:nvPr/>
        </p:nvGrpSpPr>
        <p:grpSpPr bwMode="auto">
          <a:xfrm>
            <a:off x="263525" y="3236913"/>
            <a:ext cx="1300163" cy="3049587"/>
            <a:chOff x="3504" y="1827"/>
            <a:chExt cx="960" cy="1921"/>
          </a:xfrm>
        </p:grpSpPr>
        <p:sp>
          <p:nvSpPr>
            <p:cNvPr id="2123" name="Freeform 15"/>
            <p:cNvSpPr>
              <a:spLocks/>
            </p:cNvSpPr>
            <p:nvPr/>
          </p:nvSpPr>
          <p:spPr bwMode="auto">
            <a:xfrm>
              <a:off x="3850" y="3682"/>
              <a:ext cx="462" cy="50"/>
            </a:xfrm>
            <a:custGeom>
              <a:avLst/>
              <a:gdLst>
                <a:gd name="T0" fmla="*/ 47899893 w 246"/>
                <a:gd name="T1" fmla="*/ 1 h 35"/>
                <a:gd name="T2" fmla="*/ 50600797 w 246"/>
                <a:gd name="T3" fmla="*/ 2830 h 35"/>
                <a:gd name="T4" fmla="*/ 52973087 w 246"/>
                <a:gd name="T5" fmla="*/ 4043 h 35"/>
                <a:gd name="T6" fmla="*/ 56600305 w 246"/>
                <a:gd name="T7" fmla="*/ 5776 h 35"/>
                <a:gd name="T8" fmla="*/ 59823907 w 246"/>
                <a:gd name="T9" fmla="*/ 6063 h 35"/>
                <a:gd name="T10" fmla="*/ 64732239 w 246"/>
                <a:gd name="T11" fmla="*/ 8251 h 35"/>
                <a:gd name="T12" fmla="*/ 72996673 w 246"/>
                <a:gd name="T13" fmla="*/ 27170 h 35"/>
                <a:gd name="T14" fmla="*/ 72330251 w 246"/>
                <a:gd name="T15" fmla="*/ 34930 h 35"/>
                <a:gd name="T16" fmla="*/ 72067084 w 246"/>
                <a:gd name="T17" fmla="*/ 38814 h 35"/>
                <a:gd name="T18" fmla="*/ 71196391 w 246"/>
                <a:gd name="T19" fmla="*/ 40237 h 35"/>
                <a:gd name="T20" fmla="*/ 69616006 w 246"/>
                <a:gd name="T21" fmla="*/ 42953 h 35"/>
                <a:gd name="T22" fmla="*/ 67067209 w 246"/>
                <a:gd name="T23" fmla="*/ 42953 h 35"/>
                <a:gd name="T24" fmla="*/ 47899893 w 246"/>
                <a:gd name="T25" fmla="*/ 42953 h 35"/>
                <a:gd name="T26" fmla="*/ 46779464 w 246"/>
                <a:gd name="T27" fmla="*/ 40237 h 35"/>
                <a:gd name="T28" fmla="*/ 45882508 w 246"/>
                <a:gd name="T29" fmla="*/ 38814 h 35"/>
                <a:gd name="T30" fmla="*/ 45025758 w 246"/>
                <a:gd name="T31" fmla="*/ 37280 h 35"/>
                <a:gd name="T32" fmla="*/ 44074143 w 246"/>
                <a:gd name="T33" fmla="*/ 34930 h 35"/>
                <a:gd name="T34" fmla="*/ 43756467 w 246"/>
                <a:gd name="T35" fmla="*/ 34366 h 35"/>
                <a:gd name="T36" fmla="*/ 361849 w 246"/>
                <a:gd name="T37" fmla="*/ 31373 h 35"/>
                <a:gd name="T38" fmla="*/ 0 w 246"/>
                <a:gd name="T39" fmla="*/ 21047 h 35"/>
                <a:gd name="T40" fmla="*/ 361849 w 246"/>
                <a:gd name="T41" fmla="*/ 17676 h 35"/>
                <a:gd name="T42" fmla="*/ 1438338 w 246"/>
                <a:gd name="T43" fmla="*/ 14161 h 35"/>
                <a:gd name="T44" fmla="*/ 1745658 w 246"/>
                <a:gd name="T45" fmla="*/ 12373 h 35"/>
                <a:gd name="T46" fmla="*/ 2396890 w 246"/>
                <a:gd name="T47" fmla="*/ 11787 h 35"/>
                <a:gd name="T48" fmla="*/ 3278431 w 246"/>
                <a:gd name="T49" fmla="*/ 9913 h 35"/>
                <a:gd name="T50" fmla="*/ 4143348 w 246"/>
                <a:gd name="T51" fmla="*/ 8251 h 35"/>
                <a:gd name="T52" fmla="*/ 5391172 w 246"/>
                <a:gd name="T53" fmla="*/ 6063 h 35"/>
                <a:gd name="T54" fmla="*/ 6823113 w 246"/>
                <a:gd name="T55" fmla="*/ 5776 h 35"/>
                <a:gd name="T56" fmla="*/ 7781410 w 246"/>
                <a:gd name="T57" fmla="*/ 4043 h 35"/>
                <a:gd name="T58" fmla="*/ 9219749 w 246"/>
                <a:gd name="T59" fmla="*/ 2830 h 35"/>
                <a:gd name="T60" fmla="*/ 10965402 w 246"/>
                <a:gd name="T61" fmla="*/ 1 h 35"/>
                <a:gd name="T62" fmla="*/ 12243421 w 246"/>
                <a:gd name="T63" fmla="*/ 2830 h 35"/>
                <a:gd name="T64" fmla="*/ 13478757 w 246"/>
                <a:gd name="T65" fmla="*/ 4043 h 35"/>
                <a:gd name="T66" fmla="*/ 14947165 w 246"/>
                <a:gd name="T67" fmla="*/ 5776 h 35"/>
                <a:gd name="T68" fmla="*/ 16285421 w 246"/>
                <a:gd name="T69" fmla="*/ 6063 h 35"/>
                <a:gd name="T70" fmla="*/ 18389331 w 246"/>
                <a:gd name="T71" fmla="*/ 8251 h 35"/>
                <a:gd name="T72" fmla="*/ 21465799 w 246"/>
                <a:gd name="T73" fmla="*/ 9913 h 35"/>
                <a:gd name="T74" fmla="*/ 32213622 w 246"/>
                <a:gd name="T75" fmla="*/ 8251 h 35"/>
                <a:gd name="T76" fmla="*/ 35711119 w 246"/>
                <a:gd name="T77" fmla="*/ 6063 h 35"/>
                <a:gd name="T78" fmla="*/ 38373380 w 246"/>
                <a:gd name="T79" fmla="*/ 5776 h 35"/>
                <a:gd name="T80" fmla="*/ 40784313 w 246"/>
                <a:gd name="T81" fmla="*/ 4043 h 35"/>
                <a:gd name="T82" fmla="*/ 43183347 w 246"/>
                <a:gd name="T83" fmla="*/ 2830 h 35"/>
                <a:gd name="T84" fmla="*/ 44761719 w 246"/>
                <a:gd name="T85" fmla="*/ 1 h 35"/>
                <a:gd name="T86" fmla="*/ 45882508 w 246"/>
                <a:gd name="T87" fmla="*/ 0 h 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35"/>
                <a:gd name="T134" fmla="*/ 246 w 246"/>
                <a:gd name="T135" fmla="*/ 35 h 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35">
                  <a:moveTo>
                    <a:pt x="161" y="0"/>
                  </a:moveTo>
                  <a:lnTo>
                    <a:pt x="161" y="1"/>
                  </a:lnTo>
                  <a:lnTo>
                    <a:pt x="170" y="1"/>
                  </a:lnTo>
                  <a:lnTo>
                    <a:pt x="170" y="2"/>
                  </a:lnTo>
                  <a:lnTo>
                    <a:pt x="178" y="2"/>
                  </a:lnTo>
                  <a:lnTo>
                    <a:pt x="178" y="3"/>
                  </a:lnTo>
                  <a:lnTo>
                    <a:pt x="190" y="3"/>
                  </a:lnTo>
                  <a:lnTo>
                    <a:pt x="190" y="4"/>
                  </a:lnTo>
                  <a:lnTo>
                    <a:pt x="201" y="4"/>
                  </a:lnTo>
                  <a:lnTo>
                    <a:pt x="201" y="5"/>
                  </a:lnTo>
                  <a:lnTo>
                    <a:pt x="217" y="5"/>
                  </a:lnTo>
                  <a:lnTo>
                    <a:pt x="217" y="6"/>
                  </a:lnTo>
                  <a:lnTo>
                    <a:pt x="245" y="6"/>
                  </a:lnTo>
                  <a:lnTo>
                    <a:pt x="245" y="22"/>
                  </a:lnTo>
                  <a:lnTo>
                    <a:pt x="243" y="22"/>
                  </a:lnTo>
                  <a:lnTo>
                    <a:pt x="243" y="28"/>
                  </a:lnTo>
                  <a:lnTo>
                    <a:pt x="242" y="28"/>
                  </a:lnTo>
                  <a:lnTo>
                    <a:pt x="242" y="31"/>
                  </a:lnTo>
                  <a:lnTo>
                    <a:pt x="239" y="31"/>
                  </a:lnTo>
                  <a:lnTo>
                    <a:pt x="239" y="32"/>
                  </a:lnTo>
                  <a:lnTo>
                    <a:pt x="234" y="32"/>
                  </a:lnTo>
                  <a:lnTo>
                    <a:pt x="234" y="34"/>
                  </a:lnTo>
                  <a:lnTo>
                    <a:pt x="225" y="34"/>
                  </a:lnTo>
                  <a:lnTo>
                    <a:pt x="161" y="34"/>
                  </a:lnTo>
                  <a:lnTo>
                    <a:pt x="157" y="34"/>
                  </a:lnTo>
                  <a:lnTo>
                    <a:pt x="157" y="32"/>
                  </a:lnTo>
                  <a:lnTo>
                    <a:pt x="154" y="32"/>
                  </a:lnTo>
                  <a:lnTo>
                    <a:pt x="154" y="31"/>
                  </a:lnTo>
                  <a:lnTo>
                    <a:pt x="151" y="31"/>
                  </a:lnTo>
                  <a:lnTo>
                    <a:pt x="151" y="30"/>
                  </a:lnTo>
                  <a:lnTo>
                    <a:pt x="148" y="30"/>
                  </a:lnTo>
                  <a:lnTo>
                    <a:pt x="148" y="28"/>
                  </a:lnTo>
                  <a:lnTo>
                    <a:pt x="147" y="28"/>
                  </a:lnTo>
                  <a:lnTo>
                    <a:pt x="147" y="27"/>
                  </a:lnTo>
                  <a:lnTo>
                    <a:pt x="1" y="27"/>
                  </a:lnTo>
                  <a:lnTo>
                    <a:pt x="1" y="25"/>
                  </a:lnTo>
                  <a:lnTo>
                    <a:pt x="0" y="25"/>
                  </a:lnTo>
                  <a:lnTo>
                    <a:pt x="0" y="17"/>
                  </a:lnTo>
                  <a:lnTo>
                    <a:pt x="1" y="17"/>
                  </a:lnTo>
                  <a:lnTo>
                    <a:pt x="1" y="14"/>
                  </a:lnTo>
                  <a:lnTo>
                    <a:pt x="3" y="14"/>
                  </a:lnTo>
                  <a:lnTo>
                    <a:pt x="5" y="11"/>
                  </a:lnTo>
                  <a:lnTo>
                    <a:pt x="6" y="11"/>
                  </a:lnTo>
                  <a:lnTo>
                    <a:pt x="6" y="10"/>
                  </a:lnTo>
                  <a:lnTo>
                    <a:pt x="8" y="10"/>
                  </a:lnTo>
                  <a:lnTo>
                    <a:pt x="8" y="9"/>
                  </a:lnTo>
                  <a:lnTo>
                    <a:pt x="11" y="9"/>
                  </a:lnTo>
                  <a:lnTo>
                    <a:pt x="11" y="8"/>
                  </a:lnTo>
                  <a:lnTo>
                    <a:pt x="14" y="8"/>
                  </a:lnTo>
                  <a:lnTo>
                    <a:pt x="14" y="6"/>
                  </a:lnTo>
                  <a:lnTo>
                    <a:pt x="18" y="6"/>
                  </a:lnTo>
                  <a:lnTo>
                    <a:pt x="18" y="5"/>
                  </a:lnTo>
                  <a:lnTo>
                    <a:pt x="23" y="5"/>
                  </a:lnTo>
                  <a:lnTo>
                    <a:pt x="23" y="4"/>
                  </a:lnTo>
                  <a:lnTo>
                    <a:pt x="26" y="4"/>
                  </a:lnTo>
                  <a:lnTo>
                    <a:pt x="26" y="3"/>
                  </a:lnTo>
                  <a:lnTo>
                    <a:pt x="31" y="3"/>
                  </a:lnTo>
                  <a:lnTo>
                    <a:pt x="31" y="2"/>
                  </a:lnTo>
                  <a:lnTo>
                    <a:pt x="37" y="2"/>
                  </a:lnTo>
                  <a:lnTo>
                    <a:pt x="37" y="1"/>
                  </a:lnTo>
                  <a:lnTo>
                    <a:pt x="41" y="1"/>
                  </a:lnTo>
                  <a:lnTo>
                    <a:pt x="41" y="2"/>
                  </a:lnTo>
                  <a:lnTo>
                    <a:pt x="45" y="2"/>
                  </a:lnTo>
                  <a:lnTo>
                    <a:pt x="45" y="3"/>
                  </a:lnTo>
                  <a:lnTo>
                    <a:pt x="50" y="3"/>
                  </a:lnTo>
                  <a:lnTo>
                    <a:pt x="50" y="4"/>
                  </a:lnTo>
                  <a:lnTo>
                    <a:pt x="55" y="4"/>
                  </a:lnTo>
                  <a:lnTo>
                    <a:pt x="55" y="5"/>
                  </a:lnTo>
                  <a:lnTo>
                    <a:pt x="62" y="5"/>
                  </a:lnTo>
                  <a:lnTo>
                    <a:pt x="62" y="6"/>
                  </a:lnTo>
                  <a:lnTo>
                    <a:pt x="72" y="6"/>
                  </a:lnTo>
                  <a:lnTo>
                    <a:pt x="72" y="8"/>
                  </a:lnTo>
                  <a:lnTo>
                    <a:pt x="108" y="8"/>
                  </a:lnTo>
                  <a:lnTo>
                    <a:pt x="108" y="6"/>
                  </a:lnTo>
                  <a:lnTo>
                    <a:pt x="120" y="6"/>
                  </a:lnTo>
                  <a:lnTo>
                    <a:pt x="120" y="5"/>
                  </a:lnTo>
                  <a:lnTo>
                    <a:pt x="129" y="5"/>
                  </a:lnTo>
                  <a:lnTo>
                    <a:pt x="129" y="4"/>
                  </a:lnTo>
                  <a:lnTo>
                    <a:pt x="137" y="4"/>
                  </a:lnTo>
                  <a:lnTo>
                    <a:pt x="137" y="3"/>
                  </a:lnTo>
                  <a:lnTo>
                    <a:pt x="145" y="3"/>
                  </a:lnTo>
                  <a:lnTo>
                    <a:pt x="145" y="2"/>
                  </a:lnTo>
                  <a:lnTo>
                    <a:pt x="150" y="2"/>
                  </a:lnTo>
                  <a:lnTo>
                    <a:pt x="150" y="1"/>
                  </a:lnTo>
                  <a:lnTo>
                    <a:pt x="154" y="1"/>
                  </a:lnTo>
                  <a:lnTo>
                    <a:pt x="154" y="0"/>
                  </a:lnTo>
                  <a:lnTo>
                    <a:pt x="161" y="0"/>
                  </a:lnTo>
                </a:path>
              </a:pathLst>
            </a:custGeom>
            <a:solidFill>
              <a:schemeClr val="accent1"/>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en-US"/>
            </a:p>
          </p:txBody>
        </p:sp>
        <p:sp>
          <p:nvSpPr>
            <p:cNvPr id="2124" name="Freeform 16"/>
            <p:cNvSpPr>
              <a:spLocks/>
            </p:cNvSpPr>
            <p:nvPr/>
          </p:nvSpPr>
          <p:spPr bwMode="auto">
            <a:xfrm>
              <a:off x="3855" y="3726"/>
              <a:ext cx="261" cy="4"/>
            </a:xfrm>
            <a:custGeom>
              <a:avLst/>
              <a:gdLst>
                <a:gd name="T0" fmla="*/ 40919419 w 139"/>
                <a:gd name="T1" fmla="*/ 0 h 3"/>
                <a:gd name="T2" fmla="*/ 40309814 w 139"/>
                <a:gd name="T3" fmla="*/ 1 h 3"/>
                <a:gd name="T4" fmla="*/ 39993760 w 139"/>
                <a:gd name="T5" fmla="*/ 655 h 3"/>
                <a:gd name="T6" fmla="*/ 39801424 w 139"/>
                <a:gd name="T7" fmla="*/ 655 h 3"/>
                <a:gd name="T8" fmla="*/ 39801424 w 139"/>
                <a:gd name="T9" fmla="*/ 655 h 3"/>
                <a:gd name="T10" fmla="*/ 37133441 w 139"/>
                <a:gd name="T11" fmla="*/ 655 h 3"/>
                <a:gd name="T12" fmla="*/ 37133441 w 139"/>
                <a:gd name="T13" fmla="*/ 655 h 3"/>
                <a:gd name="T14" fmla="*/ 3054655 w 139"/>
                <a:gd name="T15" fmla="*/ 655 h 3"/>
                <a:gd name="T16" fmla="*/ 3054655 w 139"/>
                <a:gd name="T17" fmla="*/ 1 h 3"/>
                <a:gd name="T18" fmla="*/ 1273796 w 139"/>
                <a:gd name="T19" fmla="*/ 1 h 3"/>
                <a:gd name="T20" fmla="*/ 1273796 w 139"/>
                <a:gd name="T21" fmla="*/ 1 h 3"/>
                <a:gd name="T22" fmla="*/ 678382 w 139"/>
                <a:gd name="T23" fmla="*/ 1 h 3"/>
                <a:gd name="T24" fmla="*/ 678382 w 139"/>
                <a:gd name="T25" fmla="*/ 0 h 3"/>
                <a:gd name="T26" fmla="*/ 0 w 139"/>
                <a:gd name="T27" fmla="*/ 0 h 3"/>
                <a:gd name="T28" fmla="*/ 0 w 139"/>
                <a:gd name="T29" fmla="*/ 0 h 3"/>
                <a:gd name="T30" fmla="*/ 40919419 w 139"/>
                <a:gd name="T31" fmla="*/ 0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3"/>
                <a:gd name="T50" fmla="*/ 139 w 139"/>
                <a:gd name="T51" fmla="*/ 3 h 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3">
                  <a:moveTo>
                    <a:pt x="138" y="0"/>
                  </a:moveTo>
                  <a:lnTo>
                    <a:pt x="136" y="1"/>
                  </a:lnTo>
                  <a:lnTo>
                    <a:pt x="135" y="2"/>
                  </a:lnTo>
                  <a:lnTo>
                    <a:pt x="134" y="2"/>
                  </a:lnTo>
                  <a:lnTo>
                    <a:pt x="125" y="2"/>
                  </a:lnTo>
                  <a:lnTo>
                    <a:pt x="10" y="2"/>
                  </a:lnTo>
                  <a:lnTo>
                    <a:pt x="10" y="1"/>
                  </a:lnTo>
                  <a:lnTo>
                    <a:pt x="4" y="1"/>
                  </a:lnTo>
                  <a:lnTo>
                    <a:pt x="2" y="1"/>
                  </a:lnTo>
                  <a:lnTo>
                    <a:pt x="2" y="0"/>
                  </a:lnTo>
                  <a:lnTo>
                    <a:pt x="0" y="0"/>
                  </a:lnTo>
                  <a:lnTo>
                    <a:pt x="138" y="0"/>
                  </a:lnTo>
                </a:path>
              </a:pathLst>
            </a:custGeom>
            <a:solidFill>
              <a:schemeClr val="accent1"/>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en-US"/>
            </a:p>
          </p:txBody>
        </p:sp>
        <p:sp>
          <p:nvSpPr>
            <p:cNvPr id="2125" name="Freeform 17"/>
            <p:cNvSpPr>
              <a:spLocks/>
            </p:cNvSpPr>
            <p:nvPr/>
          </p:nvSpPr>
          <p:spPr bwMode="auto">
            <a:xfrm>
              <a:off x="3885" y="3730"/>
              <a:ext cx="107" cy="6"/>
            </a:xfrm>
            <a:custGeom>
              <a:avLst/>
              <a:gdLst>
                <a:gd name="T0" fmla="*/ 16530219 w 57"/>
                <a:gd name="T1" fmla="*/ 0 h 4"/>
                <a:gd name="T2" fmla="*/ 16530219 w 57"/>
                <a:gd name="T3" fmla="*/ 5395 h 4"/>
                <a:gd name="T4" fmla="*/ 11461766 w 57"/>
                <a:gd name="T5" fmla="*/ 5395 h 4"/>
                <a:gd name="T6" fmla="*/ 11461766 w 57"/>
                <a:gd name="T7" fmla="*/ 8092 h 4"/>
                <a:gd name="T8" fmla="*/ 2355003 w 57"/>
                <a:gd name="T9" fmla="*/ 8092 h 4"/>
                <a:gd name="T10" fmla="*/ 2355003 w 57"/>
                <a:gd name="T11" fmla="*/ 5395 h 4"/>
                <a:gd name="T12" fmla="*/ 0 w 57"/>
                <a:gd name="T13" fmla="*/ 5395 h 4"/>
                <a:gd name="T14" fmla="*/ 0 w 57"/>
                <a:gd name="T15" fmla="*/ 0 h 4"/>
                <a:gd name="T16" fmla="*/ 16530219 w 5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4"/>
                <a:gd name="T29" fmla="*/ 57 w 5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4">
                  <a:moveTo>
                    <a:pt x="56" y="0"/>
                  </a:moveTo>
                  <a:lnTo>
                    <a:pt x="56" y="2"/>
                  </a:lnTo>
                  <a:lnTo>
                    <a:pt x="39" y="2"/>
                  </a:lnTo>
                  <a:lnTo>
                    <a:pt x="39" y="3"/>
                  </a:lnTo>
                  <a:lnTo>
                    <a:pt x="8" y="3"/>
                  </a:lnTo>
                  <a:lnTo>
                    <a:pt x="8" y="2"/>
                  </a:lnTo>
                  <a:lnTo>
                    <a:pt x="0" y="2"/>
                  </a:lnTo>
                  <a:lnTo>
                    <a:pt x="0" y="0"/>
                  </a:lnTo>
                  <a:lnTo>
                    <a:pt x="56" y="0"/>
                  </a:lnTo>
                </a:path>
              </a:pathLst>
            </a:custGeom>
            <a:solidFill>
              <a:schemeClr val="accent1"/>
            </a:solidFill>
            <a:ln>
              <a:noFill/>
            </a:ln>
            <a:extLst>
              <a:ext uri="{91240B29-F687-4F45-9708-019B960494DF}">
                <a14:hiddenLine xmlns:a14="http://schemas.microsoft.com/office/drawing/2010/main" w="127000" cap="rnd">
                  <a:solidFill>
                    <a:srgbClr val="000000"/>
                  </a:solidFill>
                  <a:round/>
                  <a:headEnd/>
                  <a:tailEnd/>
                </a14:hiddenLine>
              </a:ext>
            </a:extLst>
          </p:spPr>
          <p:txBody>
            <a:bodyPr/>
            <a:lstStyle/>
            <a:p>
              <a:endParaRPr lang="en-US"/>
            </a:p>
          </p:txBody>
        </p:sp>
        <p:sp>
          <p:nvSpPr>
            <p:cNvPr id="2126" name="Freeform 18"/>
            <p:cNvSpPr>
              <a:spLocks/>
            </p:cNvSpPr>
            <p:nvPr/>
          </p:nvSpPr>
          <p:spPr bwMode="auto">
            <a:xfrm>
              <a:off x="3842" y="3682"/>
              <a:ext cx="470" cy="57"/>
            </a:xfrm>
            <a:custGeom>
              <a:avLst/>
              <a:gdLst>
                <a:gd name="T0" fmla="*/ 75732728 w 250"/>
                <a:gd name="T1" fmla="*/ 11010 h 40"/>
                <a:gd name="T2" fmla="*/ 75021577 w 250"/>
                <a:gd name="T3" fmla="*/ 36896 h 40"/>
                <a:gd name="T4" fmla="*/ 74246356 w 250"/>
                <a:gd name="T5" fmla="*/ 39954 h 40"/>
                <a:gd name="T6" fmla="*/ 72108992 w 250"/>
                <a:gd name="T7" fmla="*/ 44434 h 40"/>
                <a:gd name="T8" fmla="*/ 67107050 w 250"/>
                <a:gd name="T9" fmla="*/ 45399 h 40"/>
                <a:gd name="T10" fmla="*/ 52605891 w 250"/>
                <a:gd name="T11" fmla="*/ 45399 h 40"/>
                <a:gd name="T12" fmla="*/ 49841691 w 250"/>
                <a:gd name="T13" fmla="*/ 44434 h 40"/>
                <a:gd name="T14" fmla="*/ 47759704 w 250"/>
                <a:gd name="T15" fmla="*/ 42834 h 40"/>
                <a:gd name="T16" fmla="*/ 46568356 w 250"/>
                <a:gd name="T17" fmla="*/ 38769 h 40"/>
                <a:gd name="T18" fmla="*/ 45272179 w 250"/>
                <a:gd name="T19" fmla="*/ 36896 h 40"/>
                <a:gd name="T20" fmla="*/ 44689379 w 250"/>
                <a:gd name="T21" fmla="*/ 33316 h 40"/>
                <a:gd name="T22" fmla="*/ 44128297 w 250"/>
                <a:gd name="T23" fmla="*/ 36896 h 40"/>
                <a:gd name="T24" fmla="*/ 43227190 w 250"/>
                <a:gd name="T25" fmla="*/ 39954 h 40"/>
                <a:gd name="T26" fmla="*/ 42861508 w 250"/>
                <a:gd name="T27" fmla="*/ 44434 h 40"/>
                <a:gd name="T28" fmla="*/ 39788746 w 250"/>
                <a:gd name="T29" fmla="*/ 42834 h 40"/>
                <a:gd name="T30" fmla="*/ 20036020 w 250"/>
                <a:gd name="T31" fmla="*/ 44434 h 40"/>
                <a:gd name="T32" fmla="*/ 8227874 w 250"/>
                <a:gd name="T33" fmla="*/ 45399 h 40"/>
                <a:gd name="T34" fmla="*/ 5871556 w 250"/>
                <a:gd name="T35" fmla="*/ 42834 h 40"/>
                <a:gd name="T36" fmla="*/ 2432403 w 250"/>
                <a:gd name="T37" fmla="*/ 39954 h 40"/>
                <a:gd name="T38" fmla="*/ 945854 w 250"/>
                <a:gd name="T39" fmla="*/ 36896 h 40"/>
                <a:gd name="T40" fmla="*/ 366068 w 250"/>
                <a:gd name="T41" fmla="*/ 31859 h 40"/>
                <a:gd name="T42" fmla="*/ 366068 w 250"/>
                <a:gd name="T43" fmla="*/ 22357 h 40"/>
                <a:gd name="T44" fmla="*/ 945854 w 250"/>
                <a:gd name="T45" fmla="*/ 17687 h 40"/>
                <a:gd name="T46" fmla="*/ 1778206 w 250"/>
                <a:gd name="T47" fmla="*/ 13808 h 40"/>
                <a:gd name="T48" fmla="*/ 3343027 w 250"/>
                <a:gd name="T49" fmla="*/ 11788 h 40"/>
                <a:gd name="T50" fmla="*/ 4211175 w 250"/>
                <a:gd name="T51" fmla="*/ 8272 h 40"/>
                <a:gd name="T52" fmla="*/ 6284889 w 250"/>
                <a:gd name="T53" fmla="*/ 7726 h 40"/>
                <a:gd name="T54" fmla="*/ 8227874 w 250"/>
                <a:gd name="T55" fmla="*/ 5422 h 40"/>
                <a:gd name="T56" fmla="*/ 11452638 w 250"/>
                <a:gd name="T57" fmla="*/ 3805 h 40"/>
                <a:gd name="T58" fmla="*/ 12809020 w 250"/>
                <a:gd name="T59" fmla="*/ 1 h 40"/>
                <a:gd name="T60" fmla="*/ 14192865 w 250"/>
                <a:gd name="T61" fmla="*/ 5422 h 40"/>
                <a:gd name="T62" fmla="*/ 16941706 w 250"/>
                <a:gd name="T63" fmla="*/ 5805 h 40"/>
                <a:gd name="T64" fmla="*/ 19456213 w 250"/>
                <a:gd name="T65" fmla="*/ 8272 h 40"/>
                <a:gd name="T66" fmla="*/ 32563081 w 250"/>
                <a:gd name="T67" fmla="*/ 11010 h 40"/>
                <a:gd name="T68" fmla="*/ 37080615 w 250"/>
                <a:gd name="T69" fmla="*/ 7726 h 40"/>
                <a:gd name="T70" fmla="*/ 41933300 w 250"/>
                <a:gd name="T71" fmla="*/ 5805 h 40"/>
                <a:gd name="T72" fmla="*/ 44689379 w 250"/>
                <a:gd name="T73" fmla="*/ 3805 h 40"/>
                <a:gd name="T74" fmla="*/ 47070782 w 250"/>
                <a:gd name="T75" fmla="*/ 1 h 40"/>
                <a:gd name="T76" fmla="*/ 49841691 w 250"/>
                <a:gd name="T77" fmla="*/ 0 h 40"/>
                <a:gd name="T78" fmla="*/ 52912166 w 250"/>
                <a:gd name="T79" fmla="*/ 3805 h 40"/>
                <a:gd name="T80" fmla="*/ 58687284 w 250"/>
                <a:gd name="T81" fmla="*/ 5422 h 40"/>
                <a:gd name="T82" fmla="*/ 62675891 w 250"/>
                <a:gd name="T83" fmla="*/ 7726 h 40"/>
                <a:gd name="T84" fmla="*/ 75732728 w 250"/>
                <a:gd name="T85" fmla="*/ 8272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0"/>
                <a:gd name="T130" fmla="*/ 0 h 40"/>
                <a:gd name="T131" fmla="*/ 250 w 250"/>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0" h="40">
                  <a:moveTo>
                    <a:pt x="247" y="6"/>
                  </a:moveTo>
                  <a:lnTo>
                    <a:pt x="247" y="9"/>
                  </a:lnTo>
                  <a:lnTo>
                    <a:pt x="249" y="9"/>
                  </a:lnTo>
                  <a:lnTo>
                    <a:pt x="249" y="24"/>
                  </a:lnTo>
                  <a:lnTo>
                    <a:pt x="247" y="25"/>
                  </a:lnTo>
                  <a:lnTo>
                    <a:pt x="247" y="31"/>
                  </a:lnTo>
                  <a:lnTo>
                    <a:pt x="246" y="32"/>
                  </a:lnTo>
                  <a:lnTo>
                    <a:pt x="246" y="34"/>
                  </a:lnTo>
                  <a:lnTo>
                    <a:pt x="244" y="34"/>
                  </a:lnTo>
                  <a:lnTo>
                    <a:pt x="243" y="36"/>
                  </a:lnTo>
                  <a:lnTo>
                    <a:pt x="237" y="36"/>
                  </a:lnTo>
                  <a:lnTo>
                    <a:pt x="237" y="37"/>
                  </a:lnTo>
                  <a:lnTo>
                    <a:pt x="230" y="37"/>
                  </a:lnTo>
                  <a:lnTo>
                    <a:pt x="229" y="38"/>
                  </a:lnTo>
                  <a:lnTo>
                    <a:pt x="221" y="38"/>
                  </a:lnTo>
                  <a:lnTo>
                    <a:pt x="219" y="39"/>
                  </a:lnTo>
                  <a:lnTo>
                    <a:pt x="174" y="39"/>
                  </a:lnTo>
                  <a:lnTo>
                    <a:pt x="173" y="38"/>
                  </a:lnTo>
                  <a:lnTo>
                    <a:pt x="166" y="38"/>
                  </a:lnTo>
                  <a:lnTo>
                    <a:pt x="164" y="38"/>
                  </a:lnTo>
                  <a:lnTo>
                    <a:pt x="164" y="37"/>
                  </a:lnTo>
                  <a:lnTo>
                    <a:pt x="160" y="37"/>
                  </a:lnTo>
                  <a:lnTo>
                    <a:pt x="160" y="36"/>
                  </a:lnTo>
                  <a:lnTo>
                    <a:pt x="157" y="36"/>
                  </a:lnTo>
                  <a:lnTo>
                    <a:pt x="157" y="34"/>
                  </a:lnTo>
                  <a:lnTo>
                    <a:pt x="153" y="34"/>
                  </a:lnTo>
                  <a:lnTo>
                    <a:pt x="153" y="32"/>
                  </a:lnTo>
                  <a:lnTo>
                    <a:pt x="151" y="32"/>
                  </a:lnTo>
                  <a:lnTo>
                    <a:pt x="151" y="31"/>
                  </a:lnTo>
                  <a:lnTo>
                    <a:pt x="149" y="31"/>
                  </a:lnTo>
                  <a:lnTo>
                    <a:pt x="149" y="29"/>
                  </a:lnTo>
                  <a:lnTo>
                    <a:pt x="147" y="29"/>
                  </a:lnTo>
                  <a:lnTo>
                    <a:pt x="147" y="28"/>
                  </a:lnTo>
                  <a:lnTo>
                    <a:pt x="147" y="29"/>
                  </a:lnTo>
                  <a:lnTo>
                    <a:pt x="145" y="29"/>
                  </a:lnTo>
                  <a:lnTo>
                    <a:pt x="145" y="31"/>
                  </a:lnTo>
                  <a:lnTo>
                    <a:pt x="144" y="31"/>
                  </a:lnTo>
                  <a:lnTo>
                    <a:pt x="144" y="34"/>
                  </a:lnTo>
                  <a:lnTo>
                    <a:pt x="142" y="34"/>
                  </a:lnTo>
                  <a:lnTo>
                    <a:pt x="142" y="36"/>
                  </a:lnTo>
                  <a:lnTo>
                    <a:pt x="141" y="36"/>
                  </a:lnTo>
                  <a:lnTo>
                    <a:pt x="141" y="37"/>
                  </a:lnTo>
                  <a:lnTo>
                    <a:pt x="140" y="37"/>
                  </a:lnTo>
                  <a:lnTo>
                    <a:pt x="132" y="37"/>
                  </a:lnTo>
                  <a:lnTo>
                    <a:pt x="131" y="36"/>
                  </a:lnTo>
                  <a:lnTo>
                    <a:pt x="80" y="36"/>
                  </a:lnTo>
                  <a:lnTo>
                    <a:pt x="79" y="37"/>
                  </a:lnTo>
                  <a:lnTo>
                    <a:pt x="66" y="37"/>
                  </a:lnTo>
                  <a:lnTo>
                    <a:pt x="61" y="37"/>
                  </a:lnTo>
                  <a:lnTo>
                    <a:pt x="61" y="38"/>
                  </a:lnTo>
                  <a:lnTo>
                    <a:pt x="27" y="38"/>
                  </a:lnTo>
                  <a:lnTo>
                    <a:pt x="27" y="37"/>
                  </a:lnTo>
                  <a:lnTo>
                    <a:pt x="19" y="37"/>
                  </a:lnTo>
                  <a:lnTo>
                    <a:pt x="19" y="36"/>
                  </a:lnTo>
                  <a:lnTo>
                    <a:pt x="13" y="36"/>
                  </a:lnTo>
                  <a:lnTo>
                    <a:pt x="11" y="34"/>
                  </a:lnTo>
                  <a:lnTo>
                    <a:pt x="8" y="34"/>
                  </a:lnTo>
                  <a:lnTo>
                    <a:pt x="6" y="32"/>
                  </a:lnTo>
                  <a:lnTo>
                    <a:pt x="5" y="32"/>
                  </a:lnTo>
                  <a:lnTo>
                    <a:pt x="3" y="31"/>
                  </a:lnTo>
                  <a:lnTo>
                    <a:pt x="3" y="29"/>
                  </a:lnTo>
                  <a:lnTo>
                    <a:pt x="1" y="29"/>
                  </a:lnTo>
                  <a:lnTo>
                    <a:pt x="1" y="27"/>
                  </a:lnTo>
                  <a:lnTo>
                    <a:pt x="0" y="27"/>
                  </a:lnTo>
                  <a:lnTo>
                    <a:pt x="0" y="19"/>
                  </a:lnTo>
                  <a:lnTo>
                    <a:pt x="1" y="19"/>
                  </a:lnTo>
                  <a:lnTo>
                    <a:pt x="1" y="16"/>
                  </a:lnTo>
                  <a:lnTo>
                    <a:pt x="3" y="16"/>
                  </a:lnTo>
                  <a:lnTo>
                    <a:pt x="3" y="15"/>
                  </a:lnTo>
                  <a:lnTo>
                    <a:pt x="5" y="13"/>
                  </a:lnTo>
                  <a:lnTo>
                    <a:pt x="6" y="13"/>
                  </a:lnTo>
                  <a:lnTo>
                    <a:pt x="6" y="12"/>
                  </a:lnTo>
                  <a:lnTo>
                    <a:pt x="8" y="12"/>
                  </a:lnTo>
                  <a:lnTo>
                    <a:pt x="8" y="10"/>
                  </a:lnTo>
                  <a:lnTo>
                    <a:pt x="11" y="10"/>
                  </a:lnTo>
                  <a:lnTo>
                    <a:pt x="11" y="9"/>
                  </a:lnTo>
                  <a:lnTo>
                    <a:pt x="14" y="9"/>
                  </a:lnTo>
                  <a:lnTo>
                    <a:pt x="14" y="7"/>
                  </a:lnTo>
                  <a:lnTo>
                    <a:pt x="17" y="7"/>
                  </a:lnTo>
                  <a:lnTo>
                    <a:pt x="19" y="6"/>
                  </a:lnTo>
                  <a:lnTo>
                    <a:pt x="21" y="6"/>
                  </a:lnTo>
                  <a:lnTo>
                    <a:pt x="23" y="5"/>
                  </a:lnTo>
                  <a:lnTo>
                    <a:pt x="25" y="5"/>
                  </a:lnTo>
                  <a:lnTo>
                    <a:pt x="27" y="4"/>
                  </a:lnTo>
                  <a:lnTo>
                    <a:pt x="31" y="4"/>
                  </a:lnTo>
                  <a:lnTo>
                    <a:pt x="31" y="3"/>
                  </a:lnTo>
                  <a:lnTo>
                    <a:pt x="38" y="3"/>
                  </a:lnTo>
                  <a:lnTo>
                    <a:pt x="38" y="1"/>
                  </a:lnTo>
                  <a:lnTo>
                    <a:pt x="41" y="1"/>
                  </a:lnTo>
                  <a:lnTo>
                    <a:pt x="42" y="1"/>
                  </a:lnTo>
                  <a:lnTo>
                    <a:pt x="43" y="3"/>
                  </a:lnTo>
                  <a:lnTo>
                    <a:pt x="46" y="3"/>
                  </a:lnTo>
                  <a:lnTo>
                    <a:pt x="47" y="4"/>
                  </a:lnTo>
                  <a:lnTo>
                    <a:pt x="50" y="4"/>
                  </a:lnTo>
                  <a:lnTo>
                    <a:pt x="52" y="5"/>
                  </a:lnTo>
                  <a:lnTo>
                    <a:pt x="56" y="5"/>
                  </a:lnTo>
                  <a:lnTo>
                    <a:pt x="58" y="6"/>
                  </a:lnTo>
                  <a:lnTo>
                    <a:pt x="63" y="6"/>
                  </a:lnTo>
                  <a:lnTo>
                    <a:pt x="64" y="7"/>
                  </a:lnTo>
                  <a:lnTo>
                    <a:pt x="74" y="7"/>
                  </a:lnTo>
                  <a:lnTo>
                    <a:pt x="75" y="9"/>
                  </a:lnTo>
                  <a:lnTo>
                    <a:pt x="107" y="9"/>
                  </a:lnTo>
                  <a:lnTo>
                    <a:pt x="109" y="7"/>
                  </a:lnTo>
                  <a:lnTo>
                    <a:pt x="120" y="7"/>
                  </a:lnTo>
                  <a:lnTo>
                    <a:pt x="122" y="6"/>
                  </a:lnTo>
                  <a:lnTo>
                    <a:pt x="130" y="6"/>
                  </a:lnTo>
                  <a:lnTo>
                    <a:pt x="131" y="5"/>
                  </a:lnTo>
                  <a:lnTo>
                    <a:pt x="138" y="5"/>
                  </a:lnTo>
                  <a:lnTo>
                    <a:pt x="140" y="4"/>
                  </a:lnTo>
                  <a:lnTo>
                    <a:pt x="144" y="4"/>
                  </a:lnTo>
                  <a:lnTo>
                    <a:pt x="147" y="3"/>
                  </a:lnTo>
                  <a:lnTo>
                    <a:pt x="151" y="3"/>
                  </a:lnTo>
                  <a:lnTo>
                    <a:pt x="152" y="1"/>
                  </a:lnTo>
                  <a:lnTo>
                    <a:pt x="155" y="1"/>
                  </a:lnTo>
                  <a:lnTo>
                    <a:pt x="157" y="0"/>
                  </a:lnTo>
                  <a:lnTo>
                    <a:pt x="160" y="0"/>
                  </a:lnTo>
                  <a:lnTo>
                    <a:pt x="164" y="0"/>
                  </a:lnTo>
                  <a:lnTo>
                    <a:pt x="166" y="1"/>
                  </a:lnTo>
                  <a:lnTo>
                    <a:pt x="173" y="1"/>
                  </a:lnTo>
                  <a:lnTo>
                    <a:pt x="174" y="3"/>
                  </a:lnTo>
                  <a:lnTo>
                    <a:pt x="181" y="3"/>
                  </a:lnTo>
                  <a:lnTo>
                    <a:pt x="183" y="4"/>
                  </a:lnTo>
                  <a:lnTo>
                    <a:pt x="193" y="4"/>
                  </a:lnTo>
                  <a:lnTo>
                    <a:pt x="194" y="5"/>
                  </a:lnTo>
                  <a:lnTo>
                    <a:pt x="204" y="5"/>
                  </a:lnTo>
                  <a:lnTo>
                    <a:pt x="206" y="6"/>
                  </a:lnTo>
                  <a:lnTo>
                    <a:pt x="221" y="6"/>
                  </a:lnTo>
                  <a:lnTo>
                    <a:pt x="221" y="7"/>
                  </a:lnTo>
                  <a:lnTo>
                    <a:pt x="249" y="7"/>
                  </a:lnTo>
                  <a:lnTo>
                    <a:pt x="247" y="6"/>
                  </a:lnTo>
                </a:path>
              </a:pathLst>
            </a:custGeom>
            <a:solidFill>
              <a:srgbClr val="AD6900"/>
            </a:solidFill>
            <a:ln w="12700" cap="rnd">
              <a:solidFill>
                <a:srgbClr val="000000"/>
              </a:solidFill>
              <a:round/>
              <a:headEnd/>
              <a:tailEnd/>
            </a:ln>
          </p:spPr>
          <p:txBody>
            <a:bodyPr/>
            <a:lstStyle/>
            <a:p>
              <a:endParaRPr lang="en-US"/>
            </a:p>
          </p:txBody>
        </p:sp>
        <p:sp>
          <p:nvSpPr>
            <p:cNvPr id="2127" name="Freeform 19"/>
            <p:cNvSpPr>
              <a:spLocks/>
            </p:cNvSpPr>
            <p:nvPr/>
          </p:nvSpPr>
          <p:spPr bwMode="auto">
            <a:xfrm>
              <a:off x="4289" y="3732"/>
              <a:ext cx="17" cy="10"/>
            </a:xfrm>
            <a:custGeom>
              <a:avLst/>
              <a:gdLst>
                <a:gd name="T0" fmla="*/ 2626668 w 9"/>
                <a:gd name="T1" fmla="*/ 0 h 7"/>
                <a:gd name="T2" fmla="*/ 2626668 w 9"/>
                <a:gd name="T3" fmla="*/ 5776 h 7"/>
                <a:gd name="T4" fmla="*/ 2002785 w 9"/>
                <a:gd name="T5" fmla="*/ 6063 h 7"/>
                <a:gd name="T6" fmla="*/ 1390589 w 9"/>
                <a:gd name="T7" fmla="*/ 6063 h 7"/>
                <a:gd name="T8" fmla="*/ 1390589 w 9"/>
                <a:gd name="T9" fmla="*/ 8251 h 7"/>
                <a:gd name="T10" fmla="*/ 0 w 9"/>
                <a:gd name="T11" fmla="*/ 8251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8" y="0"/>
                  </a:moveTo>
                  <a:lnTo>
                    <a:pt x="8" y="4"/>
                  </a:lnTo>
                  <a:lnTo>
                    <a:pt x="6" y="5"/>
                  </a:lnTo>
                  <a:lnTo>
                    <a:pt x="4" y="5"/>
                  </a:lnTo>
                  <a:lnTo>
                    <a:pt x="4" y="6"/>
                  </a:lnTo>
                  <a:lnTo>
                    <a:pt x="0" y="6"/>
                  </a:lnTo>
                </a:path>
              </a:pathLst>
            </a:custGeom>
            <a:solidFill>
              <a:schemeClr val="accent1"/>
            </a:solidFill>
            <a:ln w="12700" cap="rnd">
              <a:solidFill>
                <a:srgbClr val="000000"/>
              </a:solidFill>
              <a:round/>
              <a:headEnd/>
              <a:tailEnd/>
            </a:ln>
          </p:spPr>
          <p:txBody>
            <a:bodyPr/>
            <a:lstStyle/>
            <a:p>
              <a:endParaRPr lang="en-US"/>
            </a:p>
          </p:txBody>
        </p:sp>
        <p:sp>
          <p:nvSpPr>
            <p:cNvPr id="2128" name="Freeform 20"/>
            <p:cNvSpPr>
              <a:spLocks/>
            </p:cNvSpPr>
            <p:nvPr/>
          </p:nvSpPr>
          <p:spPr bwMode="auto">
            <a:xfrm>
              <a:off x="4152" y="3740"/>
              <a:ext cx="139" cy="8"/>
            </a:xfrm>
            <a:custGeom>
              <a:avLst/>
              <a:gdLst>
                <a:gd name="T0" fmla="*/ 21791171 w 74"/>
                <a:gd name="T1" fmla="*/ 0 h 5"/>
                <a:gd name="T2" fmla="*/ 21518837 w 74"/>
                <a:gd name="T3" fmla="*/ 0 h 5"/>
                <a:gd name="T4" fmla="*/ 21210362 w 74"/>
                <a:gd name="T5" fmla="*/ 24325 h 5"/>
                <a:gd name="T6" fmla="*/ 19086818 w 74"/>
                <a:gd name="T7" fmla="*/ 24325 h 5"/>
                <a:gd name="T8" fmla="*/ 18808458 w 74"/>
                <a:gd name="T9" fmla="*/ 38920 h 5"/>
                <a:gd name="T10" fmla="*/ 16376305 w 74"/>
                <a:gd name="T11" fmla="*/ 38920 h 5"/>
                <a:gd name="T12" fmla="*/ 15923886 w 74"/>
                <a:gd name="T13" fmla="*/ 48182 h 5"/>
                <a:gd name="T14" fmla="*/ 6868199 w 74"/>
                <a:gd name="T15" fmla="*/ 48182 h 5"/>
                <a:gd name="T16" fmla="*/ 6868199 w 74"/>
                <a:gd name="T17" fmla="*/ 38920 h 5"/>
                <a:gd name="T18" fmla="*/ 3845729 w 74"/>
                <a:gd name="T19" fmla="*/ 38920 h 5"/>
                <a:gd name="T20" fmla="*/ 3288000 w 74"/>
                <a:gd name="T21" fmla="*/ 24325 h 5"/>
                <a:gd name="T22" fmla="*/ 1279138 w 74"/>
                <a:gd name="T23" fmla="*/ 24325 h 5"/>
                <a:gd name="T24" fmla="*/ 680980 w 74"/>
                <a:gd name="T25" fmla="*/ 0 h 5"/>
                <a:gd name="T26" fmla="*/ 0 w 74"/>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5"/>
                <a:gd name="T44" fmla="*/ 74 w 74"/>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5">
                  <a:moveTo>
                    <a:pt x="73" y="0"/>
                  </a:moveTo>
                  <a:lnTo>
                    <a:pt x="72" y="0"/>
                  </a:lnTo>
                  <a:lnTo>
                    <a:pt x="71" y="2"/>
                  </a:lnTo>
                  <a:lnTo>
                    <a:pt x="64" y="2"/>
                  </a:lnTo>
                  <a:lnTo>
                    <a:pt x="63" y="3"/>
                  </a:lnTo>
                  <a:lnTo>
                    <a:pt x="55" y="3"/>
                  </a:lnTo>
                  <a:lnTo>
                    <a:pt x="53" y="4"/>
                  </a:lnTo>
                  <a:lnTo>
                    <a:pt x="23" y="4"/>
                  </a:lnTo>
                  <a:lnTo>
                    <a:pt x="23" y="3"/>
                  </a:lnTo>
                  <a:lnTo>
                    <a:pt x="13" y="3"/>
                  </a:lnTo>
                  <a:lnTo>
                    <a:pt x="11" y="2"/>
                  </a:lnTo>
                  <a:lnTo>
                    <a:pt x="4" y="2"/>
                  </a:lnTo>
                  <a:lnTo>
                    <a:pt x="2" y="0"/>
                  </a:lnTo>
                  <a:lnTo>
                    <a:pt x="0" y="0"/>
                  </a:lnTo>
                </a:path>
              </a:pathLst>
            </a:custGeom>
            <a:solidFill>
              <a:schemeClr val="accent1"/>
            </a:solidFill>
            <a:ln w="12700" cap="rnd">
              <a:solidFill>
                <a:srgbClr val="000000"/>
              </a:solidFill>
              <a:round/>
              <a:headEnd/>
              <a:tailEnd/>
            </a:ln>
          </p:spPr>
          <p:txBody>
            <a:bodyPr/>
            <a:lstStyle/>
            <a:p>
              <a:endParaRPr lang="en-US"/>
            </a:p>
          </p:txBody>
        </p:sp>
        <p:sp>
          <p:nvSpPr>
            <p:cNvPr id="2129" name="Freeform 21"/>
            <p:cNvSpPr>
              <a:spLocks/>
            </p:cNvSpPr>
            <p:nvPr/>
          </p:nvSpPr>
          <p:spPr bwMode="auto">
            <a:xfrm>
              <a:off x="4152" y="3738"/>
              <a:ext cx="2" cy="4"/>
            </a:xfrm>
            <a:custGeom>
              <a:avLst/>
              <a:gdLst>
                <a:gd name="T0" fmla="*/ 0 w 1"/>
                <a:gd name="T1" fmla="*/ 655 h 3"/>
                <a:gd name="T2" fmla="*/ 0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2"/>
                  </a:moveTo>
                  <a:lnTo>
                    <a:pt x="0" y="0"/>
                  </a:lnTo>
                </a:path>
              </a:pathLst>
            </a:custGeom>
            <a:solidFill>
              <a:schemeClr val="accent1"/>
            </a:solidFill>
            <a:ln w="12700" cap="rnd">
              <a:solidFill>
                <a:srgbClr val="000000"/>
              </a:solidFill>
              <a:round/>
              <a:headEnd/>
              <a:tailEnd/>
            </a:ln>
          </p:spPr>
          <p:txBody>
            <a:bodyPr/>
            <a:lstStyle/>
            <a:p>
              <a:endParaRPr lang="en-US"/>
            </a:p>
          </p:txBody>
        </p:sp>
        <p:sp>
          <p:nvSpPr>
            <p:cNvPr id="2130" name="Freeform 22"/>
            <p:cNvSpPr>
              <a:spLocks/>
            </p:cNvSpPr>
            <p:nvPr/>
          </p:nvSpPr>
          <p:spPr bwMode="auto">
            <a:xfrm>
              <a:off x="4092" y="3729"/>
              <a:ext cx="19" cy="14"/>
            </a:xfrm>
            <a:custGeom>
              <a:avLst/>
              <a:gdLst>
                <a:gd name="T0" fmla="*/ 3339516 w 10"/>
                <a:gd name="T1" fmla="*/ 0 h 10"/>
                <a:gd name="T2" fmla="*/ 3339516 w 10"/>
                <a:gd name="T3" fmla="*/ 4542 h 10"/>
                <a:gd name="T4" fmla="*/ 2565313 w 10"/>
                <a:gd name="T5" fmla="*/ 4542 h 10"/>
                <a:gd name="T6" fmla="*/ 2565313 w 10"/>
                <a:gd name="T7" fmla="*/ 6091 h 10"/>
                <a:gd name="T8" fmla="*/ 2191403 w 10"/>
                <a:gd name="T9" fmla="*/ 6091 h 10"/>
                <a:gd name="T10" fmla="*/ 2191403 w 10"/>
                <a:gd name="T11" fmla="*/ 7685 h 10"/>
                <a:gd name="T12" fmla="*/ 0 w 10"/>
                <a:gd name="T13" fmla="*/ 7685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9" y="0"/>
                  </a:moveTo>
                  <a:lnTo>
                    <a:pt x="9" y="6"/>
                  </a:lnTo>
                  <a:lnTo>
                    <a:pt x="7" y="6"/>
                  </a:lnTo>
                  <a:lnTo>
                    <a:pt x="7" y="7"/>
                  </a:lnTo>
                  <a:lnTo>
                    <a:pt x="6" y="7"/>
                  </a:lnTo>
                  <a:lnTo>
                    <a:pt x="6" y="9"/>
                  </a:lnTo>
                  <a:lnTo>
                    <a:pt x="0" y="9"/>
                  </a:lnTo>
                </a:path>
              </a:pathLst>
            </a:custGeom>
            <a:solidFill>
              <a:schemeClr val="accent1"/>
            </a:solidFill>
            <a:ln w="12700" cap="rnd">
              <a:solidFill>
                <a:srgbClr val="000000"/>
              </a:solidFill>
              <a:round/>
              <a:headEnd/>
              <a:tailEnd/>
            </a:ln>
          </p:spPr>
          <p:txBody>
            <a:bodyPr/>
            <a:lstStyle/>
            <a:p>
              <a:endParaRPr lang="en-US"/>
            </a:p>
          </p:txBody>
        </p:sp>
        <p:sp>
          <p:nvSpPr>
            <p:cNvPr id="2131" name="Freeform 23"/>
            <p:cNvSpPr>
              <a:spLocks/>
            </p:cNvSpPr>
            <p:nvPr/>
          </p:nvSpPr>
          <p:spPr bwMode="auto">
            <a:xfrm>
              <a:off x="3991" y="3735"/>
              <a:ext cx="103" cy="8"/>
            </a:xfrm>
            <a:custGeom>
              <a:avLst/>
              <a:gdLst>
                <a:gd name="T0" fmla="*/ 15180559 w 55"/>
                <a:gd name="T1" fmla="*/ 1552 h 6"/>
                <a:gd name="T2" fmla="*/ 7714310 w 55"/>
                <a:gd name="T3" fmla="*/ 1552 h 6"/>
                <a:gd name="T4" fmla="*/ 7074695 w 55"/>
                <a:gd name="T5" fmla="*/ 873 h 6"/>
                <a:gd name="T6" fmla="*/ 3138850 w 55"/>
                <a:gd name="T7" fmla="*/ 873 h 6"/>
                <a:gd name="T8" fmla="*/ 3138850 w 55"/>
                <a:gd name="T9" fmla="*/ 655 h 6"/>
                <a:gd name="T10" fmla="*/ 1369582 w 55"/>
                <a:gd name="T11" fmla="*/ 655 h 6"/>
                <a:gd name="T12" fmla="*/ 1369582 w 55"/>
                <a:gd name="T13" fmla="*/ 655 h 6"/>
                <a:gd name="T14" fmla="*/ 547614 w 55"/>
                <a:gd name="T15" fmla="*/ 655 h 6"/>
                <a:gd name="T16" fmla="*/ 547614 w 55"/>
                <a:gd name="T17" fmla="*/ 0 h 6"/>
                <a:gd name="T18" fmla="*/ 0 w 55"/>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6"/>
                <a:gd name="T32" fmla="*/ 55 w 5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6">
                  <a:moveTo>
                    <a:pt x="54" y="5"/>
                  </a:moveTo>
                  <a:lnTo>
                    <a:pt x="27" y="5"/>
                  </a:lnTo>
                  <a:lnTo>
                    <a:pt x="25" y="3"/>
                  </a:lnTo>
                  <a:lnTo>
                    <a:pt x="11" y="3"/>
                  </a:lnTo>
                  <a:lnTo>
                    <a:pt x="11" y="2"/>
                  </a:lnTo>
                  <a:lnTo>
                    <a:pt x="5" y="2"/>
                  </a:lnTo>
                  <a:lnTo>
                    <a:pt x="2" y="2"/>
                  </a:lnTo>
                  <a:lnTo>
                    <a:pt x="2" y="0"/>
                  </a:lnTo>
                  <a:lnTo>
                    <a:pt x="0" y="0"/>
                  </a:lnTo>
                </a:path>
              </a:pathLst>
            </a:custGeom>
            <a:solidFill>
              <a:schemeClr val="accent1"/>
            </a:solidFill>
            <a:ln w="12700" cap="rnd">
              <a:solidFill>
                <a:srgbClr val="000000"/>
              </a:solidFill>
              <a:round/>
              <a:headEnd/>
              <a:tailEnd/>
            </a:ln>
          </p:spPr>
          <p:txBody>
            <a:bodyPr/>
            <a:lstStyle/>
            <a:p>
              <a:endParaRPr lang="en-US"/>
            </a:p>
          </p:txBody>
        </p:sp>
        <p:sp>
          <p:nvSpPr>
            <p:cNvPr id="2132" name="Freeform 24"/>
            <p:cNvSpPr>
              <a:spLocks/>
            </p:cNvSpPr>
            <p:nvPr/>
          </p:nvSpPr>
          <p:spPr bwMode="auto">
            <a:xfrm>
              <a:off x="4115" y="3682"/>
              <a:ext cx="15" cy="46"/>
            </a:xfrm>
            <a:custGeom>
              <a:avLst/>
              <a:gdLst>
                <a:gd name="T0" fmla="*/ 1950605 w 8"/>
                <a:gd name="T1" fmla="*/ 0 h 32"/>
                <a:gd name="T2" fmla="*/ 1950605 w 8"/>
                <a:gd name="T3" fmla="*/ 6703 h 32"/>
                <a:gd name="T4" fmla="*/ 1395759 w 8"/>
                <a:gd name="T5" fmla="*/ 6703 h 32"/>
                <a:gd name="T6" fmla="*/ 1395759 w 8"/>
                <a:gd name="T7" fmla="*/ 19912 h 32"/>
                <a:gd name="T8" fmla="*/ 1206172 w 8"/>
                <a:gd name="T9" fmla="*/ 22753 h 32"/>
                <a:gd name="T10" fmla="*/ 1206172 w 8"/>
                <a:gd name="T11" fmla="*/ 31682 h 32"/>
                <a:gd name="T12" fmla="*/ 910262 w 8"/>
                <a:gd name="T13" fmla="*/ 31682 h 32"/>
                <a:gd name="T14" fmla="*/ 910262 w 8"/>
                <a:gd name="T15" fmla="*/ 35896 h 32"/>
                <a:gd name="T16" fmla="*/ 643292 w 8"/>
                <a:gd name="T17" fmla="*/ 36350 h 32"/>
                <a:gd name="T18" fmla="*/ 643292 w 8"/>
                <a:gd name="T19" fmla="*/ 41146 h 32"/>
                <a:gd name="T20" fmla="*/ 0 w 8"/>
                <a:gd name="T21" fmla="*/ 41146 h 32"/>
                <a:gd name="T22" fmla="*/ 0 w 8"/>
                <a:gd name="T23" fmla="*/ 44527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32"/>
                <a:gd name="T38" fmla="*/ 8 w 8"/>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32">
                  <a:moveTo>
                    <a:pt x="7" y="0"/>
                  </a:moveTo>
                  <a:lnTo>
                    <a:pt x="7" y="5"/>
                  </a:lnTo>
                  <a:lnTo>
                    <a:pt x="5" y="5"/>
                  </a:lnTo>
                  <a:lnTo>
                    <a:pt x="5" y="14"/>
                  </a:lnTo>
                  <a:lnTo>
                    <a:pt x="4" y="16"/>
                  </a:lnTo>
                  <a:lnTo>
                    <a:pt x="4" y="22"/>
                  </a:lnTo>
                  <a:lnTo>
                    <a:pt x="3" y="22"/>
                  </a:lnTo>
                  <a:lnTo>
                    <a:pt x="3" y="25"/>
                  </a:lnTo>
                  <a:lnTo>
                    <a:pt x="2" y="26"/>
                  </a:lnTo>
                  <a:lnTo>
                    <a:pt x="2" y="29"/>
                  </a:lnTo>
                  <a:lnTo>
                    <a:pt x="0" y="29"/>
                  </a:lnTo>
                  <a:lnTo>
                    <a:pt x="0" y="31"/>
                  </a:lnTo>
                </a:path>
              </a:pathLst>
            </a:custGeom>
            <a:solidFill>
              <a:schemeClr val="accent1"/>
            </a:solidFill>
            <a:ln w="12700" cap="rnd">
              <a:solidFill>
                <a:srgbClr val="000000"/>
              </a:solidFill>
              <a:round/>
              <a:headEnd/>
              <a:tailEnd/>
            </a:ln>
          </p:spPr>
          <p:txBody>
            <a:bodyPr/>
            <a:lstStyle/>
            <a:p>
              <a:endParaRPr lang="en-US"/>
            </a:p>
          </p:txBody>
        </p:sp>
        <p:sp>
          <p:nvSpPr>
            <p:cNvPr id="2133" name="Freeform 25"/>
            <p:cNvSpPr>
              <a:spLocks/>
            </p:cNvSpPr>
            <p:nvPr/>
          </p:nvSpPr>
          <p:spPr bwMode="auto">
            <a:xfrm>
              <a:off x="3681" y="2448"/>
              <a:ext cx="278" cy="293"/>
            </a:xfrm>
            <a:custGeom>
              <a:avLst/>
              <a:gdLst>
                <a:gd name="T0" fmla="*/ 1279138 w 148"/>
                <a:gd name="T1" fmla="*/ 4055 h 205"/>
                <a:gd name="T2" fmla="*/ 3288000 w 148"/>
                <a:gd name="T3" fmla="*/ 0 h 205"/>
                <a:gd name="T4" fmla="*/ 3656453 w 148"/>
                <a:gd name="T5" fmla="*/ 5796 h 205"/>
                <a:gd name="T6" fmla="*/ 4153448 w 148"/>
                <a:gd name="T7" fmla="*/ 36561 h 205"/>
                <a:gd name="T8" fmla="*/ 3656453 w 148"/>
                <a:gd name="T9" fmla="*/ 84953 h 205"/>
                <a:gd name="T10" fmla="*/ 3288000 w 148"/>
                <a:gd name="T11" fmla="*/ 111367 h 205"/>
                <a:gd name="T12" fmla="*/ 3069123 w 148"/>
                <a:gd name="T13" fmla="*/ 134284 h 205"/>
                <a:gd name="T14" fmla="*/ 3069123 w 148"/>
                <a:gd name="T15" fmla="*/ 141530 h 205"/>
                <a:gd name="T16" fmla="*/ 3288000 w 148"/>
                <a:gd name="T17" fmla="*/ 156242 h 205"/>
                <a:gd name="T18" fmla="*/ 5091404 w 148"/>
                <a:gd name="T19" fmla="*/ 164593 h 205"/>
                <a:gd name="T20" fmla="*/ 7439155 w 148"/>
                <a:gd name="T21" fmla="*/ 174681 h 205"/>
                <a:gd name="T22" fmla="*/ 10161335 w 148"/>
                <a:gd name="T23" fmla="*/ 183561 h 205"/>
                <a:gd name="T24" fmla="*/ 14981380 w 148"/>
                <a:gd name="T25" fmla="*/ 202284 h 205"/>
                <a:gd name="T26" fmla="*/ 16683938 w 148"/>
                <a:gd name="T27" fmla="*/ 210012 h 205"/>
                <a:gd name="T28" fmla="*/ 19769616 w 148"/>
                <a:gd name="T29" fmla="*/ 216144 h 205"/>
                <a:gd name="T30" fmla="*/ 22798327 w 148"/>
                <a:gd name="T31" fmla="*/ 223312 h 205"/>
                <a:gd name="T32" fmla="*/ 24498424 w 148"/>
                <a:gd name="T33" fmla="*/ 227501 h 205"/>
                <a:gd name="T34" fmla="*/ 26609991 w 148"/>
                <a:gd name="T35" fmla="*/ 235248 h 205"/>
                <a:gd name="T36" fmla="*/ 28140689 w 148"/>
                <a:gd name="T37" fmla="*/ 238173 h 205"/>
                <a:gd name="T38" fmla="*/ 29317229 w 148"/>
                <a:gd name="T39" fmla="*/ 241052 h 205"/>
                <a:gd name="T40" fmla="*/ 30596434 w 148"/>
                <a:gd name="T41" fmla="*/ 241486 h 205"/>
                <a:gd name="T42" fmla="*/ 33743190 w 148"/>
                <a:gd name="T43" fmla="*/ 244150 h 205"/>
                <a:gd name="T44" fmla="*/ 39482911 w 148"/>
                <a:gd name="T45" fmla="*/ 245280 h 205"/>
                <a:gd name="T46" fmla="*/ 39482911 w 148"/>
                <a:gd name="T47" fmla="*/ 251431 h 205"/>
                <a:gd name="T48" fmla="*/ 40420507 w 148"/>
                <a:gd name="T49" fmla="*/ 245280 h 205"/>
                <a:gd name="T50" fmla="*/ 43306927 w 148"/>
                <a:gd name="T51" fmla="*/ 248040 h 205"/>
                <a:gd name="T52" fmla="*/ 43906505 w 148"/>
                <a:gd name="T53" fmla="*/ 251431 h 205"/>
                <a:gd name="T54" fmla="*/ 42823869 w 148"/>
                <a:gd name="T55" fmla="*/ 255586 h 205"/>
                <a:gd name="T56" fmla="*/ 42171546 w 148"/>
                <a:gd name="T57" fmla="*/ 250179 h 205"/>
                <a:gd name="T58" fmla="*/ 41283629 w 148"/>
                <a:gd name="T59" fmla="*/ 258409 h 205"/>
                <a:gd name="T60" fmla="*/ 39482911 w 148"/>
                <a:gd name="T61" fmla="*/ 255586 h 205"/>
                <a:gd name="T62" fmla="*/ 33743190 w 148"/>
                <a:gd name="T63" fmla="*/ 254088 h 205"/>
                <a:gd name="T64" fmla="*/ 29589880 w 148"/>
                <a:gd name="T65" fmla="*/ 251431 h 205"/>
                <a:gd name="T66" fmla="*/ 28140689 w 148"/>
                <a:gd name="T67" fmla="*/ 249666 h 205"/>
                <a:gd name="T68" fmla="*/ 26609991 w 148"/>
                <a:gd name="T69" fmla="*/ 248040 h 205"/>
                <a:gd name="T70" fmla="*/ 25487503 w 148"/>
                <a:gd name="T71" fmla="*/ 244150 h 205"/>
                <a:gd name="T72" fmla="*/ 23565923 w 148"/>
                <a:gd name="T73" fmla="*/ 238173 h 205"/>
                <a:gd name="T74" fmla="*/ 21210362 w 148"/>
                <a:gd name="T75" fmla="*/ 231943 h 205"/>
                <a:gd name="T76" fmla="*/ 18326707 w 148"/>
                <a:gd name="T77" fmla="*/ 224006 h 205"/>
                <a:gd name="T78" fmla="*/ 15607736 w 148"/>
                <a:gd name="T79" fmla="*/ 218062 h 205"/>
                <a:gd name="T80" fmla="*/ 13205374 w 148"/>
                <a:gd name="T81" fmla="*/ 210012 h 205"/>
                <a:gd name="T82" fmla="*/ 10161335 w 148"/>
                <a:gd name="T83" fmla="*/ 196226 h 205"/>
                <a:gd name="T84" fmla="*/ 2710532 w 148"/>
                <a:gd name="T85" fmla="*/ 168654 h 205"/>
                <a:gd name="T86" fmla="*/ 1279138 w 148"/>
                <a:gd name="T87" fmla="*/ 161190 h 205"/>
                <a:gd name="T88" fmla="*/ 680980 w 148"/>
                <a:gd name="T89" fmla="*/ 150430 h 205"/>
                <a:gd name="T90" fmla="*/ 0 w 148"/>
                <a:gd name="T91" fmla="*/ 138337 h 205"/>
                <a:gd name="T92" fmla="*/ 680980 w 148"/>
                <a:gd name="T93" fmla="*/ 118000 h 205"/>
                <a:gd name="T94" fmla="*/ 931892 w 148"/>
                <a:gd name="T95" fmla="*/ 92001 h 205"/>
                <a:gd name="T96" fmla="*/ 1279138 w 148"/>
                <a:gd name="T97" fmla="*/ 50326 h 205"/>
                <a:gd name="T98" fmla="*/ 1750446 w 148"/>
                <a:gd name="T99" fmla="*/ 20357 h 2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8"/>
                <a:gd name="T151" fmla="*/ 0 h 205"/>
                <a:gd name="T152" fmla="*/ 148 w 148"/>
                <a:gd name="T153" fmla="*/ 205 h 2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8" h="205">
                  <a:moveTo>
                    <a:pt x="4" y="4"/>
                  </a:moveTo>
                  <a:lnTo>
                    <a:pt x="4" y="3"/>
                  </a:lnTo>
                  <a:lnTo>
                    <a:pt x="7" y="0"/>
                  </a:lnTo>
                  <a:lnTo>
                    <a:pt x="11" y="0"/>
                  </a:lnTo>
                  <a:lnTo>
                    <a:pt x="12" y="2"/>
                  </a:lnTo>
                  <a:lnTo>
                    <a:pt x="12" y="4"/>
                  </a:lnTo>
                  <a:lnTo>
                    <a:pt x="14" y="16"/>
                  </a:lnTo>
                  <a:lnTo>
                    <a:pt x="14" y="29"/>
                  </a:lnTo>
                  <a:lnTo>
                    <a:pt x="12" y="40"/>
                  </a:lnTo>
                  <a:lnTo>
                    <a:pt x="12" y="67"/>
                  </a:lnTo>
                  <a:lnTo>
                    <a:pt x="11" y="75"/>
                  </a:lnTo>
                  <a:lnTo>
                    <a:pt x="11" y="88"/>
                  </a:lnTo>
                  <a:lnTo>
                    <a:pt x="10" y="93"/>
                  </a:lnTo>
                  <a:lnTo>
                    <a:pt x="10" y="106"/>
                  </a:lnTo>
                  <a:lnTo>
                    <a:pt x="9" y="109"/>
                  </a:lnTo>
                  <a:lnTo>
                    <a:pt x="10" y="112"/>
                  </a:lnTo>
                  <a:lnTo>
                    <a:pt x="10" y="119"/>
                  </a:lnTo>
                  <a:lnTo>
                    <a:pt x="11" y="123"/>
                  </a:lnTo>
                  <a:lnTo>
                    <a:pt x="15" y="127"/>
                  </a:lnTo>
                  <a:lnTo>
                    <a:pt x="17" y="130"/>
                  </a:lnTo>
                  <a:lnTo>
                    <a:pt x="22" y="134"/>
                  </a:lnTo>
                  <a:lnTo>
                    <a:pt x="25" y="138"/>
                  </a:lnTo>
                  <a:lnTo>
                    <a:pt x="29" y="141"/>
                  </a:lnTo>
                  <a:lnTo>
                    <a:pt x="34" y="145"/>
                  </a:lnTo>
                  <a:lnTo>
                    <a:pt x="39" y="149"/>
                  </a:lnTo>
                  <a:lnTo>
                    <a:pt x="50" y="160"/>
                  </a:lnTo>
                  <a:lnTo>
                    <a:pt x="56" y="167"/>
                  </a:lnTo>
                  <a:lnTo>
                    <a:pt x="56" y="166"/>
                  </a:lnTo>
                  <a:lnTo>
                    <a:pt x="61" y="168"/>
                  </a:lnTo>
                  <a:lnTo>
                    <a:pt x="66" y="171"/>
                  </a:lnTo>
                  <a:lnTo>
                    <a:pt x="71" y="173"/>
                  </a:lnTo>
                  <a:lnTo>
                    <a:pt x="76" y="176"/>
                  </a:lnTo>
                  <a:lnTo>
                    <a:pt x="79" y="179"/>
                  </a:lnTo>
                  <a:lnTo>
                    <a:pt x="82" y="180"/>
                  </a:lnTo>
                  <a:lnTo>
                    <a:pt x="85" y="182"/>
                  </a:lnTo>
                  <a:lnTo>
                    <a:pt x="89" y="186"/>
                  </a:lnTo>
                  <a:lnTo>
                    <a:pt x="93" y="188"/>
                  </a:lnTo>
                  <a:lnTo>
                    <a:pt x="94" y="188"/>
                  </a:lnTo>
                  <a:lnTo>
                    <a:pt x="96" y="189"/>
                  </a:lnTo>
                  <a:lnTo>
                    <a:pt x="98" y="190"/>
                  </a:lnTo>
                  <a:lnTo>
                    <a:pt x="100" y="191"/>
                  </a:lnTo>
                  <a:lnTo>
                    <a:pt x="102" y="191"/>
                  </a:lnTo>
                  <a:lnTo>
                    <a:pt x="106" y="193"/>
                  </a:lnTo>
                  <a:lnTo>
                    <a:pt x="113" y="193"/>
                  </a:lnTo>
                  <a:lnTo>
                    <a:pt x="116" y="194"/>
                  </a:lnTo>
                  <a:lnTo>
                    <a:pt x="132" y="194"/>
                  </a:lnTo>
                  <a:lnTo>
                    <a:pt x="138" y="196"/>
                  </a:lnTo>
                  <a:lnTo>
                    <a:pt x="132" y="199"/>
                  </a:lnTo>
                  <a:lnTo>
                    <a:pt x="132" y="197"/>
                  </a:lnTo>
                  <a:lnTo>
                    <a:pt x="135" y="194"/>
                  </a:lnTo>
                  <a:lnTo>
                    <a:pt x="145" y="194"/>
                  </a:lnTo>
                  <a:lnTo>
                    <a:pt x="145" y="196"/>
                  </a:lnTo>
                  <a:lnTo>
                    <a:pt x="147" y="196"/>
                  </a:lnTo>
                  <a:lnTo>
                    <a:pt x="147" y="199"/>
                  </a:lnTo>
                  <a:lnTo>
                    <a:pt x="144" y="202"/>
                  </a:lnTo>
                  <a:lnTo>
                    <a:pt x="143" y="202"/>
                  </a:lnTo>
                  <a:lnTo>
                    <a:pt x="137" y="202"/>
                  </a:lnTo>
                  <a:lnTo>
                    <a:pt x="141" y="198"/>
                  </a:lnTo>
                  <a:lnTo>
                    <a:pt x="141" y="201"/>
                  </a:lnTo>
                  <a:lnTo>
                    <a:pt x="138" y="204"/>
                  </a:lnTo>
                  <a:lnTo>
                    <a:pt x="137" y="204"/>
                  </a:lnTo>
                  <a:lnTo>
                    <a:pt x="132" y="202"/>
                  </a:lnTo>
                  <a:lnTo>
                    <a:pt x="116" y="202"/>
                  </a:lnTo>
                  <a:lnTo>
                    <a:pt x="113" y="201"/>
                  </a:lnTo>
                  <a:lnTo>
                    <a:pt x="106" y="201"/>
                  </a:lnTo>
                  <a:lnTo>
                    <a:pt x="99" y="199"/>
                  </a:lnTo>
                  <a:lnTo>
                    <a:pt x="98" y="199"/>
                  </a:lnTo>
                  <a:lnTo>
                    <a:pt x="94" y="197"/>
                  </a:lnTo>
                  <a:lnTo>
                    <a:pt x="91" y="196"/>
                  </a:lnTo>
                  <a:lnTo>
                    <a:pt x="89" y="196"/>
                  </a:lnTo>
                  <a:lnTo>
                    <a:pt x="88" y="194"/>
                  </a:lnTo>
                  <a:lnTo>
                    <a:pt x="85" y="193"/>
                  </a:lnTo>
                  <a:lnTo>
                    <a:pt x="81" y="189"/>
                  </a:lnTo>
                  <a:lnTo>
                    <a:pt x="79" y="188"/>
                  </a:lnTo>
                  <a:lnTo>
                    <a:pt x="74" y="186"/>
                  </a:lnTo>
                  <a:lnTo>
                    <a:pt x="71" y="183"/>
                  </a:lnTo>
                  <a:lnTo>
                    <a:pt x="67" y="180"/>
                  </a:lnTo>
                  <a:lnTo>
                    <a:pt x="61" y="177"/>
                  </a:lnTo>
                  <a:lnTo>
                    <a:pt x="57" y="175"/>
                  </a:lnTo>
                  <a:lnTo>
                    <a:pt x="52" y="172"/>
                  </a:lnTo>
                  <a:lnTo>
                    <a:pt x="50" y="172"/>
                  </a:lnTo>
                  <a:lnTo>
                    <a:pt x="44" y="166"/>
                  </a:lnTo>
                  <a:lnTo>
                    <a:pt x="39" y="160"/>
                  </a:lnTo>
                  <a:lnTo>
                    <a:pt x="34" y="155"/>
                  </a:lnTo>
                  <a:lnTo>
                    <a:pt x="27" y="152"/>
                  </a:lnTo>
                  <a:lnTo>
                    <a:pt x="9" y="133"/>
                  </a:lnTo>
                  <a:lnTo>
                    <a:pt x="7" y="130"/>
                  </a:lnTo>
                  <a:lnTo>
                    <a:pt x="4" y="127"/>
                  </a:lnTo>
                  <a:lnTo>
                    <a:pt x="3" y="122"/>
                  </a:lnTo>
                  <a:lnTo>
                    <a:pt x="2" y="119"/>
                  </a:lnTo>
                  <a:lnTo>
                    <a:pt x="2" y="114"/>
                  </a:lnTo>
                  <a:lnTo>
                    <a:pt x="0" y="109"/>
                  </a:lnTo>
                  <a:lnTo>
                    <a:pt x="2" y="105"/>
                  </a:lnTo>
                  <a:lnTo>
                    <a:pt x="2" y="93"/>
                  </a:lnTo>
                  <a:lnTo>
                    <a:pt x="3" y="88"/>
                  </a:lnTo>
                  <a:lnTo>
                    <a:pt x="3" y="73"/>
                  </a:lnTo>
                  <a:lnTo>
                    <a:pt x="4" y="67"/>
                  </a:lnTo>
                  <a:lnTo>
                    <a:pt x="4" y="40"/>
                  </a:lnTo>
                  <a:lnTo>
                    <a:pt x="6" y="29"/>
                  </a:lnTo>
                  <a:lnTo>
                    <a:pt x="6" y="16"/>
                  </a:lnTo>
                  <a:lnTo>
                    <a:pt x="4" y="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34" name="Freeform 26"/>
            <p:cNvSpPr>
              <a:spLocks/>
            </p:cNvSpPr>
            <p:nvPr/>
          </p:nvSpPr>
          <p:spPr bwMode="auto">
            <a:xfrm>
              <a:off x="3971" y="1891"/>
              <a:ext cx="43" cy="20"/>
            </a:xfrm>
            <a:custGeom>
              <a:avLst/>
              <a:gdLst>
                <a:gd name="T0" fmla="*/ 5990476 w 23"/>
                <a:gd name="T1" fmla="*/ 0 h 14"/>
                <a:gd name="T2" fmla="*/ 5990476 w 23"/>
                <a:gd name="T3" fmla="*/ 12373 h 14"/>
                <a:gd name="T4" fmla="*/ 5657491 w 23"/>
                <a:gd name="T5" fmla="*/ 12373 h 14"/>
                <a:gd name="T6" fmla="*/ 5206261 w 23"/>
                <a:gd name="T7" fmla="*/ 14161 h 14"/>
                <a:gd name="T8" fmla="*/ 4029841 w 23"/>
                <a:gd name="T9" fmla="*/ 14161 h 14"/>
                <a:gd name="T10" fmla="*/ 3834809 w 23"/>
                <a:gd name="T11" fmla="*/ 16839 h 14"/>
                <a:gd name="T12" fmla="*/ 1618612 w 23"/>
                <a:gd name="T13" fmla="*/ 16839 h 14"/>
                <a:gd name="T14" fmla="*/ 865769 w 23"/>
                <a:gd name="T15" fmla="*/ 14161 h 14"/>
                <a:gd name="T16" fmla="*/ 286832 w 23"/>
                <a:gd name="T17" fmla="*/ 14161 h 14"/>
                <a:gd name="T18" fmla="*/ 0 w 23"/>
                <a:gd name="T19" fmla="*/ 12373 h 14"/>
                <a:gd name="T20" fmla="*/ 0 w 23"/>
                <a:gd name="T21" fmla="*/ 0 h 14"/>
                <a:gd name="T22" fmla="*/ 5990476 w 23"/>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4"/>
                <a:gd name="T38" fmla="*/ 23 w 23"/>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4">
                  <a:moveTo>
                    <a:pt x="22" y="0"/>
                  </a:moveTo>
                  <a:lnTo>
                    <a:pt x="22" y="10"/>
                  </a:lnTo>
                  <a:lnTo>
                    <a:pt x="21" y="10"/>
                  </a:lnTo>
                  <a:lnTo>
                    <a:pt x="19" y="11"/>
                  </a:lnTo>
                  <a:lnTo>
                    <a:pt x="15" y="11"/>
                  </a:lnTo>
                  <a:lnTo>
                    <a:pt x="14" y="13"/>
                  </a:lnTo>
                  <a:lnTo>
                    <a:pt x="6" y="13"/>
                  </a:lnTo>
                  <a:lnTo>
                    <a:pt x="3" y="11"/>
                  </a:lnTo>
                  <a:lnTo>
                    <a:pt x="1" y="11"/>
                  </a:lnTo>
                  <a:lnTo>
                    <a:pt x="0" y="10"/>
                  </a:lnTo>
                  <a:lnTo>
                    <a:pt x="0" y="0"/>
                  </a:lnTo>
                  <a:lnTo>
                    <a:pt x="22" y="0"/>
                  </a:lnTo>
                </a:path>
              </a:pathLst>
            </a:custGeom>
            <a:solidFill>
              <a:srgbClr val="FFFFFF"/>
            </a:solidFill>
            <a:ln w="12700" cap="rnd">
              <a:solidFill>
                <a:srgbClr val="000000"/>
              </a:solidFill>
              <a:round/>
              <a:headEnd/>
              <a:tailEnd/>
            </a:ln>
          </p:spPr>
          <p:txBody>
            <a:bodyPr/>
            <a:lstStyle/>
            <a:p>
              <a:endParaRPr lang="en-US"/>
            </a:p>
          </p:txBody>
        </p:sp>
        <p:sp>
          <p:nvSpPr>
            <p:cNvPr id="2135" name="Rectangle 27"/>
            <p:cNvSpPr>
              <a:spLocks noChangeArrowheads="1"/>
            </p:cNvSpPr>
            <p:nvPr/>
          </p:nvSpPr>
          <p:spPr bwMode="auto">
            <a:xfrm>
              <a:off x="3937" y="1858"/>
              <a:ext cx="211" cy="1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en-US">
                <a:solidFill>
                  <a:srgbClr val="FFFFFF"/>
                </a:solidFill>
              </a:endParaRPr>
            </a:p>
          </p:txBody>
        </p:sp>
        <p:sp>
          <p:nvSpPr>
            <p:cNvPr id="2136" name="Freeform 28"/>
            <p:cNvSpPr>
              <a:spLocks/>
            </p:cNvSpPr>
            <p:nvPr/>
          </p:nvSpPr>
          <p:spPr bwMode="auto">
            <a:xfrm>
              <a:off x="3937" y="1827"/>
              <a:ext cx="218" cy="27"/>
            </a:xfrm>
            <a:custGeom>
              <a:avLst/>
              <a:gdLst>
                <a:gd name="T0" fmla="*/ 19926405 w 116"/>
                <a:gd name="T1" fmla="*/ 0 h 19"/>
                <a:gd name="T2" fmla="*/ 19926405 w 116"/>
                <a:gd name="T3" fmla="*/ 1 h 19"/>
                <a:gd name="T4" fmla="*/ 21975514 w 116"/>
                <a:gd name="T5" fmla="*/ 1 h 19"/>
                <a:gd name="T6" fmla="*/ 21975514 w 116"/>
                <a:gd name="T7" fmla="*/ 2528 h 19"/>
                <a:gd name="T8" fmla="*/ 24112921 w 116"/>
                <a:gd name="T9" fmla="*/ 2528 h 19"/>
                <a:gd name="T10" fmla="*/ 24112921 w 116"/>
                <a:gd name="T11" fmla="*/ 5104 h 19"/>
                <a:gd name="T12" fmla="*/ 25389709 w 116"/>
                <a:gd name="T13" fmla="*/ 5104 h 19"/>
                <a:gd name="T14" fmla="*/ 25389709 w 116"/>
                <a:gd name="T15" fmla="*/ 5481 h 19"/>
                <a:gd name="T16" fmla="*/ 26534720 w 116"/>
                <a:gd name="T17" fmla="*/ 5481 h 19"/>
                <a:gd name="T18" fmla="*/ 26534720 w 116"/>
                <a:gd name="T19" fmla="*/ 7253 h 19"/>
                <a:gd name="T20" fmla="*/ 28110679 w 116"/>
                <a:gd name="T21" fmla="*/ 7253 h 19"/>
                <a:gd name="T22" fmla="*/ 28110679 w 116"/>
                <a:gd name="T23" fmla="*/ 7789 h 19"/>
                <a:gd name="T24" fmla="*/ 29240656 w 116"/>
                <a:gd name="T25" fmla="*/ 7789 h 19"/>
                <a:gd name="T26" fmla="*/ 29240656 w 116"/>
                <a:gd name="T27" fmla="*/ 7789 h 19"/>
                <a:gd name="T28" fmla="*/ 30167516 w 116"/>
                <a:gd name="T29" fmla="*/ 7789 h 19"/>
                <a:gd name="T30" fmla="*/ 30167516 w 116"/>
                <a:gd name="T31" fmla="*/ 10307 h 19"/>
                <a:gd name="T32" fmla="*/ 31204625 w 116"/>
                <a:gd name="T33" fmla="*/ 10307 h 19"/>
                <a:gd name="T34" fmla="*/ 31204625 w 116"/>
                <a:gd name="T35" fmla="*/ 11069 h 19"/>
                <a:gd name="T36" fmla="*/ 31984275 w 116"/>
                <a:gd name="T37" fmla="*/ 11069 h 19"/>
                <a:gd name="T38" fmla="*/ 31984275 w 116"/>
                <a:gd name="T39" fmla="*/ 13030 h 19"/>
                <a:gd name="T40" fmla="*/ 32653520 w 116"/>
                <a:gd name="T41" fmla="*/ 13030 h 19"/>
                <a:gd name="T42" fmla="*/ 32653520 w 116"/>
                <a:gd name="T43" fmla="*/ 13305 h 19"/>
                <a:gd name="T44" fmla="*/ 33620237 w 116"/>
                <a:gd name="T45" fmla="*/ 14647 h 19"/>
                <a:gd name="T46" fmla="*/ 33620237 w 116"/>
                <a:gd name="T47" fmla="*/ 16902 h 19"/>
                <a:gd name="T48" fmla="*/ 34034527 w 116"/>
                <a:gd name="T49" fmla="*/ 18516 h 19"/>
                <a:gd name="T50" fmla="*/ 34034527 w 116"/>
                <a:gd name="T51" fmla="*/ 18907 h 19"/>
                <a:gd name="T52" fmla="*/ 34719468 w 116"/>
                <a:gd name="T53" fmla="*/ 18907 h 19"/>
                <a:gd name="T54" fmla="*/ 34719468 w 116"/>
                <a:gd name="T55" fmla="*/ 20814 h 19"/>
                <a:gd name="T56" fmla="*/ 0 w 116"/>
                <a:gd name="T57" fmla="*/ 20814 h 19"/>
                <a:gd name="T58" fmla="*/ 0 w 116"/>
                <a:gd name="T59" fmla="*/ 18516 h 19"/>
                <a:gd name="T60" fmla="*/ 364376 w 116"/>
                <a:gd name="T61" fmla="*/ 18516 h 19"/>
                <a:gd name="T62" fmla="*/ 937447 w 116"/>
                <a:gd name="T63" fmla="*/ 14647 h 19"/>
                <a:gd name="T64" fmla="*/ 937447 w 116"/>
                <a:gd name="T65" fmla="*/ 14647 h 19"/>
                <a:gd name="T66" fmla="*/ 1451869 w 116"/>
                <a:gd name="T67" fmla="*/ 13030 h 19"/>
                <a:gd name="T68" fmla="*/ 2418498 w 116"/>
                <a:gd name="T69" fmla="*/ 13030 h 19"/>
                <a:gd name="T70" fmla="*/ 2728513 w 116"/>
                <a:gd name="T71" fmla="*/ 10307 h 19"/>
                <a:gd name="T72" fmla="*/ 3679635 w 116"/>
                <a:gd name="T73" fmla="*/ 10307 h 19"/>
                <a:gd name="T74" fmla="*/ 3679635 w 116"/>
                <a:gd name="T75" fmla="*/ 7789 h 19"/>
                <a:gd name="T76" fmla="*/ 4545109 w 116"/>
                <a:gd name="T77" fmla="*/ 7789 h 19"/>
                <a:gd name="T78" fmla="*/ 4545109 w 116"/>
                <a:gd name="T79" fmla="*/ 7789 h 19"/>
                <a:gd name="T80" fmla="*/ 5478829 w 116"/>
                <a:gd name="T81" fmla="*/ 7789 h 19"/>
                <a:gd name="T82" fmla="*/ 5478829 w 116"/>
                <a:gd name="T83" fmla="*/ 7253 h 19"/>
                <a:gd name="T84" fmla="*/ 6608621 w 116"/>
                <a:gd name="T85" fmla="*/ 7253 h 19"/>
                <a:gd name="T86" fmla="*/ 6608621 w 116"/>
                <a:gd name="T87" fmla="*/ 5481 h 19"/>
                <a:gd name="T88" fmla="*/ 7868011 w 116"/>
                <a:gd name="T89" fmla="*/ 5481 h 19"/>
                <a:gd name="T90" fmla="*/ 7868011 w 116"/>
                <a:gd name="T91" fmla="*/ 5104 h 19"/>
                <a:gd name="T92" fmla="*/ 9636578 w 116"/>
                <a:gd name="T93" fmla="*/ 5104 h 19"/>
                <a:gd name="T94" fmla="*/ 9636578 w 116"/>
                <a:gd name="T95" fmla="*/ 2528 h 19"/>
                <a:gd name="T96" fmla="*/ 10959101 w 116"/>
                <a:gd name="T97" fmla="*/ 2528 h 19"/>
                <a:gd name="T98" fmla="*/ 10959101 w 116"/>
                <a:gd name="T99" fmla="*/ 1 h 19"/>
                <a:gd name="T100" fmla="*/ 14119394 w 116"/>
                <a:gd name="T101" fmla="*/ 1 h 19"/>
                <a:gd name="T102" fmla="*/ 14119394 w 116"/>
                <a:gd name="T103" fmla="*/ 0 h 19"/>
                <a:gd name="T104" fmla="*/ 19926405 w 116"/>
                <a:gd name="T105" fmla="*/ 0 h 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
                <a:gd name="T160" fmla="*/ 0 h 19"/>
                <a:gd name="T161" fmla="*/ 116 w 116"/>
                <a:gd name="T162" fmla="*/ 19 h 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 h="19">
                  <a:moveTo>
                    <a:pt x="66" y="0"/>
                  </a:moveTo>
                  <a:lnTo>
                    <a:pt x="66" y="1"/>
                  </a:lnTo>
                  <a:lnTo>
                    <a:pt x="73" y="1"/>
                  </a:lnTo>
                  <a:lnTo>
                    <a:pt x="73" y="2"/>
                  </a:lnTo>
                  <a:lnTo>
                    <a:pt x="80" y="2"/>
                  </a:lnTo>
                  <a:lnTo>
                    <a:pt x="80" y="4"/>
                  </a:lnTo>
                  <a:lnTo>
                    <a:pt x="84" y="4"/>
                  </a:lnTo>
                  <a:lnTo>
                    <a:pt x="84" y="5"/>
                  </a:lnTo>
                  <a:lnTo>
                    <a:pt x="88" y="5"/>
                  </a:lnTo>
                  <a:lnTo>
                    <a:pt x="88" y="6"/>
                  </a:lnTo>
                  <a:lnTo>
                    <a:pt x="93" y="6"/>
                  </a:lnTo>
                  <a:lnTo>
                    <a:pt x="93" y="7"/>
                  </a:lnTo>
                  <a:lnTo>
                    <a:pt x="97" y="7"/>
                  </a:lnTo>
                  <a:lnTo>
                    <a:pt x="100" y="7"/>
                  </a:lnTo>
                  <a:lnTo>
                    <a:pt x="100" y="9"/>
                  </a:lnTo>
                  <a:lnTo>
                    <a:pt x="103" y="9"/>
                  </a:lnTo>
                  <a:lnTo>
                    <a:pt x="103" y="10"/>
                  </a:lnTo>
                  <a:lnTo>
                    <a:pt x="106" y="10"/>
                  </a:lnTo>
                  <a:lnTo>
                    <a:pt x="106" y="11"/>
                  </a:lnTo>
                  <a:lnTo>
                    <a:pt x="108" y="11"/>
                  </a:lnTo>
                  <a:lnTo>
                    <a:pt x="108" y="12"/>
                  </a:lnTo>
                  <a:lnTo>
                    <a:pt x="111" y="13"/>
                  </a:lnTo>
                  <a:lnTo>
                    <a:pt x="111" y="15"/>
                  </a:lnTo>
                  <a:lnTo>
                    <a:pt x="113" y="16"/>
                  </a:lnTo>
                  <a:lnTo>
                    <a:pt x="113" y="17"/>
                  </a:lnTo>
                  <a:lnTo>
                    <a:pt x="115" y="17"/>
                  </a:lnTo>
                  <a:lnTo>
                    <a:pt x="115" y="18"/>
                  </a:lnTo>
                  <a:lnTo>
                    <a:pt x="0" y="18"/>
                  </a:lnTo>
                  <a:lnTo>
                    <a:pt x="0" y="16"/>
                  </a:lnTo>
                  <a:lnTo>
                    <a:pt x="1" y="16"/>
                  </a:lnTo>
                  <a:lnTo>
                    <a:pt x="3" y="13"/>
                  </a:lnTo>
                  <a:lnTo>
                    <a:pt x="5" y="11"/>
                  </a:lnTo>
                  <a:lnTo>
                    <a:pt x="8" y="11"/>
                  </a:lnTo>
                  <a:lnTo>
                    <a:pt x="9" y="9"/>
                  </a:lnTo>
                  <a:lnTo>
                    <a:pt x="12" y="9"/>
                  </a:lnTo>
                  <a:lnTo>
                    <a:pt x="12" y="7"/>
                  </a:lnTo>
                  <a:lnTo>
                    <a:pt x="15" y="7"/>
                  </a:lnTo>
                  <a:lnTo>
                    <a:pt x="18" y="7"/>
                  </a:lnTo>
                  <a:lnTo>
                    <a:pt x="18" y="6"/>
                  </a:lnTo>
                  <a:lnTo>
                    <a:pt x="22" y="6"/>
                  </a:lnTo>
                  <a:lnTo>
                    <a:pt x="22" y="5"/>
                  </a:lnTo>
                  <a:lnTo>
                    <a:pt x="26" y="5"/>
                  </a:lnTo>
                  <a:lnTo>
                    <a:pt x="26" y="4"/>
                  </a:lnTo>
                  <a:lnTo>
                    <a:pt x="32" y="4"/>
                  </a:lnTo>
                  <a:lnTo>
                    <a:pt x="32" y="2"/>
                  </a:lnTo>
                  <a:lnTo>
                    <a:pt x="36" y="2"/>
                  </a:lnTo>
                  <a:lnTo>
                    <a:pt x="36" y="1"/>
                  </a:lnTo>
                  <a:lnTo>
                    <a:pt x="47" y="1"/>
                  </a:lnTo>
                  <a:lnTo>
                    <a:pt x="47" y="0"/>
                  </a:lnTo>
                  <a:lnTo>
                    <a:pt x="66" y="0"/>
                  </a:lnTo>
                </a:path>
              </a:pathLst>
            </a:custGeom>
            <a:solidFill>
              <a:srgbClr val="FFFFFF"/>
            </a:solidFill>
            <a:ln w="12700" cap="rnd">
              <a:solidFill>
                <a:srgbClr val="FFFFFF"/>
              </a:solidFill>
              <a:round/>
              <a:headEnd/>
              <a:tailEnd/>
            </a:ln>
          </p:spPr>
          <p:txBody>
            <a:bodyPr/>
            <a:lstStyle/>
            <a:p>
              <a:endParaRPr lang="en-US"/>
            </a:p>
          </p:txBody>
        </p:sp>
        <p:sp>
          <p:nvSpPr>
            <p:cNvPr id="2137" name="Freeform 29"/>
            <p:cNvSpPr>
              <a:spLocks/>
            </p:cNvSpPr>
            <p:nvPr/>
          </p:nvSpPr>
          <p:spPr bwMode="auto">
            <a:xfrm>
              <a:off x="3926" y="1827"/>
              <a:ext cx="229" cy="33"/>
            </a:xfrm>
            <a:custGeom>
              <a:avLst/>
              <a:gdLst>
                <a:gd name="T0" fmla="*/ 35659766 w 122"/>
                <a:gd name="T1" fmla="*/ 30615 h 23"/>
                <a:gd name="T2" fmla="*/ 35659766 w 122"/>
                <a:gd name="T3" fmla="*/ 28878 h 23"/>
                <a:gd name="T4" fmla="*/ 35033733 w 122"/>
                <a:gd name="T5" fmla="*/ 25885 h 23"/>
                <a:gd name="T6" fmla="*/ 34718599 w 122"/>
                <a:gd name="T7" fmla="*/ 25885 h 23"/>
                <a:gd name="T8" fmla="*/ 34718599 w 122"/>
                <a:gd name="T9" fmla="*/ 24417 h 23"/>
                <a:gd name="T10" fmla="*/ 33297327 w 122"/>
                <a:gd name="T11" fmla="*/ 19281 h 23"/>
                <a:gd name="T12" fmla="*/ 32977448 w 122"/>
                <a:gd name="T13" fmla="*/ 19281 h 23"/>
                <a:gd name="T14" fmla="*/ 32629428 w 122"/>
                <a:gd name="T15" fmla="*/ 15583 h 23"/>
                <a:gd name="T16" fmla="*/ 31868098 w 122"/>
                <a:gd name="T17" fmla="*/ 15048 h 23"/>
                <a:gd name="T18" fmla="*/ 31561403 w 122"/>
                <a:gd name="T19" fmla="*/ 15048 h 23"/>
                <a:gd name="T20" fmla="*/ 31000008 w 122"/>
                <a:gd name="T21" fmla="*/ 12574 h 23"/>
                <a:gd name="T22" fmla="*/ 30034304 w 122"/>
                <a:gd name="T23" fmla="*/ 10488 h 23"/>
                <a:gd name="T24" fmla="*/ 29870745 w 122"/>
                <a:gd name="T25" fmla="*/ 10488 h 23"/>
                <a:gd name="T26" fmla="*/ 28866779 w 122"/>
                <a:gd name="T27" fmla="*/ 9366 h 23"/>
                <a:gd name="T28" fmla="*/ 28258751 w 122"/>
                <a:gd name="T29" fmla="*/ 9366 h 23"/>
                <a:gd name="T30" fmla="*/ 27451379 w 122"/>
                <a:gd name="T31" fmla="*/ 8764 h 23"/>
                <a:gd name="T32" fmla="*/ 27451379 w 122"/>
                <a:gd name="T33" fmla="*/ 8764 h 23"/>
                <a:gd name="T34" fmla="*/ 26211176 w 122"/>
                <a:gd name="T35" fmla="*/ 6528 h 23"/>
                <a:gd name="T36" fmla="*/ 25260728 w 122"/>
                <a:gd name="T37" fmla="*/ 6528 h 23"/>
                <a:gd name="T38" fmla="*/ 25100368 w 122"/>
                <a:gd name="T39" fmla="*/ 4257 h 23"/>
                <a:gd name="T40" fmla="*/ 23582992 w 122"/>
                <a:gd name="T41" fmla="*/ 4257 h 23"/>
                <a:gd name="T42" fmla="*/ 22910153 w 122"/>
                <a:gd name="T43" fmla="*/ 2967 h 23"/>
                <a:gd name="T44" fmla="*/ 21850311 w 122"/>
                <a:gd name="T45" fmla="*/ 2967 h 23"/>
                <a:gd name="T46" fmla="*/ 20901350 w 122"/>
                <a:gd name="T47" fmla="*/ 0 h 23"/>
                <a:gd name="T48" fmla="*/ 14700794 w 122"/>
                <a:gd name="T49" fmla="*/ 0 h 23"/>
                <a:gd name="T50" fmla="*/ 13817515 w 122"/>
                <a:gd name="T51" fmla="*/ 2967 h 23"/>
                <a:gd name="T52" fmla="*/ 11451345 w 122"/>
                <a:gd name="T53" fmla="*/ 2967 h 23"/>
                <a:gd name="T54" fmla="*/ 11135220 w 122"/>
                <a:gd name="T55" fmla="*/ 4257 h 23"/>
                <a:gd name="T56" fmla="*/ 10373581 w 122"/>
                <a:gd name="T57" fmla="*/ 4257 h 23"/>
                <a:gd name="T58" fmla="*/ 9719257 w 122"/>
                <a:gd name="T59" fmla="*/ 6528 h 23"/>
                <a:gd name="T60" fmla="*/ 8283713 w 122"/>
                <a:gd name="T61" fmla="*/ 6528 h 23"/>
                <a:gd name="T62" fmla="*/ 7361299 w 122"/>
                <a:gd name="T63" fmla="*/ 8764 h 23"/>
                <a:gd name="T64" fmla="*/ 7049619 w 122"/>
                <a:gd name="T65" fmla="*/ 8764 h 23"/>
                <a:gd name="T66" fmla="*/ 6464193 w 122"/>
                <a:gd name="T67" fmla="*/ 9366 h 23"/>
                <a:gd name="T68" fmla="*/ 5932302 w 122"/>
                <a:gd name="T69" fmla="*/ 9366 h 23"/>
                <a:gd name="T70" fmla="*/ 5034802 w 122"/>
                <a:gd name="T71" fmla="*/ 10488 h 23"/>
                <a:gd name="T72" fmla="*/ 4687432 w 122"/>
                <a:gd name="T73" fmla="*/ 12574 h 23"/>
                <a:gd name="T74" fmla="*/ 4111283 w 122"/>
                <a:gd name="T75" fmla="*/ 12574 h 23"/>
                <a:gd name="T76" fmla="*/ 3605461 w 122"/>
                <a:gd name="T77" fmla="*/ 15048 h 23"/>
                <a:gd name="T78" fmla="*/ 2351115 w 122"/>
                <a:gd name="T79" fmla="*/ 19281 h 23"/>
                <a:gd name="T80" fmla="*/ 2000849 w 122"/>
                <a:gd name="T81" fmla="*/ 19281 h 23"/>
                <a:gd name="T82" fmla="*/ 667302 w 122"/>
                <a:gd name="T83" fmla="*/ 25885 h 23"/>
                <a:gd name="T84" fmla="*/ 667302 w 122"/>
                <a:gd name="T85" fmla="*/ 28878 h 23"/>
                <a:gd name="T86" fmla="*/ 0 w 122"/>
                <a:gd name="T87" fmla="*/ 30615 h 23"/>
                <a:gd name="T88" fmla="*/ 35659766 w 122"/>
                <a:gd name="T89" fmla="*/ 30615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23"/>
                <a:gd name="T137" fmla="*/ 122 w 122"/>
                <a:gd name="T138" fmla="*/ 23 h 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23">
                  <a:moveTo>
                    <a:pt x="121" y="22"/>
                  </a:moveTo>
                  <a:lnTo>
                    <a:pt x="121" y="21"/>
                  </a:lnTo>
                  <a:lnTo>
                    <a:pt x="119" y="19"/>
                  </a:lnTo>
                  <a:lnTo>
                    <a:pt x="118" y="19"/>
                  </a:lnTo>
                  <a:lnTo>
                    <a:pt x="118" y="18"/>
                  </a:lnTo>
                  <a:lnTo>
                    <a:pt x="113" y="14"/>
                  </a:lnTo>
                  <a:lnTo>
                    <a:pt x="112" y="14"/>
                  </a:lnTo>
                  <a:lnTo>
                    <a:pt x="111" y="12"/>
                  </a:lnTo>
                  <a:lnTo>
                    <a:pt x="108" y="11"/>
                  </a:lnTo>
                  <a:lnTo>
                    <a:pt x="107" y="11"/>
                  </a:lnTo>
                  <a:lnTo>
                    <a:pt x="105" y="9"/>
                  </a:lnTo>
                  <a:lnTo>
                    <a:pt x="102" y="8"/>
                  </a:lnTo>
                  <a:lnTo>
                    <a:pt x="101" y="8"/>
                  </a:lnTo>
                  <a:lnTo>
                    <a:pt x="98" y="7"/>
                  </a:lnTo>
                  <a:lnTo>
                    <a:pt x="96" y="7"/>
                  </a:lnTo>
                  <a:lnTo>
                    <a:pt x="93" y="6"/>
                  </a:lnTo>
                  <a:lnTo>
                    <a:pt x="89" y="5"/>
                  </a:lnTo>
                  <a:lnTo>
                    <a:pt x="86" y="5"/>
                  </a:lnTo>
                  <a:lnTo>
                    <a:pt x="85" y="3"/>
                  </a:lnTo>
                  <a:lnTo>
                    <a:pt x="80" y="3"/>
                  </a:lnTo>
                  <a:lnTo>
                    <a:pt x="78" y="2"/>
                  </a:lnTo>
                  <a:lnTo>
                    <a:pt x="74" y="2"/>
                  </a:lnTo>
                  <a:lnTo>
                    <a:pt x="71" y="0"/>
                  </a:lnTo>
                  <a:lnTo>
                    <a:pt x="50" y="0"/>
                  </a:lnTo>
                  <a:lnTo>
                    <a:pt x="47" y="2"/>
                  </a:lnTo>
                  <a:lnTo>
                    <a:pt x="39" y="2"/>
                  </a:lnTo>
                  <a:lnTo>
                    <a:pt x="38" y="3"/>
                  </a:lnTo>
                  <a:lnTo>
                    <a:pt x="35" y="3"/>
                  </a:lnTo>
                  <a:lnTo>
                    <a:pt x="33" y="5"/>
                  </a:lnTo>
                  <a:lnTo>
                    <a:pt x="28" y="5"/>
                  </a:lnTo>
                  <a:lnTo>
                    <a:pt x="25" y="6"/>
                  </a:lnTo>
                  <a:lnTo>
                    <a:pt x="24" y="6"/>
                  </a:lnTo>
                  <a:lnTo>
                    <a:pt x="22" y="7"/>
                  </a:lnTo>
                  <a:lnTo>
                    <a:pt x="20" y="7"/>
                  </a:lnTo>
                  <a:lnTo>
                    <a:pt x="17" y="8"/>
                  </a:lnTo>
                  <a:lnTo>
                    <a:pt x="16" y="9"/>
                  </a:lnTo>
                  <a:lnTo>
                    <a:pt x="14" y="9"/>
                  </a:lnTo>
                  <a:lnTo>
                    <a:pt x="12" y="11"/>
                  </a:lnTo>
                  <a:lnTo>
                    <a:pt x="8" y="14"/>
                  </a:lnTo>
                  <a:lnTo>
                    <a:pt x="7" y="14"/>
                  </a:lnTo>
                  <a:lnTo>
                    <a:pt x="2" y="19"/>
                  </a:lnTo>
                  <a:lnTo>
                    <a:pt x="2" y="21"/>
                  </a:lnTo>
                  <a:lnTo>
                    <a:pt x="0" y="22"/>
                  </a:lnTo>
                  <a:lnTo>
                    <a:pt x="121" y="2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8" name="Freeform 30"/>
            <p:cNvSpPr>
              <a:spLocks/>
            </p:cNvSpPr>
            <p:nvPr/>
          </p:nvSpPr>
          <p:spPr bwMode="auto">
            <a:xfrm>
              <a:off x="3926" y="1856"/>
              <a:ext cx="225" cy="1"/>
            </a:xfrm>
            <a:custGeom>
              <a:avLst/>
              <a:gdLst>
                <a:gd name="T0" fmla="*/ 34304316 w 120"/>
                <a:gd name="T1" fmla="*/ 0 h 1"/>
                <a:gd name="T2" fmla="*/ 0 w 120"/>
                <a:gd name="T3" fmla="*/ 0 h 1"/>
                <a:gd name="T4" fmla="*/ 0 60000 65536"/>
                <a:gd name="T5" fmla="*/ 0 60000 65536"/>
                <a:gd name="T6" fmla="*/ 0 w 120"/>
                <a:gd name="T7" fmla="*/ 0 h 1"/>
                <a:gd name="T8" fmla="*/ 120 w 120"/>
                <a:gd name="T9" fmla="*/ 1 h 1"/>
              </a:gdLst>
              <a:ahLst/>
              <a:cxnLst>
                <a:cxn ang="T4">
                  <a:pos x="T0" y="T1"/>
                </a:cxn>
                <a:cxn ang="T5">
                  <a:pos x="T2" y="T3"/>
                </a:cxn>
              </a:cxnLst>
              <a:rect l="T6" t="T7" r="T8" b="T9"/>
              <a:pathLst>
                <a:path w="120" h="1">
                  <a:moveTo>
                    <a:pt x="119" y="0"/>
                  </a:move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9" name="Freeform 31"/>
            <p:cNvSpPr>
              <a:spLocks/>
            </p:cNvSpPr>
            <p:nvPr/>
          </p:nvSpPr>
          <p:spPr bwMode="auto">
            <a:xfrm>
              <a:off x="3924" y="1873"/>
              <a:ext cx="233" cy="48"/>
            </a:xfrm>
            <a:custGeom>
              <a:avLst/>
              <a:gdLst>
                <a:gd name="T0" fmla="*/ 37026953 w 124"/>
                <a:gd name="T1" fmla="*/ 0 h 34"/>
                <a:gd name="T2" fmla="*/ 21929376 w 124"/>
                <a:gd name="T3" fmla="*/ 22388 h 34"/>
                <a:gd name="T4" fmla="*/ 21642891 w 124"/>
                <a:gd name="T5" fmla="*/ 22388 h 34"/>
                <a:gd name="T6" fmla="*/ 21642891 w 124"/>
                <a:gd name="T7" fmla="*/ 32576 h 34"/>
                <a:gd name="T8" fmla="*/ 14755439 w 124"/>
                <a:gd name="T9" fmla="*/ 32576 h 34"/>
                <a:gd name="T10" fmla="*/ 14755439 w 124"/>
                <a:gd name="T11" fmla="*/ 22388 h 34"/>
                <a:gd name="T12" fmla="*/ 0 w 124"/>
                <a:gd name="T13" fmla="*/ 0 h 34"/>
                <a:gd name="T14" fmla="*/ 37026953 w 124"/>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34"/>
                <a:gd name="T26" fmla="*/ 124 w 124"/>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34">
                  <a:moveTo>
                    <a:pt x="123" y="0"/>
                  </a:moveTo>
                  <a:lnTo>
                    <a:pt x="73" y="23"/>
                  </a:lnTo>
                  <a:lnTo>
                    <a:pt x="72" y="23"/>
                  </a:lnTo>
                  <a:lnTo>
                    <a:pt x="72" y="33"/>
                  </a:lnTo>
                  <a:lnTo>
                    <a:pt x="49" y="33"/>
                  </a:lnTo>
                  <a:lnTo>
                    <a:pt x="49" y="23"/>
                  </a:lnTo>
                  <a:lnTo>
                    <a:pt x="0" y="0"/>
                  </a:lnTo>
                  <a:lnTo>
                    <a:pt x="123" y="0"/>
                  </a:lnTo>
                </a:path>
              </a:pathLst>
            </a:custGeom>
            <a:solidFill>
              <a:srgbClr val="FFFFFF"/>
            </a:solidFill>
            <a:ln w="12700" cap="rnd">
              <a:solidFill>
                <a:srgbClr val="000000"/>
              </a:solidFill>
              <a:round/>
              <a:headEnd/>
              <a:tailEnd/>
            </a:ln>
          </p:spPr>
          <p:txBody>
            <a:bodyPr/>
            <a:lstStyle/>
            <a:p>
              <a:endParaRPr lang="en-US"/>
            </a:p>
          </p:txBody>
        </p:sp>
        <p:sp>
          <p:nvSpPr>
            <p:cNvPr id="2140" name="Rectangle 32"/>
            <p:cNvSpPr>
              <a:spLocks noChangeArrowheads="1"/>
            </p:cNvSpPr>
            <p:nvPr/>
          </p:nvSpPr>
          <p:spPr bwMode="auto">
            <a:xfrm>
              <a:off x="4020" y="1881"/>
              <a:ext cx="47" cy="10"/>
            </a:xfrm>
            <a:prstGeom prst="rect">
              <a:avLst/>
            </a:prstGeom>
            <a:solidFill>
              <a:srgbClr val="FFFFFF"/>
            </a:solidFill>
            <a:ln w="12700">
              <a:solidFill>
                <a:srgbClr val="000000"/>
              </a:solidFill>
              <a:miter lim="800000"/>
              <a:headEnd/>
              <a:tailEnd/>
            </a:ln>
          </p:spPr>
          <p:txBody>
            <a:bodyPr wrap="none" anchor="ctr"/>
            <a:lstStyle/>
            <a:p>
              <a:pPr algn="ctr" eaLnBrk="0" hangingPunct="0"/>
              <a:endParaRPr lang="en-US">
                <a:solidFill>
                  <a:srgbClr val="FFFFFF"/>
                </a:solidFill>
              </a:endParaRPr>
            </a:p>
          </p:txBody>
        </p:sp>
        <p:sp>
          <p:nvSpPr>
            <p:cNvPr id="2141" name="Freeform 33"/>
            <p:cNvSpPr>
              <a:spLocks/>
            </p:cNvSpPr>
            <p:nvPr/>
          </p:nvSpPr>
          <p:spPr bwMode="auto">
            <a:xfrm>
              <a:off x="4014" y="1906"/>
              <a:ext cx="51" cy="1"/>
            </a:xfrm>
            <a:custGeom>
              <a:avLst/>
              <a:gdLst>
                <a:gd name="T0" fmla="*/ 8713589 w 27"/>
                <a:gd name="T1" fmla="*/ 0 h 1"/>
                <a:gd name="T2" fmla="*/ 0 w 27"/>
                <a:gd name="T3" fmla="*/ 0 h 1"/>
                <a:gd name="T4" fmla="*/ 0 60000 65536"/>
                <a:gd name="T5" fmla="*/ 0 60000 65536"/>
                <a:gd name="T6" fmla="*/ 0 w 27"/>
                <a:gd name="T7" fmla="*/ 0 h 1"/>
                <a:gd name="T8" fmla="*/ 27 w 27"/>
                <a:gd name="T9" fmla="*/ 1 h 1"/>
              </a:gdLst>
              <a:ahLst/>
              <a:cxnLst>
                <a:cxn ang="T4">
                  <a:pos x="T0" y="T1"/>
                </a:cxn>
                <a:cxn ang="T5">
                  <a:pos x="T2" y="T3"/>
                </a:cxn>
              </a:cxnLst>
              <a:rect l="T6" t="T7" r="T8" b="T9"/>
              <a:pathLst>
                <a:path w="27" h="1">
                  <a:moveTo>
                    <a:pt x="26" y="0"/>
                  </a:move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2" name="Rectangle 34"/>
            <p:cNvSpPr>
              <a:spLocks noChangeArrowheads="1"/>
            </p:cNvSpPr>
            <p:nvPr/>
          </p:nvSpPr>
          <p:spPr bwMode="auto">
            <a:xfrm>
              <a:off x="3698" y="2482"/>
              <a:ext cx="9" cy="15"/>
            </a:xfrm>
            <a:prstGeom prst="rect">
              <a:avLst/>
            </a:prstGeom>
            <a:solidFill>
              <a:srgbClr val="000000"/>
            </a:solidFill>
            <a:ln w="12700">
              <a:solidFill>
                <a:srgbClr val="000000"/>
              </a:solidFill>
              <a:miter lim="800000"/>
              <a:headEnd/>
              <a:tailEnd/>
            </a:ln>
          </p:spPr>
          <p:txBody>
            <a:bodyPr wrap="none" anchor="ctr"/>
            <a:lstStyle/>
            <a:p>
              <a:pPr algn="ctr" eaLnBrk="0" hangingPunct="0"/>
              <a:endParaRPr lang="en-US">
                <a:solidFill>
                  <a:srgbClr val="FFFFFF"/>
                </a:solidFill>
              </a:endParaRPr>
            </a:p>
          </p:txBody>
        </p:sp>
        <p:sp>
          <p:nvSpPr>
            <p:cNvPr id="2143" name="Freeform 35"/>
            <p:cNvSpPr>
              <a:spLocks/>
            </p:cNvSpPr>
            <p:nvPr/>
          </p:nvSpPr>
          <p:spPr bwMode="auto">
            <a:xfrm>
              <a:off x="3688" y="2495"/>
              <a:ext cx="32" cy="10"/>
            </a:xfrm>
            <a:custGeom>
              <a:avLst/>
              <a:gdLst>
                <a:gd name="T0" fmla="*/ 700087 w 17"/>
                <a:gd name="T1" fmla="*/ 0 h 7"/>
                <a:gd name="T2" fmla="*/ 371921 w 17"/>
                <a:gd name="T3" fmla="*/ 0 h 7"/>
                <a:gd name="T4" fmla="*/ 371921 w 17"/>
                <a:gd name="T5" fmla="*/ 1 h 7"/>
                <a:gd name="T6" fmla="*/ 700087 w 17"/>
                <a:gd name="T7" fmla="*/ 2830 h 7"/>
                <a:gd name="T8" fmla="*/ 700087 w 17"/>
                <a:gd name="T9" fmla="*/ 2830 h 7"/>
                <a:gd name="T10" fmla="*/ 1317811 w 17"/>
                <a:gd name="T11" fmla="*/ 4043 h 7"/>
                <a:gd name="T12" fmla="*/ 2480585 w 17"/>
                <a:gd name="T13" fmla="*/ 4043 h 7"/>
                <a:gd name="T14" fmla="*/ 2812077 w 17"/>
                <a:gd name="T15" fmla="*/ 5776 h 7"/>
                <a:gd name="T16" fmla="*/ 4920658 w 17"/>
                <a:gd name="T17" fmla="*/ 5776 h 7"/>
                <a:gd name="T18" fmla="*/ 4669334 w 17"/>
                <a:gd name="T19" fmla="*/ 6063 h 7"/>
                <a:gd name="T20" fmla="*/ 3774162 w 17"/>
                <a:gd name="T21" fmla="*/ 6063 h 7"/>
                <a:gd name="T22" fmla="*/ 3498373 w 17"/>
                <a:gd name="T23" fmla="*/ 8251 h 7"/>
                <a:gd name="T24" fmla="*/ 371921 w 17"/>
                <a:gd name="T25" fmla="*/ 8251 h 7"/>
                <a:gd name="T26" fmla="*/ 371921 w 17"/>
                <a:gd name="T27" fmla="*/ 5776 h 7"/>
                <a:gd name="T28" fmla="*/ 0 w 17"/>
                <a:gd name="T29" fmla="*/ 4043 h 7"/>
                <a:gd name="T30" fmla="*/ 0 w 17"/>
                <a:gd name="T31" fmla="*/ 2830 h 7"/>
                <a:gd name="T32" fmla="*/ 371921 w 17"/>
                <a:gd name="T33" fmla="*/ 2830 h 7"/>
                <a:gd name="T34" fmla="*/ 371921 w 17"/>
                <a:gd name="T35" fmla="*/ 1 h 7"/>
                <a:gd name="T36" fmla="*/ 700087 w 17"/>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7"/>
                <a:gd name="T59" fmla="*/ 17 w 17"/>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7">
                  <a:moveTo>
                    <a:pt x="2" y="0"/>
                  </a:moveTo>
                  <a:lnTo>
                    <a:pt x="1" y="0"/>
                  </a:lnTo>
                  <a:lnTo>
                    <a:pt x="1" y="1"/>
                  </a:lnTo>
                  <a:lnTo>
                    <a:pt x="2" y="2"/>
                  </a:lnTo>
                  <a:lnTo>
                    <a:pt x="4" y="3"/>
                  </a:lnTo>
                  <a:lnTo>
                    <a:pt x="8" y="3"/>
                  </a:lnTo>
                  <a:lnTo>
                    <a:pt x="9" y="4"/>
                  </a:lnTo>
                  <a:lnTo>
                    <a:pt x="16" y="4"/>
                  </a:lnTo>
                  <a:lnTo>
                    <a:pt x="15" y="5"/>
                  </a:lnTo>
                  <a:lnTo>
                    <a:pt x="12" y="5"/>
                  </a:lnTo>
                  <a:lnTo>
                    <a:pt x="11" y="6"/>
                  </a:lnTo>
                  <a:lnTo>
                    <a:pt x="1" y="6"/>
                  </a:lnTo>
                  <a:lnTo>
                    <a:pt x="1" y="4"/>
                  </a:lnTo>
                  <a:lnTo>
                    <a:pt x="0" y="3"/>
                  </a:lnTo>
                  <a:lnTo>
                    <a:pt x="0" y="2"/>
                  </a:lnTo>
                  <a:lnTo>
                    <a:pt x="1" y="2"/>
                  </a:lnTo>
                  <a:lnTo>
                    <a:pt x="1" y="1"/>
                  </a:lnTo>
                  <a:lnTo>
                    <a:pt x="2"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44" name="Freeform 36"/>
            <p:cNvSpPr>
              <a:spLocks/>
            </p:cNvSpPr>
            <p:nvPr/>
          </p:nvSpPr>
          <p:spPr bwMode="auto">
            <a:xfrm>
              <a:off x="3504" y="2336"/>
              <a:ext cx="282" cy="144"/>
            </a:xfrm>
            <a:custGeom>
              <a:avLst/>
              <a:gdLst>
                <a:gd name="T0" fmla="*/ 21530932 w 150"/>
                <a:gd name="T1" fmla="*/ 0 h 100"/>
                <a:gd name="T2" fmla="*/ 45272081 w 150"/>
                <a:gd name="T3" fmla="*/ 146184 h 100"/>
                <a:gd name="T4" fmla="*/ 24245861 w 150"/>
                <a:gd name="T5" fmla="*/ 146184 h 100"/>
                <a:gd name="T6" fmla="*/ 0 w 150"/>
                <a:gd name="T7" fmla="*/ 0 h 100"/>
                <a:gd name="T8" fmla="*/ 21530932 w 150"/>
                <a:gd name="T9" fmla="*/ 0 h 100"/>
                <a:gd name="T10" fmla="*/ 0 60000 65536"/>
                <a:gd name="T11" fmla="*/ 0 60000 65536"/>
                <a:gd name="T12" fmla="*/ 0 60000 65536"/>
                <a:gd name="T13" fmla="*/ 0 60000 65536"/>
                <a:gd name="T14" fmla="*/ 0 60000 65536"/>
                <a:gd name="T15" fmla="*/ 0 w 150"/>
                <a:gd name="T16" fmla="*/ 0 h 100"/>
                <a:gd name="T17" fmla="*/ 150 w 150"/>
                <a:gd name="T18" fmla="*/ 100 h 100"/>
              </a:gdLst>
              <a:ahLst/>
              <a:cxnLst>
                <a:cxn ang="T10">
                  <a:pos x="T0" y="T1"/>
                </a:cxn>
                <a:cxn ang="T11">
                  <a:pos x="T2" y="T3"/>
                </a:cxn>
                <a:cxn ang="T12">
                  <a:pos x="T4" y="T5"/>
                </a:cxn>
                <a:cxn ang="T13">
                  <a:pos x="T6" y="T7"/>
                </a:cxn>
                <a:cxn ang="T14">
                  <a:pos x="T8" y="T9"/>
                </a:cxn>
              </a:cxnLst>
              <a:rect l="T15" t="T16" r="T17" b="T18"/>
              <a:pathLst>
                <a:path w="150" h="100">
                  <a:moveTo>
                    <a:pt x="71" y="0"/>
                  </a:moveTo>
                  <a:lnTo>
                    <a:pt x="149" y="99"/>
                  </a:lnTo>
                  <a:lnTo>
                    <a:pt x="80" y="99"/>
                  </a:lnTo>
                  <a:lnTo>
                    <a:pt x="0" y="0"/>
                  </a:lnTo>
                  <a:lnTo>
                    <a:pt x="71"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45" name="Freeform 37"/>
            <p:cNvSpPr>
              <a:spLocks/>
            </p:cNvSpPr>
            <p:nvPr/>
          </p:nvSpPr>
          <p:spPr bwMode="auto">
            <a:xfrm>
              <a:off x="3504" y="2336"/>
              <a:ext cx="148" cy="174"/>
            </a:xfrm>
            <a:custGeom>
              <a:avLst/>
              <a:gdLst>
                <a:gd name="T0" fmla="*/ 0 w 79"/>
                <a:gd name="T1" fmla="*/ 0 h 121"/>
                <a:gd name="T2" fmla="*/ 22118408 w 79"/>
                <a:gd name="T3" fmla="*/ 140652 h 121"/>
                <a:gd name="T4" fmla="*/ 22118408 w 79"/>
                <a:gd name="T5" fmla="*/ 172300 h 121"/>
                <a:gd name="T6" fmla="*/ 0 w 79"/>
                <a:gd name="T7" fmla="*/ 29793 h 121"/>
                <a:gd name="T8" fmla="*/ 0 w 79"/>
                <a:gd name="T9" fmla="*/ 0 h 121"/>
                <a:gd name="T10" fmla="*/ 0 60000 65536"/>
                <a:gd name="T11" fmla="*/ 0 60000 65536"/>
                <a:gd name="T12" fmla="*/ 0 60000 65536"/>
                <a:gd name="T13" fmla="*/ 0 60000 65536"/>
                <a:gd name="T14" fmla="*/ 0 60000 65536"/>
                <a:gd name="T15" fmla="*/ 0 w 79"/>
                <a:gd name="T16" fmla="*/ 0 h 121"/>
                <a:gd name="T17" fmla="*/ 79 w 79"/>
                <a:gd name="T18" fmla="*/ 121 h 121"/>
              </a:gdLst>
              <a:ahLst/>
              <a:cxnLst>
                <a:cxn ang="T10">
                  <a:pos x="T0" y="T1"/>
                </a:cxn>
                <a:cxn ang="T11">
                  <a:pos x="T2" y="T3"/>
                </a:cxn>
                <a:cxn ang="T12">
                  <a:pos x="T4" y="T5"/>
                </a:cxn>
                <a:cxn ang="T13">
                  <a:pos x="T6" y="T7"/>
                </a:cxn>
                <a:cxn ang="T14">
                  <a:pos x="T8" y="T9"/>
                </a:cxn>
              </a:cxnLst>
              <a:rect l="T15" t="T16" r="T17" b="T18"/>
              <a:pathLst>
                <a:path w="79" h="121">
                  <a:moveTo>
                    <a:pt x="0" y="0"/>
                  </a:moveTo>
                  <a:lnTo>
                    <a:pt x="78" y="99"/>
                  </a:lnTo>
                  <a:lnTo>
                    <a:pt x="78" y="120"/>
                  </a:lnTo>
                  <a:lnTo>
                    <a:pt x="0" y="21"/>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46" name="Rectangle 38"/>
            <p:cNvSpPr>
              <a:spLocks noChangeArrowheads="1"/>
            </p:cNvSpPr>
            <p:nvPr/>
          </p:nvSpPr>
          <p:spPr bwMode="auto">
            <a:xfrm>
              <a:off x="3656" y="2484"/>
              <a:ext cx="128" cy="26"/>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a:solidFill>
                  <a:srgbClr val="FFFFFF"/>
                </a:solidFill>
              </a:endParaRPr>
            </a:p>
          </p:txBody>
        </p:sp>
        <p:sp>
          <p:nvSpPr>
            <p:cNvPr id="2147" name="Freeform 39"/>
            <p:cNvSpPr>
              <a:spLocks/>
            </p:cNvSpPr>
            <p:nvPr/>
          </p:nvSpPr>
          <p:spPr bwMode="auto">
            <a:xfrm>
              <a:off x="3510" y="2344"/>
              <a:ext cx="263" cy="130"/>
            </a:xfrm>
            <a:custGeom>
              <a:avLst/>
              <a:gdLst>
                <a:gd name="T0" fmla="*/ 18350471 w 140"/>
                <a:gd name="T1" fmla="*/ 0 h 91"/>
                <a:gd name="T2" fmla="*/ 18350471 w 140"/>
                <a:gd name="T3" fmla="*/ 0 h 91"/>
                <a:gd name="T4" fmla="*/ 41571911 w 140"/>
                <a:gd name="T5" fmla="*/ 113161 h 91"/>
                <a:gd name="T6" fmla="*/ 23409763 w 140"/>
                <a:gd name="T7" fmla="*/ 113161 h 91"/>
                <a:gd name="T8" fmla="*/ 681495 w 140"/>
                <a:gd name="T9" fmla="*/ 0 h 91"/>
                <a:gd name="T10" fmla="*/ 0 w 140"/>
                <a:gd name="T11" fmla="*/ 0 h 91"/>
                <a:gd name="T12" fmla="*/ 18350471 w 140"/>
                <a:gd name="T13" fmla="*/ 0 h 91"/>
                <a:gd name="T14" fmla="*/ 0 60000 65536"/>
                <a:gd name="T15" fmla="*/ 0 60000 65536"/>
                <a:gd name="T16" fmla="*/ 0 60000 65536"/>
                <a:gd name="T17" fmla="*/ 0 60000 65536"/>
                <a:gd name="T18" fmla="*/ 0 60000 65536"/>
                <a:gd name="T19" fmla="*/ 0 60000 65536"/>
                <a:gd name="T20" fmla="*/ 0 60000 65536"/>
                <a:gd name="T21" fmla="*/ 0 w 140"/>
                <a:gd name="T22" fmla="*/ 0 h 91"/>
                <a:gd name="T23" fmla="*/ 140 w 140"/>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91">
                  <a:moveTo>
                    <a:pt x="61" y="0"/>
                  </a:moveTo>
                  <a:lnTo>
                    <a:pt x="61" y="0"/>
                  </a:lnTo>
                  <a:lnTo>
                    <a:pt x="139" y="90"/>
                  </a:lnTo>
                  <a:lnTo>
                    <a:pt x="78" y="90"/>
                  </a:lnTo>
                  <a:lnTo>
                    <a:pt x="2" y="0"/>
                  </a:lnTo>
                  <a:lnTo>
                    <a:pt x="0" y="0"/>
                  </a:lnTo>
                  <a:lnTo>
                    <a:pt x="61" y="0"/>
                  </a:lnTo>
                </a:path>
              </a:pathLst>
            </a:custGeom>
            <a:solidFill>
              <a:srgbClr val="808080"/>
            </a:solidFill>
            <a:ln w="12700" cap="rnd">
              <a:solidFill>
                <a:srgbClr val="000000"/>
              </a:solidFill>
              <a:round/>
              <a:headEnd/>
              <a:tailEnd/>
            </a:ln>
          </p:spPr>
          <p:txBody>
            <a:bodyPr/>
            <a:lstStyle/>
            <a:p>
              <a:endParaRPr lang="en-US"/>
            </a:p>
          </p:txBody>
        </p:sp>
        <p:sp>
          <p:nvSpPr>
            <p:cNvPr id="2148" name="Freeform 40"/>
            <p:cNvSpPr>
              <a:spLocks/>
            </p:cNvSpPr>
            <p:nvPr/>
          </p:nvSpPr>
          <p:spPr bwMode="auto">
            <a:xfrm>
              <a:off x="3525" y="2345"/>
              <a:ext cx="234" cy="129"/>
            </a:xfrm>
            <a:custGeom>
              <a:avLst/>
              <a:gdLst>
                <a:gd name="T0" fmla="*/ 12803792 w 125"/>
                <a:gd name="T1" fmla="*/ 0 h 90"/>
                <a:gd name="T2" fmla="*/ 14007682 w 125"/>
                <a:gd name="T3" fmla="*/ 0 h 90"/>
                <a:gd name="T4" fmla="*/ 14171138 w 125"/>
                <a:gd name="T5" fmla="*/ 2944 h 90"/>
                <a:gd name="T6" fmla="*/ 15077949 w 125"/>
                <a:gd name="T7" fmla="*/ 2944 h 90"/>
                <a:gd name="T8" fmla="*/ 15370730 w 125"/>
                <a:gd name="T9" fmla="*/ 4220 h 90"/>
                <a:gd name="T10" fmla="*/ 15370730 w 125"/>
                <a:gd name="T11" fmla="*/ 6426 h 90"/>
                <a:gd name="T12" fmla="*/ 15912977 w 125"/>
                <a:gd name="T13" fmla="*/ 8670 h 90"/>
                <a:gd name="T14" fmla="*/ 34373012 w 125"/>
                <a:gd name="T15" fmla="*/ 114379 h 90"/>
                <a:gd name="T16" fmla="*/ 34568119 w 125"/>
                <a:gd name="T17" fmla="*/ 114477 h 90"/>
                <a:gd name="T18" fmla="*/ 34568119 w 125"/>
                <a:gd name="T19" fmla="*/ 117903 h 90"/>
                <a:gd name="T20" fmla="*/ 34373012 w 125"/>
                <a:gd name="T21" fmla="*/ 119397 h 90"/>
                <a:gd name="T22" fmla="*/ 20743200 w 125"/>
                <a:gd name="T23" fmla="*/ 119397 h 90"/>
                <a:gd name="T24" fmla="*/ 20401268 w 125"/>
                <a:gd name="T25" fmla="*/ 117903 h 90"/>
                <a:gd name="T26" fmla="*/ 19538231 w 125"/>
                <a:gd name="T27" fmla="*/ 117903 h 90"/>
                <a:gd name="T28" fmla="*/ 18653060 w 125"/>
                <a:gd name="T29" fmla="*/ 114379 h 90"/>
                <a:gd name="T30" fmla="*/ 0 w 125"/>
                <a:gd name="T31" fmla="*/ 8670 h 90"/>
                <a:gd name="T32" fmla="*/ 0 w 125"/>
                <a:gd name="T33" fmla="*/ 0 h 90"/>
                <a:gd name="T34" fmla="*/ 12803792 w 125"/>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
                <a:gd name="T55" fmla="*/ 0 h 90"/>
                <a:gd name="T56" fmla="*/ 125 w 125"/>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 h="90">
                  <a:moveTo>
                    <a:pt x="46" y="0"/>
                  </a:moveTo>
                  <a:lnTo>
                    <a:pt x="50" y="0"/>
                  </a:lnTo>
                  <a:lnTo>
                    <a:pt x="51" y="2"/>
                  </a:lnTo>
                  <a:lnTo>
                    <a:pt x="54" y="2"/>
                  </a:lnTo>
                  <a:lnTo>
                    <a:pt x="55" y="3"/>
                  </a:lnTo>
                  <a:lnTo>
                    <a:pt x="55" y="5"/>
                  </a:lnTo>
                  <a:lnTo>
                    <a:pt x="57" y="6"/>
                  </a:lnTo>
                  <a:lnTo>
                    <a:pt x="123" y="85"/>
                  </a:lnTo>
                  <a:lnTo>
                    <a:pt x="124" y="86"/>
                  </a:lnTo>
                  <a:lnTo>
                    <a:pt x="124" y="88"/>
                  </a:lnTo>
                  <a:lnTo>
                    <a:pt x="123" y="89"/>
                  </a:lnTo>
                  <a:lnTo>
                    <a:pt x="74" y="89"/>
                  </a:lnTo>
                  <a:lnTo>
                    <a:pt x="73" y="88"/>
                  </a:lnTo>
                  <a:lnTo>
                    <a:pt x="70" y="88"/>
                  </a:lnTo>
                  <a:lnTo>
                    <a:pt x="67" y="85"/>
                  </a:lnTo>
                  <a:lnTo>
                    <a:pt x="0" y="6"/>
                  </a:lnTo>
                  <a:lnTo>
                    <a:pt x="0" y="0"/>
                  </a:lnTo>
                  <a:lnTo>
                    <a:pt x="46" y="0"/>
                  </a:lnTo>
                </a:path>
              </a:pathLst>
            </a:custGeom>
            <a:solidFill>
              <a:srgbClr val="BFBFBF"/>
            </a:solidFill>
            <a:ln w="12700" cap="rnd">
              <a:solidFill>
                <a:srgbClr val="000000"/>
              </a:solidFill>
              <a:round/>
              <a:headEnd/>
              <a:tailEnd/>
            </a:ln>
          </p:spPr>
          <p:txBody>
            <a:bodyPr/>
            <a:lstStyle/>
            <a:p>
              <a:endParaRPr lang="en-US"/>
            </a:p>
          </p:txBody>
        </p:sp>
        <p:sp>
          <p:nvSpPr>
            <p:cNvPr id="2149" name="Freeform 41"/>
            <p:cNvSpPr>
              <a:spLocks/>
            </p:cNvSpPr>
            <p:nvPr/>
          </p:nvSpPr>
          <p:spPr bwMode="auto">
            <a:xfrm>
              <a:off x="3579" y="2346"/>
              <a:ext cx="41" cy="6"/>
            </a:xfrm>
            <a:custGeom>
              <a:avLst/>
              <a:gdLst>
                <a:gd name="T0" fmla="*/ 4615967 w 22"/>
                <a:gd name="T1" fmla="*/ 0 h 4"/>
                <a:gd name="T2" fmla="*/ 5351391 w 22"/>
                <a:gd name="T3" fmla="*/ 8092 h 4"/>
                <a:gd name="T4" fmla="*/ 826767 w 22"/>
                <a:gd name="T5" fmla="*/ 8092 h 4"/>
                <a:gd name="T6" fmla="*/ 0 w 22"/>
                <a:gd name="T7" fmla="*/ 0 h 4"/>
                <a:gd name="T8" fmla="*/ 4615967 w 22"/>
                <a:gd name="T9" fmla="*/ 0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18" y="0"/>
                  </a:moveTo>
                  <a:lnTo>
                    <a:pt x="21" y="3"/>
                  </a:lnTo>
                  <a:lnTo>
                    <a:pt x="3" y="3"/>
                  </a:lnTo>
                  <a:lnTo>
                    <a:pt x="0" y="0"/>
                  </a:lnTo>
                  <a:lnTo>
                    <a:pt x="1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0" name="Freeform 42"/>
            <p:cNvSpPr>
              <a:spLocks/>
            </p:cNvSpPr>
            <p:nvPr/>
          </p:nvSpPr>
          <p:spPr bwMode="auto">
            <a:xfrm>
              <a:off x="3562" y="2386"/>
              <a:ext cx="109" cy="2"/>
            </a:xfrm>
            <a:custGeom>
              <a:avLst/>
              <a:gdLst>
                <a:gd name="T0" fmla="*/ 17182372 w 58"/>
                <a:gd name="T1" fmla="*/ 0 h 1"/>
                <a:gd name="T2" fmla="*/ 0 w 58"/>
                <a:gd name="T3" fmla="*/ 0 h 1"/>
                <a:gd name="T4" fmla="*/ 0 60000 65536"/>
                <a:gd name="T5" fmla="*/ 0 60000 65536"/>
                <a:gd name="T6" fmla="*/ 0 w 58"/>
                <a:gd name="T7" fmla="*/ 0 h 1"/>
                <a:gd name="T8" fmla="*/ 58 w 58"/>
                <a:gd name="T9" fmla="*/ 1 h 1"/>
              </a:gdLst>
              <a:ahLst/>
              <a:cxnLst>
                <a:cxn ang="T4">
                  <a:pos x="T0" y="T1"/>
                </a:cxn>
                <a:cxn ang="T5">
                  <a:pos x="T2" y="T3"/>
                </a:cxn>
              </a:cxnLst>
              <a:rect l="T6" t="T7" r="T8" b="T9"/>
              <a:pathLst>
                <a:path w="58" h="1">
                  <a:moveTo>
                    <a:pt x="57" y="0"/>
                  </a:move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 name="Freeform 43"/>
            <p:cNvSpPr>
              <a:spLocks/>
            </p:cNvSpPr>
            <p:nvPr/>
          </p:nvSpPr>
          <p:spPr bwMode="auto">
            <a:xfrm>
              <a:off x="3575" y="2395"/>
              <a:ext cx="107" cy="1"/>
            </a:xfrm>
            <a:custGeom>
              <a:avLst/>
              <a:gdLst>
                <a:gd name="T0" fmla="*/ 16530219 w 57"/>
                <a:gd name="T1" fmla="*/ 0 h 1"/>
                <a:gd name="T2" fmla="*/ 0 w 57"/>
                <a:gd name="T3" fmla="*/ 0 h 1"/>
                <a:gd name="T4" fmla="*/ 0 60000 65536"/>
                <a:gd name="T5" fmla="*/ 0 60000 65536"/>
                <a:gd name="T6" fmla="*/ 0 w 57"/>
                <a:gd name="T7" fmla="*/ 0 h 1"/>
                <a:gd name="T8" fmla="*/ 57 w 57"/>
                <a:gd name="T9" fmla="*/ 1 h 1"/>
              </a:gdLst>
              <a:ahLst/>
              <a:cxnLst>
                <a:cxn ang="T4">
                  <a:pos x="T0" y="T1"/>
                </a:cxn>
                <a:cxn ang="T5">
                  <a:pos x="T2" y="T3"/>
                </a:cxn>
              </a:cxnLst>
              <a:rect l="T6" t="T7" r="T8" b="T9"/>
              <a:pathLst>
                <a:path w="57" h="1">
                  <a:moveTo>
                    <a:pt x="56" y="0"/>
                  </a:move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 name="Freeform 44"/>
            <p:cNvSpPr>
              <a:spLocks/>
            </p:cNvSpPr>
            <p:nvPr/>
          </p:nvSpPr>
          <p:spPr bwMode="auto">
            <a:xfrm>
              <a:off x="3654" y="2388"/>
              <a:ext cx="13" cy="7"/>
            </a:xfrm>
            <a:custGeom>
              <a:avLst/>
              <a:gdLst>
                <a:gd name="T0" fmla="*/ 907151 w 7"/>
                <a:gd name="T1" fmla="*/ 0 h 5"/>
                <a:gd name="T2" fmla="*/ 1382099 w 7"/>
                <a:gd name="T3" fmla="*/ 1655 h 5"/>
                <a:gd name="T4" fmla="*/ 1382099 w 7"/>
                <a:gd name="T5" fmla="*/ 3244 h 5"/>
                <a:gd name="T6" fmla="*/ 488466 w 7"/>
                <a:gd name="T7" fmla="*/ 3244 h 5"/>
                <a:gd name="T8" fmla="*/ 0 w 7"/>
                <a:gd name="T9" fmla="*/ 1655 h 5"/>
                <a:gd name="T10" fmla="*/ 0 w 7"/>
                <a:gd name="T11" fmla="*/ 0 h 5"/>
                <a:gd name="T12" fmla="*/ 907151 w 7"/>
                <a:gd name="T13" fmla="*/ 0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4" y="0"/>
                  </a:moveTo>
                  <a:lnTo>
                    <a:pt x="6" y="2"/>
                  </a:lnTo>
                  <a:lnTo>
                    <a:pt x="6" y="4"/>
                  </a:lnTo>
                  <a:lnTo>
                    <a:pt x="2" y="4"/>
                  </a:lnTo>
                  <a:lnTo>
                    <a:pt x="0" y="2"/>
                  </a:lnTo>
                  <a:lnTo>
                    <a:pt x="0" y="0"/>
                  </a:lnTo>
                  <a:lnTo>
                    <a:pt x="4" y="0"/>
                  </a:lnTo>
                </a:path>
              </a:pathLst>
            </a:custGeom>
            <a:solidFill>
              <a:srgbClr val="808080"/>
            </a:solidFill>
            <a:ln w="12700" cap="rnd">
              <a:solidFill>
                <a:srgbClr val="000000"/>
              </a:solidFill>
              <a:round/>
              <a:headEnd/>
              <a:tailEnd/>
            </a:ln>
          </p:spPr>
          <p:txBody>
            <a:bodyPr/>
            <a:lstStyle/>
            <a:p>
              <a:endParaRPr lang="en-US"/>
            </a:p>
          </p:txBody>
        </p:sp>
        <p:sp>
          <p:nvSpPr>
            <p:cNvPr id="2153" name="Freeform 45"/>
            <p:cNvSpPr>
              <a:spLocks/>
            </p:cNvSpPr>
            <p:nvPr/>
          </p:nvSpPr>
          <p:spPr bwMode="auto">
            <a:xfrm>
              <a:off x="3637" y="2388"/>
              <a:ext cx="19" cy="7"/>
            </a:xfrm>
            <a:custGeom>
              <a:avLst/>
              <a:gdLst>
                <a:gd name="T0" fmla="*/ 2191403 w 10"/>
                <a:gd name="T1" fmla="*/ 0 h 5"/>
                <a:gd name="T2" fmla="*/ 2914915 w 10"/>
                <a:gd name="T3" fmla="*/ 1655 h 5"/>
                <a:gd name="T4" fmla="*/ 3339516 w 10"/>
                <a:gd name="T5" fmla="*/ 1655 h 5"/>
                <a:gd name="T6" fmla="*/ 3339516 w 10"/>
                <a:gd name="T7" fmla="*/ 3244 h 5"/>
                <a:gd name="T8" fmla="*/ 1153370 w 10"/>
                <a:gd name="T9" fmla="*/ 3244 h 5"/>
                <a:gd name="T10" fmla="*/ 424977 w 10"/>
                <a:gd name="T11" fmla="*/ 1655 h 5"/>
                <a:gd name="T12" fmla="*/ 0 w 10"/>
                <a:gd name="T13" fmla="*/ 1655 h 5"/>
                <a:gd name="T14" fmla="*/ 0 w 10"/>
                <a:gd name="T15" fmla="*/ 0 h 5"/>
                <a:gd name="T16" fmla="*/ 2191403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6" y="0"/>
                  </a:moveTo>
                  <a:lnTo>
                    <a:pt x="8" y="2"/>
                  </a:lnTo>
                  <a:lnTo>
                    <a:pt x="9" y="2"/>
                  </a:lnTo>
                  <a:lnTo>
                    <a:pt x="9" y="4"/>
                  </a:lnTo>
                  <a:lnTo>
                    <a:pt x="3" y="4"/>
                  </a:lnTo>
                  <a:lnTo>
                    <a:pt x="1" y="2"/>
                  </a:lnTo>
                  <a:lnTo>
                    <a:pt x="0" y="2"/>
                  </a:lnTo>
                  <a:lnTo>
                    <a:pt x="0" y="0"/>
                  </a:lnTo>
                  <a:lnTo>
                    <a:pt x="6" y="0"/>
                  </a:lnTo>
                </a:path>
              </a:pathLst>
            </a:custGeom>
            <a:solidFill>
              <a:srgbClr val="808080"/>
            </a:solidFill>
            <a:ln w="12700" cap="rnd">
              <a:solidFill>
                <a:srgbClr val="000000"/>
              </a:solidFill>
              <a:round/>
              <a:headEnd/>
              <a:tailEnd/>
            </a:ln>
          </p:spPr>
          <p:txBody>
            <a:bodyPr/>
            <a:lstStyle/>
            <a:p>
              <a:endParaRPr lang="en-US"/>
            </a:p>
          </p:txBody>
        </p:sp>
        <p:sp>
          <p:nvSpPr>
            <p:cNvPr id="2154" name="Freeform 46"/>
            <p:cNvSpPr>
              <a:spLocks/>
            </p:cNvSpPr>
            <p:nvPr/>
          </p:nvSpPr>
          <p:spPr bwMode="auto">
            <a:xfrm>
              <a:off x="3620" y="2388"/>
              <a:ext cx="19" cy="7"/>
            </a:xfrm>
            <a:custGeom>
              <a:avLst/>
              <a:gdLst>
                <a:gd name="T0" fmla="*/ 1954439 w 10"/>
                <a:gd name="T1" fmla="*/ 0 h 5"/>
                <a:gd name="T2" fmla="*/ 2565313 w 10"/>
                <a:gd name="T3" fmla="*/ 1655 h 5"/>
                <a:gd name="T4" fmla="*/ 3339516 w 10"/>
                <a:gd name="T5" fmla="*/ 1655 h 5"/>
                <a:gd name="T6" fmla="*/ 3339516 w 10"/>
                <a:gd name="T7" fmla="*/ 3244 h 5"/>
                <a:gd name="T8" fmla="*/ 807456 w 10"/>
                <a:gd name="T9" fmla="*/ 3244 h 5"/>
                <a:gd name="T10" fmla="*/ 807456 w 10"/>
                <a:gd name="T11" fmla="*/ 1655 h 5"/>
                <a:gd name="T12" fmla="*/ 0 w 10"/>
                <a:gd name="T13" fmla="*/ 1655 h 5"/>
                <a:gd name="T14" fmla="*/ 807456 w 10"/>
                <a:gd name="T15" fmla="*/ 0 h 5"/>
                <a:gd name="T16" fmla="*/ 1954439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5" y="0"/>
                  </a:moveTo>
                  <a:lnTo>
                    <a:pt x="7" y="2"/>
                  </a:lnTo>
                  <a:lnTo>
                    <a:pt x="9" y="2"/>
                  </a:lnTo>
                  <a:lnTo>
                    <a:pt x="9" y="4"/>
                  </a:lnTo>
                  <a:lnTo>
                    <a:pt x="2" y="4"/>
                  </a:lnTo>
                  <a:lnTo>
                    <a:pt x="2" y="2"/>
                  </a:lnTo>
                  <a:lnTo>
                    <a:pt x="0" y="2"/>
                  </a:lnTo>
                  <a:lnTo>
                    <a:pt x="2" y="0"/>
                  </a:lnTo>
                  <a:lnTo>
                    <a:pt x="5" y="0"/>
                  </a:lnTo>
                </a:path>
              </a:pathLst>
            </a:custGeom>
            <a:solidFill>
              <a:srgbClr val="808080"/>
            </a:solidFill>
            <a:ln w="12700" cap="rnd">
              <a:solidFill>
                <a:srgbClr val="000000"/>
              </a:solidFill>
              <a:round/>
              <a:headEnd/>
              <a:tailEnd/>
            </a:ln>
          </p:spPr>
          <p:txBody>
            <a:bodyPr/>
            <a:lstStyle/>
            <a:p>
              <a:endParaRPr lang="en-US"/>
            </a:p>
          </p:txBody>
        </p:sp>
        <p:sp>
          <p:nvSpPr>
            <p:cNvPr id="2155" name="Freeform 47"/>
            <p:cNvSpPr>
              <a:spLocks/>
            </p:cNvSpPr>
            <p:nvPr/>
          </p:nvSpPr>
          <p:spPr bwMode="auto">
            <a:xfrm>
              <a:off x="3607" y="2388"/>
              <a:ext cx="19" cy="7"/>
            </a:xfrm>
            <a:custGeom>
              <a:avLst/>
              <a:gdLst>
                <a:gd name="T0" fmla="*/ 1954439 w 10"/>
                <a:gd name="T1" fmla="*/ 0 h 5"/>
                <a:gd name="T2" fmla="*/ 2191403 w 10"/>
                <a:gd name="T3" fmla="*/ 1655 h 5"/>
                <a:gd name="T4" fmla="*/ 2565313 w 10"/>
                <a:gd name="T5" fmla="*/ 1655 h 5"/>
                <a:gd name="T6" fmla="*/ 3339516 w 10"/>
                <a:gd name="T7" fmla="*/ 3244 h 5"/>
                <a:gd name="T8" fmla="*/ 807456 w 10"/>
                <a:gd name="T9" fmla="*/ 3244 h 5"/>
                <a:gd name="T10" fmla="*/ 0 w 10"/>
                <a:gd name="T11" fmla="*/ 1655 h 5"/>
                <a:gd name="T12" fmla="*/ 0 w 10"/>
                <a:gd name="T13" fmla="*/ 0 h 5"/>
                <a:gd name="T14" fmla="*/ 1954439 w 10"/>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5"/>
                <a:gd name="T26" fmla="*/ 10 w 1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5">
                  <a:moveTo>
                    <a:pt x="5" y="0"/>
                  </a:moveTo>
                  <a:lnTo>
                    <a:pt x="6" y="2"/>
                  </a:lnTo>
                  <a:lnTo>
                    <a:pt x="7" y="2"/>
                  </a:lnTo>
                  <a:lnTo>
                    <a:pt x="9" y="4"/>
                  </a:lnTo>
                  <a:lnTo>
                    <a:pt x="2" y="4"/>
                  </a:lnTo>
                  <a:lnTo>
                    <a:pt x="0" y="2"/>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2156" name="Freeform 48"/>
            <p:cNvSpPr>
              <a:spLocks/>
            </p:cNvSpPr>
            <p:nvPr/>
          </p:nvSpPr>
          <p:spPr bwMode="auto">
            <a:xfrm>
              <a:off x="3590" y="2388"/>
              <a:ext cx="19" cy="7"/>
            </a:xfrm>
            <a:custGeom>
              <a:avLst/>
              <a:gdLst>
                <a:gd name="T0" fmla="*/ 2191403 w 10"/>
                <a:gd name="T1" fmla="*/ 0 h 5"/>
                <a:gd name="T2" fmla="*/ 2914915 w 10"/>
                <a:gd name="T3" fmla="*/ 1655 h 5"/>
                <a:gd name="T4" fmla="*/ 3339516 w 10"/>
                <a:gd name="T5" fmla="*/ 1655 h 5"/>
                <a:gd name="T6" fmla="*/ 3339516 w 10"/>
                <a:gd name="T7" fmla="*/ 3244 h 5"/>
                <a:gd name="T8" fmla="*/ 1153370 w 10"/>
                <a:gd name="T9" fmla="*/ 3244 h 5"/>
                <a:gd name="T10" fmla="*/ 424977 w 10"/>
                <a:gd name="T11" fmla="*/ 1655 h 5"/>
                <a:gd name="T12" fmla="*/ 0 w 10"/>
                <a:gd name="T13" fmla="*/ 1655 h 5"/>
                <a:gd name="T14" fmla="*/ 424977 w 10"/>
                <a:gd name="T15" fmla="*/ 0 h 5"/>
                <a:gd name="T16" fmla="*/ 2191403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6" y="0"/>
                  </a:moveTo>
                  <a:lnTo>
                    <a:pt x="8" y="2"/>
                  </a:lnTo>
                  <a:lnTo>
                    <a:pt x="9" y="2"/>
                  </a:lnTo>
                  <a:lnTo>
                    <a:pt x="9" y="4"/>
                  </a:lnTo>
                  <a:lnTo>
                    <a:pt x="3" y="4"/>
                  </a:lnTo>
                  <a:lnTo>
                    <a:pt x="1" y="2"/>
                  </a:lnTo>
                  <a:lnTo>
                    <a:pt x="0" y="2"/>
                  </a:lnTo>
                  <a:lnTo>
                    <a:pt x="1" y="0"/>
                  </a:lnTo>
                  <a:lnTo>
                    <a:pt x="6" y="0"/>
                  </a:lnTo>
                </a:path>
              </a:pathLst>
            </a:custGeom>
            <a:solidFill>
              <a:srgbClr val="808080"/>
            </a:solidFill>
            <a:ln w="12700" cap="rnd">
              <a:solidFill>
                <a:srgbClr val="000000"/>
              </a:solidFill>
              <a:round/>
              <a:headEnd/>
              <a:tailEnd/>
            </a:ln>
          </p:spPr>
          <p:txBody>
            <a:bodyPr/>
            <a:lstStyle/>
            <a:p>
              <a:endParaRPr lang="en-US"/>
            </a:p>
          </p:txBody>
        </p:sp>
        <p:sp>
          <p:nvSpPr>
            <p:cNvPr id="2157" name="Freeform 49"/>
            <p:cNvSpPr>
              <a:spLocks/>
            </p:cNvSpPr>
            <p:nvPr/>
          </p:nvSpPr>
          <p:spPr bwMode="auto">
            <a:xfrm>
              <a:off x="3575" y="2388"/>
              <a:ext cx="17" cy="7"/>
            </a:xfrm>
            <a:custGeom>
              <a:avLst/>
              <a:gdLst>
                <a:gd name="T0" fmla="*/ 1566223 w 9"/>
                <a:gd name="T1" fmla="*/ 0 h 5"/>
                <a:gd name="T2" fmla="*/ 2333001 w 9"/>
                <a:gd name="T3" fmla="*/ 1655 h 5"/>
                <a:gd name="T4" fmla="*/ 2626668 w 9"/>
                <a:gd name="T5" fmla="*/ 1655 h 5"/>
                <a:gd name="T6" fmla="*/ 2626668 w 9"/>
                <a:gd name="T7" fmla="*/ 3244 h 5"/>
                <a:gd name="T8" fmla="*/ 736194 w 9"/>
                <a:gd name="T9" fmla="*/ 3244 h 5"/>
                <a:gd name="T10" fmla="*/ 0 w 9"/>
                <a:gd name="T11" fmla="*/ 1655 h 5"/>
                <a:gd name="T12" fmla="*/ 0 w 9"/>
                <a:gd name="T13" fmla="*/ 0 h 5"/>
                <a:gd name="T14" fmla="*/ 1566223 w 9"/>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5" y="0"/>
                  </a:moveTo>
                  <a:lnTo>
                    <a:pt x="7" y="2"/>
                  </a:lnTo>
                  <a:lnTo>
                    <a:pt x="8" y="2"/>
                  </a:lnTo>
                  <a:lnTo>
                    <a:pt x="8" y="4"/>
                  </a:lnTo>
                  <a:lnTo>
                    <a:pt x="2" y="4"/>
                  </a:lnTo>
                  <a:lnTo>
                    <a:pt x="0" y="2"/>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2158" name="Freeform 50"/>
            <p:cNvSpPr>
              <a:spLocks/>
            </p:cNvSpPr>
            <p:nvPr/>
          </p:nvSpPr>
          <p:spPr bwMode="auto">
            <a:xfrm>
              <a:off x="3656" y="2388"/>
              <a:ext cx="11" cy="7"/>
            </a:xfrm>
            <a:custGeom>
              <a:avLst/>
              <a:gdLst>
                <a:gd name="T0" fmla="*/ 393723 w 6"/>
                <a:gd name="T1" fmla="*/ 0 h 5"/>
                <a:gd name="T2" fmla="*/ 925650 w 6"/>
                <a:gd name="T3" fmla="*/ 3244 h 5"/>
                <a:gd name="T4" fmla="*/ 214758 w 6"/>
                <a:gd name="T5" fmla="*/ 3244 h 5"/>
                <a:gd name="T6" fmla="*/ 0 w 6"/>
                <a:gd name="T7" fmla="*/ 1655 h 5"/>
                <a:gd name="T8" fmla="*/ 0 w 6"/>
                <a:gd name="T9" fmla="*/ 0 h 5"/>
                <a:gd name="T10" fmla="*/ 393723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2" y="0"/>
                  </a:moveTo>
                  <a:lnTo>
                    <a:pt x="5" y="4"/>
                  </a:lnTo>
                  <a:lnTo>
                    <a:pt x="1" y="4"/>
                  </a:lnTo>
                  <a:lnTo>
                    <a:pt x="0" y="2"/>
                  </a:lnTo>
                  <a:lnTo>
                    <a:pt x="0" y="0"/>
                  </a:lnTo>
                  <a:lnTo>
                    <a:pt x="2" y="0"/>
                  </a:lnTo>
                </a:path>
              </a:pathLst>
            </a:custGeom>
            <a:solidFill>
              <a:srgbClr val="FFFFFF"/>
            </a:solidFill>
            <a:ln w="12700" cap="rnd">
              <a:solidFill>
                <a:srgbClr val="FFFF66"/>
              </a:solidFill>
              <a:round/>
              <a:headEnd/>
              <a:tailEnd/>
            </a:ln>
          </p:spPr>
          <p:txBody>
            <a:bodyPr/>
            <a:lstStyle/>
            <a:p>
              <a:endParaRPr lang="en-US"/>
            </a:p>
          </p:txBody>
        </p:sp>
        <p:sp>
          <p:nvSpPr>
            <p:cNvPr id="2159" name="Freeform 51"/>
            <p:cNvSpPr>
              <a:spLocks/>
            </p:cNvSpPr>
            <p:nvPr/>
          </p:nvSpPr>
          <p:spPr bwMode="auto">
            <a:xfrm>
              <a:off x="3639" y="2391"/>
              <a:ext cx="13" cy="4"/>
            </a:xfrm>
            <a:custGeom>
              <a:avLst/>
              <a:gdLst>
                <a:gd name="T0" fmla="*/ 744207 w 7"/>
                <a:gd name="T1" fmla="*/ 0 h 3"/>
                <a:gd name="T2" fmla="*/ 1382099 w 7"/>
                <a:gd name="T3" fmla="*/ 0 h 3"/>
                <a:gd name="T4" fmla="*/ 1382099 w 7"/>
                <a:gd name="T5" fmla="*/ 655 h 3"/>
                <a:gd name="T6" fmla="*/ 488466 w 7"/>
                <a:gd name="T7" fmla="*/ 655 h 3"/>
                <a:gd name="T8" fmla="*/ 0 w 7"/>
                <a:gd name="T9" fmla="*/ 0 h 3"/>
                <a:gd name="T10" fmla="*/ 744207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3" y="0"/>
                  </a:moveTo>
                  <a:lnTo>
                    <a:pt x="6" y="0"/>
                  </a:lnTo>
                  <a:lnTo>
                    <a:pt x="6" y="2"/>
                  </a:lnTo>
                  <a:lnTo>
                    <a:pt x="2" y="2"/>
                  </a:lnTo>
                  <a:lnTo>
                    <a:pt x="0" y="0"/>
                  </a:lnTo>
                  <a:lnTo>
                    <a:pt x="3" y="0"/>
                  </a:lnTo>
                </a:path>
              </a:pathLst>
            </a:custGeom>
            <a:solidFill>
              <a:srgbClr val="FFFFFF"/>
            </a:solidFill>
            <a:ln w="12700" cap="rnd">
              <a:solidFill>
                <a:srgbClr val="FFFF66"/>
              </a:solidFill>
              <a:round/>
              <a:headEnd/>
              <a:tailEnd/>
            </a:ln>
          </p:spPr>
          <p:txBody>
            <a:bodyPr/>
            <a:lstStyle/>
            <a:p>
              <a:endParaRPr lang="en-US"/>
            </a:p>
          </p:txBody>
        </p:sp>
        <p:sp>
          <p:nvSpPr>
            <p:cNvPr id="2160" name="Freeform 52"/>
            <p:cNvSpPr>
              <a:spLocks/>
            </p:cNvSpPr>
            <p:nvPr/>
          </p:nvSpPr>
          <p:spPr bwMode="auto">
            <a:xfrm>
              <a:off x="3624" y="2391"/>
              <a:ext cx="15" cy="4"/>
            </a:xfrm>
            <a:custGeom>
              <a:avLst/>
              <a:gdLst>
                <a:gd name="T0" fmla="*/ 1206172 w 8"/>
                <a:gd name="T1" fmla="*/ 0 h 3"/>
                <a:gd name="T2" fmla="*/ 1395759 w 8"/>
                <a:gd name="T3" fmla="*/ 0 h 3"/>
                <a:gd name="T4" fmla="*/ 1950605 w 8"/>
                <a:gd name="T5" fmla="*/ 655 h 3"/>
                <a:gd name="T6" fmla="*/ 343089 w 8"/>
                <a:gd name="T7" fmla="*/ 655 h 3"/>
                <a:gd name="T8" fmla="*/ 343089 w 8"/>
                <a:gd name="T9" fmla="*/ 0 h 3"/>
                <a:gd name="T10" fmla="*/ 0 w 8"/>
                <a:gd name="T11" fmla="*/ 0 h 3"/>
                <a:gd name="T12" fmla="*/ 1206172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4" y="0"/>
                  </a:moveTo>
                  <a:lnTo>
                    <a:pt x="5" y="0"/>
                  </a:lnTo>
                  <a:lnTo>
                    <a:pt x="7" y="2"/>
                  </a:lnTo>
                  <a:lnTo>
                    <a:pt x="1" y="2"/>
                  </a:lnTo>
                  <a:lnTo>
                    <a:pt x="1" y="0"/>
                  </a:lnTo>
                  <a:lnTo>
                    <a:pt x="0" y="0"/>
                  </a:lnTo>
                  <a:lnTo>
                    <a:pt x="4" y="0"/>
                  </a:lnTo>
                </a:path>
              </a:pathLst>
            </a:custGeom>
            <a:solidFill>
              <a:srgbClr val="FFFFFF"/>
            </a:solidFill>
            <a:ln w="12700" cap="rnd">
              <a:solidFill>
                <a:srgbClr val="FFFF66"/>
              </a:solidFill>
              <a:round/>
              <a:headEnd/>
              <a:tailEnd/>
            </a:ln>
          </p:spPr>
          <p:txBody>
            <a:bodyPr/>
            <a:lstStyle/>
            <a:p>
              <a:endParaRPr lang="en-US"/>
            </a:p>
          </p:txBody>
        </p:sp>
        <p:sp>
          <p:nvSpPr>
            <p:cNvPr id="2161" name="Freeform 53"/>
            <p:cNvSpPr>
              <a:spLocks/>
            </p:cNvSpPr>
            <p:nvPr/>
          </p:nvSpPr>
          <p:spPr bwMode="auto">
            <a:xfrm>
              <a:off x="3609" y="2391"/>
              <a:ext cx="13" cy="4"/>
            </a:xfrm>
            <a:custGeom>
              <a:avLst/>
              <a:gdLst>
                <a:gd name="T0" fmla="*/ 744207 w 7"/>
                <a:gd name="T1" fmla="*/ 0 h 3"/>
                <a:gd name="T2" fmla="*/ 1382099 w 7"/>
                <a:gd name="T3" fmla="*/ 0 h 3"/>
                <a:gd name="T4" fmla="*/ 1382099 w 7"/>
                <a:gd name="T5" fmla="*/ 655 h 3"/>
                <a:gd name="T6" fmla="*/ 488466 w 7"/>
                <a:gd name="T7" fmla="*/ 655 h 3"/>
                <a:gd name="T8" fmla="*/ 0 w 7"/>
                <a:gd name="T9" fmla="*/ 0 h 3"/>
                <a:gd name="T10" fmla="*/ 744207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3" y="0"/>
                  </a:moveTo>
                  <a:lnTo>
                    <a:pt x="6" y="0"/>
                  </a:lnTo>
                  <a:lnTo>
                    <a:pt x="6" y="2"/>
                  </a:lnTo>
                  <a:lnTo>
                    <a:pt x="2" y="2"/>
                  </a:lnTo>
                  <a:lnTo>
                    <a:pt x="0" y="0"/>
                  </a:lnTo>
                  <a:lnTo>
                    <a:pt x="3" y="0"/>
                  </a:lnTo>
                </a:path>
              </a:pathLst>
            </a:custGeom>
            <a:solidFill>
              <a:srgbClr val="FFFFFF"/>
            </a:solidFill>
            <a:ln w="12700" cap="rnd">
              <a:solidFill>
                <a:srgbClr val="FFFF66"/>
              </a:solidFill>
              <a:round/>
              <a:headEnd/>
              <a:tailEnd/>
            </a:ln>
          </p:spPr>
          <p:txBody>
            <a:bodyPr/>
            <a:lstStyle/>
            <a:p>
              <a:endParaRPr lang="en-US"/>
            </a:p>
          </p:txBody>
        </p:sp>
        <p:sp>
          <p:nvSpPr>
            <p:cNvPr id="2162" name="Freeform 54"/>
            <p:cNvSpPr>
              <a:spLocks/>
            </p:cNvSpPr>
            <p:nvPr/>
          </p:nvSpPr>
          <p:spPr bwMode="auto">
            <a:xfrm>
              <a:off x="3592" y="2391"/>
              <a:ext cx="13" cy="4"/>
            </a:xfrm>
            <a:custGeom>
              <a:avLst/>
              <a:gdLst>
                <a:gd name="T0" fmla="*/ 907151 w 7"/>
                <a:gd name="T1" fmla="*/ 0 h 3"/>
                <a:gd name="T2" fmla="*/ 1382099 w 7"/>
                <a:gd name="T3" fmla="*/ 0 h 3"/>
                <a:gd name="T4" fmla="*/ 1382099 w 7"/>
                <a:gd name="T5" fmla="*/ 655 h 3"/>
                <a:gd name="T6" fmla="*/ 488466 w 7"/>
                <a:gd name="T7" fmla="*/ 655 h 3"/>
                <a:gd name="T8" fmla="*/ 0 w 7"/>
                <a:gd name="T9" fmla="*/ 0 h 3"/>
                <a:gd name="T10" fmla="*/ 907151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4" y="0"/>
                  </a:moveTo>
                  <a:lnTo>
                    <a:pt x="6" y="0"/>
                  </a:lnTo>
                  <a:lnTo>
                    <a:pt x="6" y="2"/>
                  </a:lnTo>
                  <a:lnTo>
                    <a:pt x="2" y="2"/>
                  </a:lnTo>
                  <a:lnTo>
                    <a:pt x="0" y="0"/>
                  </a:lnTo>
                  <a:lnTo>
                    <a:pt x="4" y="0"/>
                  </a:lnTo>
                </a:path>
              </a:pathLst>
            </a:custGeom>
            <a:solidFill>
              <a:srgbClr val="FFFF66"/>
            </a:solidFill>
            <a:ln w="12700" cap="rnd">
              <a:solidFill>
                <a:srgbClr val="FFFF66"/>
              </a:solidFill>
              <a:round/>
              <a:headEnd/>
              <a:tailEnd/>
            </a:ln>
          </p:spPr>
          <p:txBody>
            <a:bodyPr/>
            <a:lstStyle/>
            <a:p>
              <a:endParaRPr lang="en-US"/>
            </a:p>
          </p:txBody>
        </p:sp>
        <p:sp>
          <p:nvSpPr>
            <p:cNvPr id="2163" name="Freeform 55"/>
            <p:cNvSpPr>
              <a:spLocks/>
            </p:cNvSpPr>
            <p:nvPr/>
          </p:nvSpPr>
          <p:spPr bwMode="auto">
            <a:xfrm>
              <a:off x="3579" y="2391"/>
              <a:ext cx="13" cy="4"/>
            </a:xfrm>
            <a:custGeom>
              <a:avLst/>
              <a:gdLst>
                <a:gd name="T0" fmla="*/ 744207 w 7"/>
                <a:gd name="T1" fmla="*/ 0 h 3"/>
                <a:gd name="T2" fmla="*/ 1184324 w 7"/>
                <a:gd name="T3" fmla="*/ 0 h 3"/>
                <a:gd name="T4" fmla="*/ 1382099 w 7"/>
                <a:gd name="T5" fmla="*/ 655 h 3"/>
                <a:gd name="T6" fmla="*/ 263020 w 7"/>
                <a:gd name="T7" fmla="*/ 655 h 3"/>
                <a:gd name="T8" fmla="*/ 0 w 7"/>
                <a:gd name="T9" fmla="*/ 0 h 3"/>
                <a:gd name="T10" fmla="*/ 744207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3" y="0"/>
                  </a:moveTo>
                  <a:lnTo>
                    <a:pt x="5" y="0"/>
                  </a:lnTo>
                  <a:lnTo>
                    <a:pt x="6" y="2"/>
                  </a:lnTo>
                  <a:lnTo>
                    <a:pt x="1" y="2"/>
                  </a:lnTo>
                  <a:lnTo>
                    <a:pt x="0" y="0"/>
                  </a:lnTo>
                  <a:lnTo>
                    <a:pt x="3" y="0"/>
                  </a:lnTo>
                </a:path>
              </a:pathLst>
            </a:custGeom>
            <a:solidFill>
              <a:srgbClr val="FFFFFF"/>
            </a:solidFill>
            <a:ln w="12700" cap="rnd">
              <a:solidFill>
                <a:srgbClr val="FFFF66"/>
              </a:solidFill>
              <a:round/>
              <a:headEnd/>
              <a:tailEnd/>
            </a:ln>
          </p:spPr>
          <p:txBody>
            <a:bodyPr/>
            <a:lstStyle/>
            <a:p>
              <a:endParaRPr lang="en-US"/>
            </a:p>
          </p:txBody>
        </p:sp>
        <p:sp>
          <p:nvSpPr>
            <p:cNvPr id="2164" name="Freeform 56"/>
            <p:cNvSpPr>
              <a:spLocks/>
            </p:cNvSpPr>
            <p:nvPr/>
          </p:nvSpPr>
          <p:spPr bwMode="auto">
            <a:xfrm>
              <a:off x="3662" y="2396"/>
              <a:ext cx="17" cy="9"/>
            </a:xfrm>
            <a:custGeom>
              <a:avLst/>
              <a:gdLst>
                <a:gd name="T0" fmla="*/ 2333001 w 9"/>
                <a:gd name="T1" fmla="*/ 0 h 6"/>
                <a:gd name="T2" fmla="*/ 2626668 w 9"/>
                <a:gd name="T3" fmla="*/ 7790 h 6"/>
                <a:gd name="T4" fmla="*/ 2626668 w 9"/>
                <a:gd name="T5" fmla="*/ 17528 h 6"/>
                <a:gd name="T6" fmla="*/ 1060298 w 9"/>
                <a:gd name="T7" fmla="*/ 17528 h 6"/>
                <a:gd name="T8" fmla="*/ 736194 w 9"/>
                <a:gd name="T9" fmla="*/ 11685 h 6"/>
                <a:gd name="T10" fmla="*/ 736194 w 9"/>
                <a:gd name="T11" fmla="*/ 7790 h 6"/>
                <a:gd name="T12" fmla="*/ 0 w 9"/>
                <a:gd name="T13" fmla="*/ 7790 h 6"/>
                <a:gd name="T14" fmla="*/ 736194 w 9"/>
                <a:gd name="T15" fmla="*/ 0 h 6"/>
                <a:gd name="T16" fmla="*/ 2333001 w 9"/>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6"/>
                <a:gd name="T29" fmla="*/ 9 w 9"/>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6">
                  <a:moveTo>
                    <a:pt x="7" y="0"/>
                  </a:moveTo>
                  <a:lnTo>
                    <a:pt x="8" y="2"/>
                  </a:lnTo>
                  <a:lnTo>
                    <a:pt x="8" y="5"/>
                  </a:lnTo>
                  <a:lnTo>
                    <a:pt x="3" y="5"/>
                  </a:lnTo>
                  <a:lnTo>
                    <a:pt x="2" y="3"/>
                  </a:lnTo>
                  <a:lnTo>
                    <a:pt x="2" y="2"/>
                  </a:lnTo>
                  <a:lnTo>
                    <a:pt x="0" y="2"/>
                  </a:lnTo>
                  <a:lnTo>
                    <a:pt x="2" y="0"/>
                  </a:lnTo>
                  <a:lnTo>
                    <a:pt x="7" y="0"/>
                  </a:lnTo>
                </a:path>
              </a:pathLst>
            </a:custGeom>
            <a:solidFill>
              <a:srgbClr val="808080"/>
            </a:solidFill>
            <a:ln w="12700" cap="rnd">
              <a:solidFill>
                <a:srgbClr val="000000"/>
              </a:solidFill>
              <a:round/>
              <a:headEnd/>
              <a:tailEnd/>
            </a:ln>
          </p:spPr>
          <p:txBody>
            <a:bodyPr/>
            <a:lstStyle/>
            <a:p>
              <a:endParaRPr lang="en-US"/>
            </a:p>
          </p:txBody>
        </p:sp>
        <p:sp>
          <p:nvSpPr>
            <p:cNvPr id="2165" name="Freeform 57"/>
            <p:cNvSpPr>
              <a:spLocks/>
            </p:cNvSpPr>
            <p:nvPr/>
          </p:nvSpPr>
          <p:spPr bwMode="auto">
            <a:xfrm>
              <a:off x="3647" y="2396"/>
              <a:ext cx="17" cy="9"/>
            </a:xfrm>
            <a:custGeom>
              <a:avLst/>
              <a:gdLst>
                <a:gd name="T0" fmla="*/ 1566223 w 9"/>
                <a:gd name="T1" fmla="*/ 0 h 6"/>
                <a:gd name="T2" fmla="*/ 2333001 w 9"/>
                <a:gd name="T3" fmla="*/ 7790 h 6"/>
                <a:gd name="T4" fmla="*/ 2626668 w 9"/>
                <a:gd name="T5" fmla="*/ 7790 h 6"/>
                <a:gd name="T6" fmla="*/ 2626668 w 9"/>
                <a:gd name="T7" fmla="*/ 11685 h 6"/>
                <a:gd name="T8" fmla="*/ 2333001 w 9"/>
                <a:gd name="T9" fmla="*/ 17528 h 6"/>
                <a:gd name="T10" fmla="*/ 1060298 w 9"/>
                <a:gd name="T11" fmla="*/ 17528 h 6"/>
                <a:gd name="T12" fmla="*/ 736194 w 9"/>
                <a:gd name="T13" fmla="*/ 11685 h 6"/>
                <a:gd name="T14" fmla="*/ 736194 w 9"/>
                <a:gd name="T15" fmla="*/ 7790 h 6"/>
                <a:gd name="T16" fmla="*/ 0 w 9"/>
                <a:gd name="T17" fmla="*/ 7790 h 6"/>
                <a:gd name="T18" fmla="*/ 736194 w 9"/>
                <a:gd name="T19" fmla="*/ 0 h 6"/>
                <a:gd name="T20" fmla="*/ 1566223 w 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5" y="0"/>
                  </a:moveTo>
                  <a:lnTo>
                    <a:pt x="7" y="2"/>
                  </a:lnTo>
                  <a:lnTo>
                    <a:pt x="8" y="2"/>
                  </a:lnTo>
                  <a:lnTo>
                    <a:pt x="8" y="3"/>
                  </a:lnTo>
                  <a:lnTo>
                    <a:pt x="7" y="5"/>
                  </a:lnTo>
                  <a:lnTo>
                    <a:pt x="3" y="5"/>
                  </a:lnTo>
                  <a:lnTo>
                    <a:pt x="2" y="3"/>
                  </a:lnTo>
                  <a:lnTo>
                    <a:pt x="2" y="2"/>
                  </a:lnTo>
                  <a:lnTo>
                    <a:pt x="0" y="2"/>
                  </a:lnTo>
                  <a:lnTo>
                    <a:pt x="2" y="0"/>
                  </a:lnTo>
                  <a:lnTo>
                    <a:pt x="5" y="0"/>
                  </a:lnTo>
                </a:path>
              </a:pathLst>
            </a:custGeom>
            <a:solidFill>
              <a:srgbClr val="808080"/>
            </a:solidFill>
            <a:ln w="12700" cap="rnd">
              <a:solidFill>
                <a:srgbClr val="000000"/>
              </a:solidFill>
              <a:round/>
              <a:headEnd/>
              <a:tailEnd/>
            </a:ln>
          </p:spPr>
          <p:txBody>
            <a:bodyPr/>
            <a:lstStyle/>
            <a:p>
              <a:endParaRPr lang="en-US"/>
            </a:p>
          </p:txBody>
        </p:sp>
        <p:sp>
          <p:nvSpPr>
            <p:cNvPr id="2166" name="Freeform 58"/>
            <p:cNvSpPr>
              <a:spLocks/>
            </p:cNvSpPr>
            <p:nvPr/>
          </p:nvSpPr>
          <p:spPr bwMode="auto">
            <a:xfrm>
              <a:off x="3630" y="2396"/>
              <a:ext cx="19" cy="9"/>
            </a:xfrm>
            <a:custGeom>
              <a:avLst/>
              <a:gdLst>
                <a:gd name="T0" fmla="*/ 2191403 w 10"/>
                <a:gd name="T1" fmla="*/ 0 h 6"/>
                <a:gd name="T2" fmla="*/ 2565313 w 10"/>
                <a:gd name="T3" fmla="*/ 7790 h 6"/>
                <a:gd name="T4" fmla="*/ 3339516 w 10"/>
                <a:gd name="T5" fmla="*/ 7790 h 6"/>
                <a:gd name="T6" fmla="*/ 3339516 w 10"/>
                <a:gd name="T7" fmla="*/ 17528 h 6"/>
                <a:gd name="T8" fmla="*/ 1153370 w 10"/>
                <a:gd name="T9" fmla="*/ 17528 h 6"/>
                <a:gd name="T10" fmla="*/ 807456 w 10"/>
                <a:gd name="T11" fmla="*/ 11685 h 6"/>
                <a:gd name="T12" fmla="*/ 807456 w 10"/>
                <a:gd name="T13" fmla="*/ 7790 h 6"/>
                <a:gd name="T14" fmla="*/ 0 w 10"/>
                <a:gd name="T15" fmla="*/ 7790 h 6"/>
                <a:gd name="T16" fmla="*/ 807456 w 10"/>
                <a:gd name="T17" fmla="*/ 0 h 6"/>
                <a:gd name="T18" fmla="*/ 2191403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6" y="0"/>
                  </a:moveTo>
                  <a:lnTo>
                    <a:pt x="7" y="2"/>
                  </a:lnTo>
                  <a:lnTo>
                    <a:pt x="9" y="2"/>
                  </a:lnTo>
                  <a:lnTo>
                    <a:pt x="9" y="5"/>
                  </a:lnTo>
                  <a:lnTo>
                    <a:pt x="3" y="5"/>
                  </a:lnTo>
                  <a:lnTo>
                    <a:pt x="2" y="3"/>
                  </a:lnTo>
                  <a:lnTo>
                    <a:pt x="2" y="2"/>
                  </a:lnTo>
                  <a:lnTo>
                    <a:pt x="0" y="2"/>
                  </a:lnTo>
                  <a:lnTo>
                    <a:pt x="2" y="0"/>
                  </a:lnTo>
                  <a:lnTo>
                    <a:pt x="6" y="0"/>
                  </a:lnTo>
                </a:path>
              </a:pathLst>
            </a:custGeom>
            <a:solidFill>
              <a:srgbClr val="808080"/>
            </a:solidFill>
            <a:ln w="12700" cap="rnd">
              <a:solidFill>
                <a:srgbClr val="000000"/>
              </a:solidFill>
              <a:round/>
              <a:headEnd/>
              <a:tailEnd/>
            </a:ln>
          </p:spPr>
          <p:txBody>
            <a:bodyPr/>
            <a:lstStyle/>
            <a:p>
              <a:endParaRPr lang="en-US"/>
            </a:p>
          </p:txBody>
        </p:sp>
        <p:sp>
          <p:nvSpPr>
            <p:cNvPr id="2167" name="Freeform 59"/>
            <p:cNvSpPr>
              <a:spLocks/>
            </p:cNvSpPr>
            <p:nvPr/>
          </p:nvSpPr>
          <p:spPr bwMode="auto">
            <a:xfrm>
              <a:off x="3619" y="2396"/>
              <a:ext cx="13" cy="9"/>
            </a:xfrm>
            <a:custGeom>
              <a:avLst/>
              <a:gdLst>
                <a:gd name="T0" fmla="*/ 744207 w 7"/>
                <a:gd name="T1" fmla="*/ 0 h 6"/>
                <a:gd name="T2" fmla="*/ 1184324 w 7"/>
                <a:gd name="T3" fmla="*/ 7790 h 6"/>
                <a:gd name="T4" fmla="*/ 1382099 w 7"/>
                <a:gd name="T5" fmla="*/ 7790 h 6"/>
                <a:gd name="T6" fmla="*/ 1382099 w 7"/>
                <a:gd name="T7" fmla="*/ 17528 h 6"/>
                <a:gd name="T8" fmla="*/ 744207 w 7"/>
                <a:gd name="T9" fmla="*/ 17528 h 6"/>
                <a:gd name="T10" fmla="*/ 0 w 7"/>
                <a:gd name="T11" fmla="*/ 7790 h 6"/>
                <a:gd name="T12" fmla="*/ 263020 w 7"/>
                <a:gd name="T13" fmla="*/ 0 h 6"/>
                <a:gd name="T14" fmla="*/ 744207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3" y="0"/>
                  </a:moveTo>
                  <a:lnTo>
                    <a:pt x="5" y="2"/>
                  </a:lnTo>
                  <a:lnTo>
                    <a:pt x="6" y="2"/>
                  </a:lnTo>
                  <a:lnTo>
                    <a:pt x="6" y="5"/>
                  </a:lnTo>
                  <a:lnTo>
                    <a:pt x="3" y="5"/>
                  </a:lnTo>
                  <a:lnTo>
                    <a:pt x="0" y="2"/>
                  </a:lnTo>
                  <a:lnTo>
                    <a:pt x="1" y="0"/>
                  </a:lnTo>
                  <a:lnTo>
                    <a:pt x="3" y="0"/>
                  </a:lnTo>
                </a:path>
              </a:pathLst>
            </a:custGeom>
            <a:solidFill>
              <a:srgbClr val="FFFF66"/>
            </a:solidFill>
            <a:ln w="12700" cap="rnd">
              <a:solidFill>
                <a:srgbClr val="000000"/>
              </a:solidFill>
              <a:round/>
              <a:headEnd/>
              <a:tailEnd/>
            </a:ln>
          </p:spPr>
          <p:txBody>
            <a:bodyPr/>
            <a:lstStyle/>
            <a:p>
              <a:endParaRPr lang="en-US"/>
            </a:p>
          </p:txBody>
        </p:sp>
        <p:sp>
          <p:nvSpPr>
            <p:cNvPr id="2168" name="Freeform 60"/>
            <p:cNvSpPr>
              <a:spLocks/>
            </p:cNvSpPr>
            <p:nvPr/>
          </p:nvSpPr>
          <p:spPr bwMode="auto">
            <a:xfrm>
              <a:off x="3602" y="2396"/>
              <a:ext cx="18" cy="9"/>
            </a:xfrm>
            <a:custGeom>
              <a:avLst/>
              <a:gdLst>
                <a:gd name="T0" fmla="*/ 791215 w 10"/>
                <a:gd name="T1" fmla="*/ 0 h 6"/>
                <a:gd name="T2" fmla="*/ 895131 w 10"/>
                <a:gd name="T3" fmla="*/ 7790 h 6"/>
                <a:gd name="T4" fmla="*/ 1139333 w 10"/>
                <a:gd name="T5" fmla="*/ 7790 h 6"/>
                <a:gd name="T6" fmla="*/ 1139333 w 10"/>
                <a:gd name="T7" fmla="*/ 11685 h 6"/>
                <a:gd name="T8" fmla="*/ 895131 w 10"/>
                <a:gd name="T9" fmla="*/ 17528 h 6"/>
                <a:gd name="T10" fmla="*/ 351646 w 10"/>
                <a:gd name="T11" fmla="*/ 17528 h 6"/>
                <a:gd name="T12" fmla="*/ 276275 w 10"/>
                <a:gd name="T13" fmla="*/ 11685 h 6"/>
                <a:gd name="T14" fmla="*/ 276275 w 10"/>
                <a:gd name="T15" fmla="*/ 7790 h 6"/>
                <a:gd name="T16" fmla="*/ 0 w 10"/>
                <a:gd name="T17" fmla="*/ 7790 h 6"/>
                <a:gd name="T18" fmla="*/ 276275 w 10"/>
                <a:gd name="T19" fmla="*/ 0 h 6"/>
                <a:gd name="T20" fmla="*/ 791215 w 10"/>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6"/>
                <a:gd name="T35" fmla="*/ 10 w 10"/>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6">
                  <a:moveTo>
                    <a:pt x="6" y="0"/>
                  </a:moveTo>
                  <a:lnTo>
                    <a:pt x="7" y="2"/>
                  </a:lnTo>
                  <a:lnTo>
                    <a:pt x="9" y="2"/>
                  </a:lnTo>
                  <a:lnTo>
                    <a:pt x="9" y="3"/>
                  </a:lnTo>
                  <a:lnTo>
                    <a:pt x="7" y="5"/>
                  </a:lnTo>
                  <a:lnTo>
                    <a:pt x="3" y="5"/>
                  </a:lnTo>
                  <a:lnTo>
                    <a:pt x="2" y="3"/>
                  </a:lnTo>
                  <a:lnTo>
                    <a:pt x="2" y="2"/>
                  </a:lnTo>
                  <a:lnTo>
                    <a:pt x="0" y="2"/>
                  </a:lnTo>
                  <a:lnTo>
                    <a:pt x="2" y="0"/>
                  </a:lnTo>
                  <a:lnTo>
                    <a:pt x="6" y="0"/>
                  </a:lnTo>
                </a:path>
              </a:pathLst>
            </a:custGeom>
            <a:solidFill>
              <a:srgbClr val="808080"/>
            </a:solidFill>
            <a:ln w="12700" cap="rnd">
              <a:solidFill>
                <a:srgbClr val="000000"/>
              </a:solidFill>
              <a:round/>
              <a:headEnd/>
              <a:tailEnd/>
            </a:ln>
          </p:spPr>
          <p:txBody>
            <a:bodyPr/>
            <a:lstStyle/>
            <a:p>
              <a:endParaRPr lang="en-US"/>
            </a:p>
          </p:txBody>
        </p:sp>
        <p:sp>
          <p:nvSpPr>
            <p:cNvPr id="2169" name="Freeform 61"/>
            <p:cNvSpPr>
              <a:spLocks/>
            </p:cNvSpPr>
            <p:nvPr/>
          </p:nvSpPr>
          <p:spPr bwMode="auto">
            <a:xfrm>
              <a:off x="3589" y="2396"/>
              <a:ext cx="15" cy="9"/>
            </a:xfrm>
            <a:custGeom>
              <a:avLst/>
              <a:gdLst>
                <a:gd name="T0" fmla="*/ 1206172 w 8"/>
                <a:gd name="T1" fmla="*/ 0 h 6"/>
                <a:gd name="T2" fmla="*/ 1706741 w 8"/>
                <a:gd name="T3" fmla="*/ 7790 h 6"/>
                <a:gd name="T4" fmla="*/ 1950605 w 8"/>
                <a:gd name="T5" fmla="*/ 7790 h 6"/>
                <a:gd name="T6" fmla="*/ 1950605 w 8"/>
                <a:gd name="T7" fmla="*/ 17528 h 6"/>
                <a:gd name="T8" fmla="*/ 643292 w 8"/>
                <a:gd name="T9" fmla="*/ 17528 h 6"/>
                <a:gd name="T10" fmla="*/ 0 w 8"/>
                <a:gd name="T11" fmla="*/ 7790 h 6"/>
                <a:gd name="T12" fmla="*/ 0 w 8"/>
                <a:gd name="T13" fmla="*/ 0 h 6"/>
                <a:gd name="T14" fmla="*/ 1206172 w 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4" y="0"/>
                  </a:moveTo>
                  <a:lnTo>
                    <a:pt x="6" y="2"/>
                  </a:lnTo>
                  <a:lnTo>
                    <a:pt x="7" y="2"/>
                  </a:lnTo>
                  <a:lnTo>
                    <a:pt x="7" y="5"/>
                  </a:lnTo>
                  <a:lnTo>
                    <a:pt x="2" y="5"/>
                  </a:lnTo>
                  <a:lnTo>
                    <a:pt x="0" y="2"/>
                  </a:lnTo>
                  <a:lnTo>
                    <a:pt x="0" y="0"/>
                  </a:lnTo>
                  <a:lnTo>
                    <a:pt x="4" y="0"/>
                  </a:lnTo>
                </a:path>
              </a:pathLst>
            </a:custGeom>
            <a:solidFill>
              <a:srgbClr val="808080"/>
            </a:solidFill>
            <a:ln w="12700" cap="rnd">
              <a:solidFill>
                <a:srgbClr val="000000"/>
              </a:solidFill>
              <a:round/>
              <a:headEnd/>
              <a:tailEnd/>
            </a:ln>
          </p:spPr>
          <p:txBody>
            <a:bodyPr/>
            <a:lstStyle/>
            <a:p>
              <a:endParaRPr lang="en-US"/>
            </a:p>
          </p:txBody>
        </p:sp>
        <p:sp>
          <p:nvSpPr>
            <p:cNvPr id="2170" name="Freeform 62"/>
            <p:cNvSpPr>
              <a:spLocks/>
            </p:cNvSpPr>
            <p:nvPr/>
          </p:nvSpPr>
          <p:spPr bwMode="auto">
            <a:xfrm>
              <a:off x="3673" y="2407"/>
              <a:ext cx="17" cy="5"/>
            </a:xfrm>
            <a:custGeom>
              <a:avLst/>
              <a:gdLst>
                <a:gd name="T0" fmla="*/ 1390589 w 9"/>
                <a:gd name="T1" fmla="*/ 0 h 4"/>
                <a:gd name="T2" fmla="*/ 2002785 w 9"/>
                <a:gd name="T3" fmla="*/ 1 h 4"/>
                <a:gd name="T4" fmla="*/ 2626668 w 9"/>
                <a:gd name="T5" fmla="*/ 1 h 4"/>
                <a:gd name="T6" fmla="*/ 2626668 w 9"/>
                <a:gd name="T7" fmla="*/ 234 h 4"/>
                <a:gd name="T8" fmla="*/ 0 w 9"/>
                <a:gd name="T9" fmla="*/ 234 h 4"/>
                <a:gd name="T10" fmla="*/ 0 w 9"/>
                <a:gd name="T11" fmla="*/ 0 h 4"/>
                <a:gd name="T12" fmla="*/ 1390589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4" y="0"/>
                  </a:moveTo>
                  <a:lnTo>
                    <a:pt x="6" y="1"/>
                  </a:lnTo>
                  <a:lnTo>
                    <a:pt x="8" y="1"/>
                  </a:lnTo>
                  <a:lnTo>
                    <a:pt x="8" y="3"/>
                  </a:lnTo>
                  <a:lnTo>
                    <a:pt x="0" y="3"/>
                  </a:lnTo>
                  <a:lnTo>
                    <a:pt x="0" y="0"/>
                  </a:lnTo>
                  <a:lnTo>
                    <a:pt x="4" y="0"/>
                  </a:lnTo>
                </a:path>
              </a:pathLst>
            </a:custGeom>
            <a:solidFill>
              <a:srgbClr val="808080"/>
            </a:solidFill>
            <a:ln w="12700" cap="rnd">
              <a:solidFill>
                <a:srgbClr val="FFFF66"/>
              </a:solidFill>
              <a:round/>
              <a:headEnd/>
              <a:tailEnd/>
            </a:ln>
          </p:spPr>
          <p:txBody>
            <a:bodyPr/>
            <a:lstStyle/>
            <a:p>
              <a:endParaRPr lang="en-US"/>
            </a:p>
          </p:txBody>
        </p:sp>
        <p:sp>
          <p:nvSpPr>
            <p:cNvPr id="2171" name="Freeform 63"/>
            <p:cNvSpPr>
              <a:spLocks/>
            </p:cNvSpPr>
            <p:nvPr/>
          </p:nvSpPr>
          <p:spPr bwMode="auto">
            <a:xfrm>
              <a:off x="3656" y="2407"/>
              <a:ext cx="17" cy="5"/>
            </a:xfrm>
            <a:custGeom>
              <a:avLst/>
              <a:gdLst>
                <a:gd name="T0" fmla="*/ 2002785 w 9"/>
                <a:gd name="T1" fmla="*/ 0 h 4"/>
                <a:gd name="T2" fmla="*/ 2626668 w 9"/>
                <a:gd name="T3" fmla="*/ 1 h 4"/>
                <a:gd name="T4" fmla="*/ 2626668 w 9"/>
                <a:gd name="T5" fmla="*/ 234 h 4"/>
                <a:gd name="T6" fmla="*/ 0 w 9"/>
                <a:gd name="T7" fmla="*/ 234 h 4"/>
                <a:gd name="T8" fmla="*/ 0 w 9"/>
                <a:gd name="T9" fmla="*/ 1 h 4"/>
                <a:gd name="T10" fmla="*/ 736194 w 9"/>
                <a:gd name="T11" fmla="*/ 0 h 4"/>
                <a:gd name="T12" fmla="*/ 2002785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6" y="0"/>
                  </a:moveTo>
                  <a:lnTo>
                    <a:pt x="8" y="1"/>
                  </a:lnTo>
                  <a:lnTo>
                    <a:pt x="8" y="3"/>
                  </a:lnTo>
                  <a:lnTo>
                    <a:pt x="0" y="3"/>
                  </a:lnTo>
                  <a:lnTo>
                    <a:pt x="0" y="1"/>
                  </a:lnTo>
                  <a:lnTo>
                    <a:pt x="2" y="0"/>
                  </a:lnTo>
                  <a:lnTo>
                    <a:pt x="6" y="0"/>
                  </a:lnTo>
                </a:path>
              </a:pathLst>
            </a:custGeom>
            <a:solidFill>
              <a:srgbClr val="808080"/>
            </a:solidFill>
            <a:ln w="12700" cap="rnd">
              <a:solidFill>
                <a:srgbClr val="FFFF66"/>
              </a:solidFill>
              <a:round/>
              <a:headEnd/>
              <a:tailEnd/>
            </a:ln>
          </p:spPr>
          <p:txBody>
            <a:bodyPr/>
            <a:lstStyle/>
            <a:p>
              <a:endParaRPr lang="en-US"/>
            </a:p>
          </p:txBody>
        </p:sp>
        <p:sp>
          <p:nvSpPr>
            <p:cNvPr id="2172" name="Freeform 64"/>
            <p:cNvSpPr>
              <a:spLocks/>
            </p:cNvSpPr>
            <p:nvPr/>
          </p:nvSpPr>
          <p:spPr bwMode="auto">
            <a:xfrm>
              <a:off x="3643" y="2407"/>
              <a:ext cx="15" cy="5"/>
            </a:xfrm>
            <a:custGeom>
              <a:avLst/>
              <a:gdLst>
                <a:gd name="T0" fmla="*/ 1395759 w 8"/>
                <a:gd name="T1" fmla="*/ 0 h 4"/>
                <a:gd name="T2" fmla="*/ 1706741 w 8"/>
                <a:gd name="T3" fmla="*/ 1 h 4"/>
                <a:gd name="T4" fmla="*/ 1706741 w 8"/>
                <a:gd name="T5" fmla="*/ 234 h 4"/>
                <a:gd name="T6" fmla="*/ 1950605 w 8"/>
                <a:gd name="T7" fmla="*/ 234 h 4"/>
                <a:gd name="T8" fmla="*/ 0 w 8"/>
                <a:gd name="T9" fmla="*/ 234 h 4"/>
                <a:gd name="T10" fmla="*/ 0 w 8"/>
                <a:gd name="T11" fmla="*/ 0 h 4"/>
                <a:gd name="T12" fmla="*/ 1395759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5" y="0"/>
                  </a:moveTo>
                  <a:lnTo>
                    <a:pt x="6" y="1"/>
                  </a:lnTo>
                  <a:lnTo>
                    <a:pt x="6" y="3"/>
                  </a:lnTo>
                  <a:lnTo>
                    <a:pt x="7" y="3"/>
                  </a:lnTo>
                  <a:lnTo>
                    <a:pt x="0" y="3"/>
                  </a:lnTo>
                  <a:lnTo>
                    <a:pt x="0" y="0"/>
                  </a:lnTo>
                  <a:lnTo>
                    <a:pt x="5" y="0"/>
                  </a:lnTo>
                </a:path>
              </a:pathLst>
            </a:custGeom>
            <a:solidFill>
              <a:srgbClr val="808080"/>
            </a:solidFill>
            <a:ln w="12700" cap="rnd">
              <a:solidFill>
                <a:srgbClr val="FFFF66"/>
              </a:solidFill>
              <a:round/>
              <a:headEnd/>
              <a:tailEnd/>
            </a:ln>
          </p:spPr>
          <p:txBody>
            <a:bodyPr/>
            <a:lstStyle/>
            <a:p>
              <a:endParaRPr lang="en-US"/>
            </a:p>
          </p:txBody>
        </p:sp>
        <p:sp>
          <p:nvSpPr>
            <p:cNvPr id="2173" name="Freeform 65"/>
            <p:cNvSpPr>
              <a:spLocks/>
            </p:cNvSpPr>
            <p:nvPr/>
          </p:nvSpPr>
          <p:spPr bwMode="auto">
            <a:xfrm>
              <a:off x="3628" y="2407"/>
              <a:ext cx="15" cy="5"/>
            </a:xfrm>
            <a:custGeom>
              <a:avLst/>
              <a:gdLst>
                <a:gd name="T0" fmla="*/ 1206172 w 8"/>
                <a:gd name="T1" fmla="*/ 0 h 4"/>
                <a:gd name="T2" fmla="*/ 1395759 w 8"/>
                <a:gd name="T3" fmla="*/ 1 h 4"/>
                <a:gd name="T4" fmla="*/ 1950605 w 8"/>
                <a:gd name="T5" fmla="*/ 1 h 4"/>
                <a:gd name="T6" fmla="*/ 1950605 w 8"/>
                <a:gd name="T7" fmla="*/ 234 h 4"/>
                <a:gd name="T8" fmla="*/ 0 w 8"/>
                <a:gd name="T9" fmla="*/ 234 h 4"/>
                <a:gd name="T10" fmla="*/ 0 w 8"/>
                <a:gd name="T11" fmla="*/ 0 h 4"/>
                <a:gd name="T12" fmla="*/ 1206172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4" y="0"/>
                  </a:moveTo>
                  <a:lnTo>
                    <a:pt x="5" y="1"/>
                  </a:lnTo>
                  <a:lnTo>
                    <a:pt x="7" y="1"/>
                  </a:lnTo>
                  <a:lnTo>
                    <a:pt x="7" y="3"/>
                  </a:lnTo>
                  <a:lnTo>
                    <a:pt x="0" y="3"/>
                  </a:lnTo>
                  <a:lnTo>
                    <a:pt x="0" y="0"/>
                  </a:lnTo>
                  <a:lnTo>
                    <a:pt x="4" y="0"/>
                  </a:lnTo>
                </a:path>
              </a:pathLst>
            </a:custGeom>
            <a:solidFill>
              <a:srgbClr val="808080"/>
            </a:solidFill>
            <a:ln w="12700" cap="rnd">
              <a:solidFill>
                <a:srgbClr val="FFFF66"/>
              </a:solidFill>
              <a:round/>
              <a:headEnd/>
              <a:tailEnd/>
            </a:ln>
          </p:spPr>
          <p:txBody>
            <a:bodyPr/>
            <a:lstStyle/>
            <a:p>
              <a:endParaRPr lang="en-US"/>
            </a:p>
          </p:txBody>
        </p:sp>
        <p:sp>
          <p:nvSpPr>
            <p:cNvPr id="2174" name="Freeform 66"/>
            <p:cNvSpPr>
              <a:spLocks/>
            </p:cNvSpPr>
            <p:nvPr/>
          </p:nvSpPr>
          <p:spPr bwMode="auto">
            <a:xfrm>
              <a:off x="3613" y="2407"/>
              <a:ext cx="13" cy="5"/>
            </a:xfrm>
            <a:custGeom>
              <a:avLst/>
              <a:gdLst>
                <a:gd name="T0" fmla="*/ 1184324 w 7"/>
                <a:gd name="T1" fmla="*/ 0 h 4"/>
                <a:gd name="T2" fmla="*/ 1382099 w 7"/>
                <a:gd name="T3" fmla="*/ 1 h 4"/>
                <a:gd name="T4" fmla="*/ 1382099 w 7"/>
                <a:gd name="T5" fmla="*/ 234 h 4"/>
                <a:gd name="T6" fmla="*/ 0 w 7"/>
                <a:gd name="T7" fmla="*/ 234 h 4"/>
                <a:gd name="T8" fmla="*/ 0 w 7"/>
                <a:gd name="T9" fmla="*/ 1 h 4"/>
                <a:gd name="T10" fmla="*/ 263020 w 7"/>
                <a:gd name="T11" fmla="*/ 0 h 4"/>
                <a:gd name="T12" fmla="*/ 1184324 w 7"/>
                <a:gd name="T13" fmla="*/ 0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5" y="0"/>
                  </a:moveTo>
                  <a:lnTo>
                    <a:pt x="6" y="1"/>
                  </a:lnTo>
                  <a:lnTo>
                    <a:pt x="6" y="3"/>
                  </a:lnTo>
                  <a:lnTo>
                    <a:pt x="0" y="3"/>
                  </a:lnTo>
                  <a:lnTo>
                    <a:pt x="0" y="1"/>
                  </a:lnTo>
                  <a:lnTo>
                    <a:pt x="1" y="0"/>
                  </a:lnTo>
                  <a:lnTo>
                    <a:pt x="5" y="0"/>
                  </a:lnTo>
                </a:path>
              </a:pathLst>
            </a:custGeom>
            <a:solidFill>
              <a:srgbClr val="808080"/>
            </a:solidFill>
            <a:ln w="12700" cap="rnd">
              <a:solidFill>
                <a:srgbClr val="FFFF66"/>
              </a:solidFill>
              <a:round/>
              <a:headEnd/>
              <a:tailEnd/>
            </a:ln>
          </p:spPr>
          <p:txBody>
            <a:bodyPr/>
            <a:lstStyle/>
            <a:p>
              <a:endParaRPr lang="en-US"/>
            </a:p>
          </p:txBody>
        </p:sp>
        <p:sp>
          <p:nvSpPr>
            <p:cNvPr id="2175" name="Freeform 67"/>
            <p:cNvSpPr>
              <a:spLocks/>
            </p:cNvSpPr>
            <p:nvPr/>
          </p:nvSpPr>
          <p:spPr bwMode="auto">
            <a:xfrm>
              <a:off x="3598" y="2407"/>
              <a:ext cx="17" cy="5"/>
            </a:xfrm>
            <a:custGeom>
              <a:avLst/>
              <a:gdLst>
                <a:gd name="T0" fmla="*/ 1390589 w 9"/>
                <a:gd name="T1" fmla="*/ 0 h 4"/>
                <a:gd name="T2" fmla="*/ 2002785 w 9"/>
                <a:gd name="T3" fmla="*/ 1 h 4"/>
                <a:gd name="T4" fmla="*/ 2002785 w 9"/>
                <a:gd name="T5" fmla="*/ 234 h 4"/>
                <a:gd name="T6" fmla="*/ 2626668 w 9"/>
                <a:gd name="T7" fmla="*/ 234 h 4"/>
                <a:gd name="T8" fmla="*/ 0 w 9"/>
                <a:gd name="T9" fmla="*/ 234 h 4"/>
                <a:gd name="T10" fmla="*/ 0 w 9"/>
                <a:gd name="T11" fmla="*/ 0 h 4"/>
                <a:gd name="T12" fmla="*/ 1390589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4" y="0"/>
                  </a:moveTo>
                  <a:lnTo>
                    <a:pt x="6" y="1"/>
                  </a:lnTo>
                  <a:lnTo>
                    <a:pt x="6" y="3"/>
                  </a:lnTo>
                  <a:lnTo>
                    <a:pt x="8" y="3"/>
                  </a:lnTo>
                  <a:lnTo>
                    <a:pt x="0" y="3"/>
                  </a:lnTo>
                  <a:lnTo>
                    <a:pt x="0" y="0"/>
                  </a:lnTo>
                  <a:lnTo>
                    <a:pt x="4" y="0"/>
                  </a:lnTo>
                </a:path>
              </a:pathLst>
            </a:custGeom>
            <a:solidFill>
              <a:srgbClr val="808080"/>
            </a:solidFill>
            <a:ln w="12700" cap="rnd">
              <a:solidFill>
                <a:srgbClr val="FFFF66"/>
              </a:solidFill>
              <a:round/>
              <a:headEnd/>
              <a:tailEnd/>
            </a:ln>
          </p:spPr>
          <p:txBody>
            <a:bodyPr/>
            <a:lstStyle/>
            <a:p>
              <a:endParaRPr lang="en-US"/>
            </a:p>
          </p:txBody>
        </p:sp>
        <p:sp>
          <p:nvSpPr>
            <p:cNvPr id="2176" name="Freeform 68"/>
            <p:cNvSpPr>
              <a:spLocks/>
            </p:cNvSpPr>
            <p:nvPr/>
          </p:nvSpPr>
          <p:spPr bwMode="auto">
            <a:xfrm>
              <a:off x="3682" y="2417"/>
              <a:ext cx="19" cy="4"/>
            </a:xfrm>
            <a:custGeom>
              <a:avLst/>
              <a:gdLst>
                <a:gd name="T0" fmla="*/ 1954439 w 10"/>
                <a:gd name="T1" fmla="*/ 0 h 3"/>
                <a:gd name="T2" fmla="*/ 2565313 w 10"/>
                <a:gd name="T3" fmla="*/ 0 h 3"/>
                <a:gd name="T4" fmla="*/ 3339516 w 10"/>
                <a:gd name="T5" fmla="*/ 1 h 3"/>
                <a:gd name="T6" fmla="*/ 3339516 w 10"/>
                <a:gd name="T7" fmla="*/ 655 h 3"/>
                <a:gd name="T8" fmla="*/ 807456 w 10"/>
                <a:gd name="T9" fmla="*/ 655 h 3"/>
                <a:gd name="T10" fmla="*/ 807456 w 10"/>
                <a:gd name="T11" fmla="*/ 1 h 3"/>
                <a:gd name="T12" fmla="*/ 0 w 10"/>
                <a:gd name="T13" fmla="*/ 0 h 3"/>
                <a:gd name="T14" fmla="*/ 1954439 w 10"/>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5" y="0"/>
                  </a:moveTo>
                  <a:lnTo>
                    <a:pt x="7" y="0"/>
                  </a:lnTo>
                  <a:lnTo>
                    <a:pt x="9" y="1"/>
                  </a:lnTo>
                  <a:lnTo>
                    <a:pt x="9" y="2"/>
                  </a:lnTo>
                  <a:lnTo>
                    <a:pt x="2" y="2"/>
                  </a:lnTo>
                  <a:lnTo>
                    <a:pt x="2" y="1"/>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2177" name="Freeform 69"/>
            <p:cNvSpPr>
              <a:spLocks/>
            </p:cNvSpPr>
            <p:nvPr/>
          </p:nvSpPr>
          <p:spPr bwMode="auto">
            <a:xfrm>
              <a:off x="3669" y="2417"/>
              <a:ext cx="15" cy="4"/>
            </a:xfrm>
            <a:custGeom>
              <a:avLst/>
              <a:gdLst>
                <a:gd name="T0" fmla="*/ 1206172 w 8"/>
                <a:gd name="T1" fmla="*/ 0 h 3"/>
                <a:gd name="T2" fmla="*/ 1706741 w 8"/>
                <a:gd name="T3" fmla="*/ 0 h 3"/>
                <a:gd name="T4" fmla="*/ 1950605 w 8"/>
                <a:gd name="T5" fmla="*/ 1 h 3"/>
                <a:gd name="T6" fmla="*/ 1950605 w 8"/>
                <a:gd name="T7" fmla="*/ 655 h 3"/>
                <a:gd name="T8" fmla="*/ 643292 w 8"/>
                <a:gd name="T9" fmla="*/ 655 h 3"/>
                <a:gd name="T10" fmla="*/ 0 w 8"/>
                <a:gd name="T11" fmla="*/ 1 h 3"/>
                <a:gd name="T12" fmla="*/ 0 w 8"/>
                <a:gd name="T13" fmla="*/ 0 h 3"/>
                <a:gd name="T14" fmla="*/ 1206172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4" y="0"/>
                  </a:moveTo>
                  <a:lnTo>
                    <a:pt x="6" y="0"/>
                  </a:lnTo>
                  <a:lnTo>
                    <a:pt x="7" y="1"/>
                  </a:lnTo>
                  <a:lnTo>
                    <a:pt x="7" y="2"/>
                  </a:lnTo>
                  <a:lnTo>
                    <a:pt x="2" y="2"/>
                  </a:lnTo>
                  <a:lnTo>
                    <a:pt x="0" y="1"/>
                  </a:lnTo>
                  <a:lnTo>
                    <a:pt x="0" y="0"/>
                  </a:lnTo>
                  <a:lnTo>
                    <a:pt x="4" y="0"/>
                  </a:lnTo>
                </a:path>
              </a:pathLst>
            </a:custGeom>
            <a:solidFill>
              <a:srgbClr val="808080"/>
            </a:solidFill>
            <a:ln w="12700" cap="rnd">
              <a:solidFill>
                <a:srgbClr val="000000"/>
              </a:solidFill>
              <a:round/>
              <a:headEnd/>
              <a:tailEnd/>
            </a:ln>
          </p:spPr>
          <p:txBody>
            <a:bodyPr/>
            <a:lstStyle/>
            <a:p>
              <a:endParaRPr lang="en-US"/>
            </a:p>
          </p:txBody>
        </p:sp>
        <p:sp>
          <p:nvSpPr>
            <p:cNvPr id="2178" name="Freeform 70"/>
            <p:cNvSpPr>
              <a:spLocks/>
            </p:cNvSpPr>
            <p:nvPr/>
          </p:nvSpPr>
          <p:spPr bwMode="auto">
            <a:xfrm>
              <a:off x="3654" y="2417"/>
              <a:ext cx="17" cy="4"/>
            </a:xfrm>
            <a:custGeom>
              <a:avLst/>
              <a:gdLst>
                <a:gd name="T0" fmla="*/ 1390589 w 9"/>
                <a:gd name="T1" fmla="*/ 0 h 3"/>
                <a:gd name="T2" fmla="*/ 1566223 w 9"/>
                <a:gd name="T3" fmla="*/ 0 h 3"/>
                <a:gd name="T4" fmla="*/ 2626668 w 9"/>
                <a:gd name="T5" fmla="*/ 655 h 3"/>
                <a:gd name="T6" fmla="*/ 736194 w 9"/>
                <a:gd name="T7" fmla="*/ 655 h 3"/>
                <a:gd name="T8" fmla="*/ 0 w 9"/>
                <a:gd name="T9" fmla="*/ 1 h 3"/>
                <a:gd name="T10" fmla="*/ 0 w 9"/>
                <a:gd name="T11" fmla="*/ 0 h 3"/>
                <a:gd name="T12" fmla="*/ 1390589 w 9"/>
                <a:gd name="T13" fmla="*/ 0 h 3"/>
                <a:gd name="T14" fmla="*/ 0 60000 65536"/>
                <a:gd name="T15" fmla="*/ 0 60000 65536"/>
                <a:gd name="T16" fmla="*/ 0 60000 65536"/>
                <a:gd name="T17" fmla="*/ 0 60000 65536"/>
                <a:gd name="T18" fmla="*/ 0 60000 65536"/>
                <a:gd name="T19" fmla="*/ 0 60000 65536"/>
                <a:gd name="T20" fmla="*/ 0 60000 65536"/>
                <a:gd name="T21" fmla="*/ 0 w 9"/>
                <a:gd name="T22" fmla="*/ 0 h 3"/>
                <a:gd name="T23" fmla="*/ 9 w 9"/>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3">
                  <a:moveTo>
                    <a:pt x="4" y="0"/>
                  </a:moveTo>
                  <a:lnTo>
                    <a:pt x="5" y="0"/>
                  </a:lnTo>
                  <a:lnTo>
                    <a:pt x="8" y="2"/>
                  </a:lnTo>
                  <a:lnTo>
                    <a:pt x="2" y="2"/>
                  </a:lnTo>
                  <a:lnTo>
                    <a:pt x="0" y="1"/>
                  </a:lnTo>
                  <a:lnTo>
                    <a:pt x="0" y="0"/>
                  </a:lnTo>
                  <a:lnTo>
                    <a:pt x="4" y="0"/>
                  </a:lnTo>
                </a:path>
              </a:pathLst>
            </a:custGeom>
            <a:solidFill>
              <a:srgbClr val="808080"/>
            </a:solidFill>
            <a:ln w="12700" cap="rnd">
              <a:solidFill>
                <a:srgbClr val="000000"/>
              </a:solidFill>
              <a:round/>
              <a:headEnd/>
              <a:tailEnd/>
            </a:ln>
          </p:spPr>
          <p:txBody>
            <a:bodyPr/>
            <a:lstStyle/>
            <a:p>
              <a:endParaRPr lang="en-US"/>
            </a:p>
          </p:txBody>
        </p:sp>
        <p:sp>
          <p:nvSpPr>
            <p:cNvPr id="2179" name="Freeform 71"/>
            <p:cNvSpPr>
              <a:spLocks/>
            </p:cNvSpPr>
            <p:nvPr/>
          </p:nvSpPr>
          <p:spPr bwMode="auto">
            <a:xfrm>
              <a:off x="3637" y="2417"/>
              <a:ext cx="19" cy="4"/>
            </a:xfrm>
            <a:custGeom>
              <a:avLst/>
              <a:gdLst>
                <a:gd name="T0" fmla="*/ 2191403 w 10"/>
                <a:gd name="T1" fmla="*/ 0 h 3"/>
                <a:gd name="T2" fmla="*/ 2914915 w 10"/>
                <a:gd name="T3" fmla="*/ 0 h 3"/>
                <a:gd name="T4" fmla="*/ 3339516 w 10"/>
                <a:gd name="T5" fmla="*/ 1 h 3"/>
                <a:gd name="T6" fmla="*/ 3339516 w 10"/>
                <a:gd name="T7" fmla="*/ 655 h 3"/>
                <a:gd name="T8" fmla="*/ 424977 w 10"/>
                <a:gd name="T9" fmla="*/ 655 h 3"/>
                <a:gd name="T10" fmla="*/ 0 w 10"/>
                <a:gd name="T11" fmla="*/ 1 h 3"/>
                <a:gd name="T12" fmla="*/ 0 w 10"/>
                <a:gd name="T13" fmla="*/ 0 h 3"/>
                <a:gd name="T14" fmla="*/ 2191403 w 10"/>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6" y="0"/>
                  </a:moveTo>
                  <a:lnTo>
                    <a:pt x="8" y="0"/>
                  </a:lnTo>
                  <a:lnTo>
                    <a:pt x="9" y="1"/>
                  </a:lnTo>
                  <a:lnTo>
                    <a:pt x="9" y="2"/>
                  </a:lnTo>
                  <a:lnTo>
                    <a:pt x="1" y="2"/>
                  </a:lnTo>
                  <a:lnTo>
                    <a:pt x="0" y="1"/>
                  </a:lnTo>
                  <a:lnTo>
                    <a:pt x="0" y="0"/>
                  </a:lnTo>
                  <a:lnTo>
                    <a:pt x="6" y="0"/>
                  </a:lnTo>
                </a:path>
              </a:pathLst>
            </a:custGeom>
            <a:solidFill>
              <a:srgbClr val="808080"/>
            </a:solidFill>
            <a:ln w="12700" cap="rnd">
              <a:solidFill>
                <a:srgbClr val="000000"/>
              </a:solidFill>
              <a:round/>
              <a:headEnd/>
              <a:tailEnd/>
            </a:ln>
          </p:spPr>
          <p:txBody>
            <a:bodyPr/>
            <a:lstStyle/>
            <a:p>
              <a:endParaRPr lang="en-US"/>
            </a:p>
          </p:txBody>
        </p:sp>
        <p:sp>
          <p:nvSpPr>
            <p:cNvPr id="2180" name="Freeform 72"/>
            <p:cNvSpPr>
              <a:spLocks/>
            </p:cNvSpPr>
            <p:nvPr/>
          </p:nvSpPr>
          <p:spPr bwMode="auto">
            <a:xfrm>
              <a:off x="3624" y="2417"/>
              <a:ext cx="15" cy="4"/>
            </a:xfrm>
            <a:custGeom>
              <a:avLst/>
              <a:gdLst>
                <a:gd name="T0" fmla="*/ 1206172 w 8"/>
                <a:gd name="T1" fmla="*/ 0 h 3"/>
                <a:gd name="T2" fmla="*/ 1395759 w 8"/>
                <a:gd name="T3" fmla="*/ 0 h 3"/>
                <a:gd name="T4" fmla="*/ 1950605 w 8"/>
                <a:gd name="T5" fmla="*/ 1 h 3"/>
                <a:gd name="T6" fmla="*/ 1950605 w 8"/>
                <a:gd name="T7" fmla="*/ 655 h 3"/>
                <a:gd name="T8" fmla="*/ 343089 w 8"/>
                <a:gd name="T9" fmla="*/ 655 h 3"/>
                <a:gd name="T10" fmla="*/ 0 w 8"/>
                <a:gd name="T11" fmla="*/ 1 h 3"/>
                <a:gd name="T12" fmla="*/ 0 w 8"/>
                <a:gd name="T13" fmla="*/ 0 h 3"/>
                <a:gd name="T14" fmla="*/ 1206172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4" y="0"/>
                  </a:moveTo>
                  <a:lnTo>
                    <a:pt x="5" y="0"/>
                  </a:lnTo>
                  <a:lnTo>
                    <a:pt x="7" y="1"/>
                  </a:lnTo>
                  <a:lnTo>
                    <a:pt x="7" y="2"/>
                  </a:lnTo>
                  <a:lnTo>
                    <a:pt x="1" y="2"/>
                  </a:lnTo>
                  <a:lnTo>
                    <a:pt x="0" y="1"/>
                  </a:lnTo>
                  <a:lnTo>
                    <a:pt x="0" y="0"/>
                  </a:lnTo>
                  <a:lnTo>
                    <a:pt x="4" y="0"/>
                  </a:lnTo>
                </a:path>
              </a:pathLst>
            </a:custGeom>
            <a:solidFill>
              <a:srgbClr val="808080"/>
            </a:solidFill>
            <a:ln w="12700" cap="rnd">
              <a:solidFill>
                <a:srgbClr val="000000"/>
              </a:solidFill>
              <a:round/>
              <a:headEnd/>
              <a:tailEnd/>
            </a:ln>
          </p:spPr>
          <p:txBody>
            <a:bodyPr/>
            <a:lstStyle/>
            <a:p>
              <a:endParaRPr lang="en-US"/>
            </a:p>
          </p:txBody>
        </p:sp>
        <p:sp>
          <p:nvSpPr>
            <p:cNvPr id="2181" name="Freeform 73"/>
            <p:cNvSpPr>
              <a:spLocks/>
            </p:cNvSpPr>
            <p:nvPr/>
          </p:nvSpPr>
          <p:spPr bwMode="auto">
            <a:xfrm>
              <a:off x="3607" y="2417"/>
              <a:ext cx="19" cy="4"/>
            </a:xfrm>
            <a:custGeom>
              <a:avLst/>
              <a:gdLst>
                <a:gd name="T0" fmla="*/ 1954439 w 10"/>
                <a:gd name="T1" fmla="*/ 0 h 3"/>
                <a:gd name="T2" fmla="*/ 2191403 w 10"/>
                <a:gd name="T3" fmla="*/ 0 h 3"/>
                <a:gd name="T4" fmla="*/ 3339516 w 10"/>
                <a:gd name="T5" fmla="*/ 655 h 3"/>
                <a:gd name="T6" fmla="*/ 807456 w 10"/>
                <a:gd name="T7" fmla="*/ 655 h 3"/>
                <a:gd name="T8" fmla="*/ 0 w 10"/>
                <a:gd name="T9" fmla="*/ 1 h 3"/>
                <a:gd name="T10" fmla="*/ 0 w 10"/>
                <a:gd name="T11" fmla="*/ 0 h 3"/>
                <a:gd name="T12" fmla="*/ 1954439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5" y="0"/>
                  </a:moveTo>
                  <a:lnTo>
                    <a:pt x="6" y="0"/>
                  </a:lnTo>
                  <a:lnTo>
                    <a:pt x="9" y="2"/>
                  </a:lnTo>
                  <a:lnTo>
                    <a:pt x="2" y="2"/>
                  </a:lnTo>
                  <a:lnTo>
                    <a:pt x="0" y="1"/>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2182" name="Freeform 74"/>
            <p:cNvSpPr>
              <a:spLocks/>
            </p:cNvSpPr>
            <p:nvPr/>
          </p:nvSpPr>
          <p:spPr bwMode="auto">
            <a:xfrm>
              <a:off x="3677" y="2428"/>
              <a:ext cx="34" cy="4"/>
            </a:xfrm>
            <a:custGeom>
              <a:avLst/>
              <a:gdLst>
                <a:gd name="T0" fmla="*/ 4613078 w 18"/>
                <a:gd name="T1" fmla="*/ 0 h 3"/>
                <a:gd name="T2" fmla="*/ 4961484 w 18"/>
                <a:gd name="T3" fmla="*/ 655 h 3"/>
                <a:gd name="T4" fmla="*/ 5588126 w 18"/>
                <a:gd name="T5" fmla="*/ 655 h 3"/>
                <a:gd name="T6" fmla="*/ 5588126 w 18"/>
                <a:gd name="T7" fmla="*/ 655 h 3"/>
                <a:gd name="T8" fmla="*/ 1060298 w 18"/>
                <a:gd name="T9" fmla="*/ 655 h 3"/>
                <a:gd name="T10" fmla="*/ 736194 w 18"/>
                <a:gd name="T11" fmla="*/ 655 h 3"/>
                <a:gd name="T12" fmla="*/ 0 w 18"/>
                <a:gd name="T13" fmla="*/ 655 h 3"/>
                <a:gd name="T14" fmla="*/ 0 w 18"/>
                <a:gd name="T15" fmla="*/ 0 h 3"/>
                <a:gd name="T16" fmla="*/ 4613078 w 18"/>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
                <a:gd name="T29" fmla="*/ 18 w 1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
                  <a:moveTo>
                    <a:pt x="14" y="0"/>
                  </a:moveTo>
                  <a:lnTo>
                    <a:pt x="15" y="2"/>
                  </a:lnTo>
                  <a:lnTo>
                    <a:pt x="17" y="2"/>
                  </a:lnTo>
                  <a:lnTo>
                    <a:pt x="3" y="2"/>
                  </a:lnTo>
                  <a:lnTo>
                    <a:pt x="2" y="2"/>
                  </a:lnTo>
                  <a:lnTo>
                    <a:pt x="0" y="2"/>
                  </a:lnTo>
                  <a:lnTo>
                    <a:pt x="0" y="0"/>
                  </a:lnTo>
                  <a:lnTo>
                    <a:pt x="14" y="0"/>
                  </a:lnTo>
                </a:path>
              </a:pathLst>
            </a:custGeom>
            <a:solidFill>
              <a:srgbClr val="808080"/>
            </a:solidFill>
            <a:ln w="12700" cap="rnd">
              <a:solidFill>
                <a:srgbClr val="FFFF66"/>
              </a:solidFill>
              <a:round/>
              <a:headEnd/>
              <a:tailEnd/>
            </a:ln>
          </p:spPr>
          <p:txBody>
            <a:bodyPr/>
            <a:lstStyle/>
            <a:p>
              <a:endParaRPr lang="en-US"/>
            </a:p>
          </p:txBody>
        </p:sp>
        <p:sp>
          <p:nvSpPr>
            <p:cNvPr id="2183" name="Freeform 75"/>
            <p:cNvSpPr>
              <a:spLocks/>
            </p:cNvSpPr>
            <p:nvPr/>
          </p:nvSpPr>
          <p:spPr bwMode="auto">
            <a:xfrm>
              <a:off x="3662" y="2428"/>
              <a:ext cx="17" cy="4"/>
            </a:xfrm>
            <a:custGeom>
              <a:avLst/>
              <a:gdLst>
                <a:gd name="T0" fmla="*/ 1566223 w 9"/>
                <a:gd name="T1" fmla="*/ 0 h 3"/>
                <a:gd name="T2" fmla="*/ 2333001 w 9"/>
                <a:gd name="T3" fmla="*/ 0 h 3"/>
                <a:gd name="T4" fmla="*/ 2626668 w 9"/>
                <a:gd name="T5" fmla="*/ 655 h 3"/>
                <a:gd name="T6" fmla="*/ 2626668 w 9"/>
                <a:gd name="T7" fmla="*/ 655 h 3"/>
                <a:gd name="T8" fmla="*/ 736194 w 9"/>
                <a:gd name="T9" fmla="*/ 655 h 3"/>
                <a:gd name="T10" fmla="*/ 0 w 9"/>
                <a:gd name="T11" fmla="*/ 655 h 3"/>
                <a:gd name="T12" fmla="*/ 0 w 9"/>
                <a:gd name="T13" fmla="*/ 0 h 3"/>
                <a:gd name="T14" fmla="*/ 1566223 w 9"/>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3"/>
                <a:gd name="T26" fmla="*/ 9 w 9"/>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3">
                  <a:moveTo>
                    <a:pt x="5" y="0"/>
                  </a:moveTo>
                  <a:lnTo>
                    <a:pt x="7" y="0"/>
                  </a:lnTo>
                  <a:lnTo>
                    <a:pt x="8" y="2"/>
                  </a:lnTo>
                  <a:lnTo>
                    <a:pt x="2" y="2"/>
                  </a:lnTo>
                  <a:lnTo>
                    <a:pt x="0" y="2"/>
                  </a:lnTo>
                  <a:lnTo>
                    <a:pt x="0" y="0"/>
                  </a:lnTo>
                  <a:lnTo>
                    <a:pt x="5" y="0"/>
                  </a:lnTo>
                </a:path>
              </a:pathLst>
            </a:custGeom>
            <a:solidFill>
              <a:srgbClr val="808080"/>
            </a:solidFill>
            <a:ln w="12700" cap="rnd">
              <a:solidFill>
                <a:srgbClr val="FFFF66"/>
              </a:solidFill>
              <a:round/>
              <a:headEnd/>
              <a:tailEnd/>
            </a:ln>
          </p:spPr>
          <p:txBody>
            <a:bodyPr/>
            <a:lstStyle/>
            <a:p>
              <a:endParaRPr lang="en-US"/>
            </a:p>
          </p:txBody>
        </p:sp>
        <p:sp>
          <p:nvSpPr>
            <p:cNvPr id="2184" name="Freeform 76"/>
            <p:cNvSpPr>
              <a:spLocks/>
            </p:cNvSpPr>
            <p:nvPr/>
          </p:nvSpPr>
          <p:spPr bwMode="auto">
            <a:xfrm>
              <a:off x="3647" y="2428"/>
              <a:ext cx="17" cy="4"/>
            </a:xfrm>
            <a:custGeom>
              <a:avLst/>
              <a:gdLst>
                <a:gd name="T0" fmla="*/ 1566223 w 9"/>
                <a:gd name="T1" fmla="*/ 0 h 3"/>
                <a:gd name="T2" fmla="*/ 2333001 w 9"/>
                <a:gd name="T3" fmla="*/ 655 h 3"/>
                <a:gd name="T4" fmla="*/ 2626668 w 9"/>
                <a:gd name="T5" fmla="*/ 655 h 3"/>
                <a:gd name="T6" fmla="*/ 2626668 w 9"/>
                <a:gd name="T7" fmla="*/ 655 h 3"/>
                <a:gd name="T8" fmla="*/ 1060298 w 9"/>
                <a:gd name="T9" fmla="*/ 655 h 3"/>
                <a:gd name="T10" fmla="*/ 736194 w 9"/>
                <a:gd name="T11" fmla="*/ 655 h 3"/>
                <a:gd name="T12" fmla="*/ 0 w 9"/>
                <a:gd name="T13" fmla="*/ 655 h 3"/>
                <a:gd name="T14" fmla="*/ 0 w 9"/>
                <a:gd name="T15" fmla="*/ 0 h 3"/>
                <a:gd name="T16" fmla="*/ 1566223 w 9"/>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3"/>
                <a:gd name="T29" fmla="*/ 9 w 9"/>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3">
                  <a:moveTo>
                    <a:pt x="5" y="0"/>
                  </a:moveTo>
                  <a:lnTo>
                    <a:pt x="7" y="2"/>
                  </a:lnTo>
                  <a:lnTo>
                    <a:pt x="8" y="2"/>
                  </a:lnTo>
                  <a:lnTo>
                    <a:pt x="3" y="2"/>
                  </a:lnTo>
                  <a:lnTo>
                    <a:pt x="2" y="2"/>
                  </a:lnTo>
                  <a:lnTo>
                    <a:pt x="0" y="2"/>
                  </a:lnTo>
                  <a:lnTo>
                    <a:pt x="0" y="0"/>
                  </a:lnTo>
                  <a:lnTo>
                    <a:pt x="5" y="0"/>
                  </a:lnTo>
                </a:path>
              </a:pathLst>
            </a:custGeom>
            <a:solidFill>
              <a:srgbClr val="808080"/>
            </a:solidFill>
            <a:ln w="12700" cap="rnd">
              <a:solidFill>
                <a:srgbClr val="FFFF66"/>
              </a:solidFill>
              <a:round/>
              <a:headEnd/>
              <a:tailEnd/>
            </a:ln>
          </p:spPr>
          <p:txBody>
            <a:bodyPr/>
            <a:lstStyle/>
            <a:p>
              <a:endParaRPr lang="en-US"/>
            </a:p>
          </p:txBody>
        </p:sp>
        <p:sp>
          <p:nvSpPr>
            <p:cNvPr id="2185" name="Freeform 77"/>
            <p:cNvSpPr>
              <a:spLocks/>
            </p:cNvSpPr>
            <p:nvPr/>
          </p:nvSpPr>
          <p:spPr bwMode="auto">
            <a:xfrm>
              <a:off x="3630" y="2428"/>
              <a:ext cx="19" cy="4"/>
            </a:xfrm>
            <a:custGeom>
              <a:avLst/>
              <a:gdLst>
                <a:gd name="T0" fmla="*/ 2191403 w 10"/>
                <a:gd name="T1" fmla="*/ 0 h 3"/>
                <a:gd name="T2" fmla="*/ 2565313 w 10"/>
                <a:gd name="T3" fmla="*/ 0 h 3"/>
                <a:gd name="T4" fmla="*/ 2565313 w 10"/>
                <a:gd name="T5" fmla="*/ 655 h 3"/>
                <a:gd name="T6" fmla="*/ 3339516 w 10"/>
                <a:gd name="T7" fmla="*/ 655 h 3"/>
                <a:gd name="T8" fmla="*/ 3339516 w 10"/>
                <a:gd name="T9" fmla="*/ 655 h 3"/>
                <a:gd name="T10" fmla="*/ 1153370 w 10"/>
                <a:gd name="T11" fmla="*/ 655 h 3"/>
                <a:gd name="T12" fmla="*/ 807456 w 10"/>
                <a:gd name="T13" fmla="*/ 655 h 3"/>
                <a:gd name="T14" fmla="*/ 0 w 10"/>
                <a:gd name="T15" fmla="*/ 655 h 3"/>
                <a:gd name="T16" fmla="*/ 0 w 10"/>
                <a:gd name="T17" fmla="*/ 0 h 3"/>
                <a:gd name="T18" fmla="*/ 2191403 w 1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
                <a:gd name="T32" fmla="*/ 10 w 1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
                  <a:moveTo>
                    <a:pt x="6" y="0"/>
                  </a:moveTo>
                  <a:lnTo>
                    <a:pt x="7" y="0"/>
                  </a:lnTo>
                  <a:lnTo>
                    <a:pt x="7" y="2"/>
                  </a:lnTo>
                  <a:lnTo>
                    <a:pt x="9" y="2"/>
                  </a:lnTo>
                  <a:lnTo>
                    <a:pt x="3" y="2"/>
                  </a:lnTo>
                  <a:lnTo>
                    <a:pt x="2" y="2"/>
                  </a:lnTo>
                  <a:lnTo>
                    <a:pt x="0" y="2"/>
                  </a:lnTo>
                  <a:lnTo>
                    <a:pt x="0" y="0"/>
                  </a:lnTo>
                  <a:lnTo>
                    <a:pt x="6" y="0"/>
                  </a:lnTo>
                </a:path>
              </a:pathLst>
            </a:custGeom>
            <a:solidFill>
              <a:srgbClr val="808080"/>
            </a:solidFill>
            <a:ln w="12700" cap="rnd">
              <a:solidFill>
                <a:srgbClr val="FFFF66"/>
              </a:solidFill>
              <a:round/>
              <a:headEnd/>
              <a:tailEnd/>
            </a:ln>
          </p:spPr>
          <p:txBody>
            <a:bodyPr/>
            <a:lstStyle/>
            <a:p>
              <a:endParaRPr lang="en-US"/>
            </a:p>
          </p:txBody>
        </p:sp>
        <p:sp>
          <p:nvSpPr>
            <p:cNvPr id="2186" name="Freeform 78"/>
            <p:cNvSpPr>
              <a:spLocks/>
            </p:cNvSpPr>
            <p:nvPr/>
          </p:nvSpPr>
          <p:spPr bwMode="auto">
            <a:xfrm>
              <a:off x="3619" y="2428"/>
              <a:ext cx="13" cy="4"/>
            </a:xfrm>
            <a:custGeom>
              <a:avLst/>
              <a:gdLst>
                <a:gd name="T0" fmla="*/ 744207 w 7"/>
                <a:gd name="T1" fmla="*/ 0 h 3"/>
                <a:gd name="T2" fmla="*/ 1184324 w 7"/>
                <a:gd name="T3" fmla="*/ 0 h 3"/>
                <a:gd name="T4" fmla="*/ 1382099 w 7"/>
                <a:gd name="T5" fmla="*/ 655 h 3"/>
                <a:gd name="T6" fmla="*/ 1382099 w 7"/>
                <a:gd name="T7" fmla="*/ 655 h 3"/>
                <a:gd name="T8" fmla="*/ 263020 w 7"/>
                <a:gd name="T9" fmla="*/ 655 h 3"/>
                <a:gd name="T10" fmla="*/ 0 w 7"/>
                <a:gd name="T11" fmla="*/ 655 h 3"/>
                <a:gd name="T12" fmla="*/ 0 w 7"/>
                <a:gd name="T13" fmla="*/ 0 h 3"/>
                <a:gd name="T14" fmla="*/ 744207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3" y="0"/>
                  </a:moveTo>
                  <a:lnTo>
                    <a:pt x="5" y="0"/>
                  </a:lnTo>
                  <a:lnTo>
                    <a:pt x="6" y="2"/>
                  </a:lnTo>
                  <a:lnTo>
                    <a:pt x="1" y="2"/>
                  </a:lnTo>
                  <a:lnTo>
                    <a:pt x="0" y="2"/>
                  </a:lnTo>
                  <a:lnTo>
                    <a:pt x="0" y="0"/>
                  </a:lnTo>
                  <a:lnTo>
                    <a:pt x="3" y="0"/>
                  </a:lnTo>
                </a:path>
              </a:pathLst>
            </a:custGeom>
            <a:solidFill>
              <a:srgbClr val="808080"/>
            </a:solidFill>
            <a:ln w="12700" cap="rnd">
              <a:solidFill>
                <a:srgbClr val="FFFF66"/>
              </a:solidFill>
              <a:round/>
              <a:headEnd/>
              <a:tailEnd/>
            </a:ln>
          </p:spPr>
          <p:txBody>
            <a:bodyPr/>
            <a:lstStyle/>
            <a:p>
              <a:endParaRPr lang="en-US"/>
            </a:p>
          </p:txBody>
        </p:sp>
        <p:sp>
          <p:nvSpPr>
            <p:cNvPr id="2187" name="Freeform 79"/>
            <p:cNvSpPr>
              <a:spLocks/>
            </p:cNvSpPr>
            <p:nvPr/>
          </p:nvSpPr>
          <p:spPr bwMode="auto">
            <a:xfrm>
              <a:off x="3703" y="2437"/>
              <a:ext cx="17" cy="5"/>
            </a:xfrm>
            <a:custGeom>
              <a:avLst/>
              <a:gdLst>
                <a:gd name="T0" fmla="*/ 1566223 w 9"/>
                <a:gd name="T1" fmla="*/ 0 h 4"/>
                <a:gd name="T2" fmla="*/ 2626668 w 9"/>
                <a:gd name="T3" fmla="*/ 0 h 4"/>
                <a:gd name="T4" fmla="*/ 2626668 w 9"/>
                <a:gd name="T5" fmla="*/ 234 h 4"/>
                <a:gd name="T6" fmla="*/ 389750 w 9"/>
                <a:gd name="T7" fmla="*/ 234 h 4"/>
                <a:gd name="T8" fmla="*/ 0 w 9"/>
                <a:gd name="T9" fmla="*/ 187 h 4"/>
                <a:gd name="T10" fmla="*/ 0 w 9"/>
                <a:gd name="T11" fmla="*/ 0 h 4"/>
                <a:gd name="T12" fmla="*/ 1566223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5" y="0"/>
                  </a:moveTo>
                  <a:lnTo>
                    <a:pt x="8" y="0"/>
                  </a:lnTo>
                  <a:lnTo>
                    <a:pt x="8" y="3"/>
                  </a:lnTo>
                  <a:lnTo>
                    <a:pt x="1" y="3"/>
                  </a:lnTo>
                  <a:lnTo>
                    <a:pt x="0" y="2"/>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2188" name="Freeform 80"/>
            <p:cNvSpPr>
              <a:spLocks/>
            </p:cNvSpPr>
            <p:nvPr/>
          </p:nvSpPr>
          <p:spPr bwMode="auto">
            <a:xfrm>
              <a:off x="3714" y="2444"/>
              <a:ext cx="15" cy="8"/>
            </a:xfrm>
            <a:custGeom>
              <a:avLst/>
              <a:gdLst>
                <a:gd name="T0" fmla="*/ 1395759 w 8"/>
                <a:gd name="T1" fmla="*/ 0 h 6"/>
                <a:gd name="T2" fmla="*/ 1950605 w 8"/>
                <a:gd name="T3" fmla="*/ 655 h 6"/>
                <a:gd name="T4" fmla="*/ 1950605 w 8"/>
                <a:gd name="T5" fmla="*/ 1552 h 6"/>
                <a:gd name="T6" fmla="*/ 910262 w 8"/>
                <a:gd name="T7" fmla="*/ 1552 h 6"/>
                <a:gd name="T8" fmla="*/ 0 w 8"/>
                <a:gd name="T9" fmla="*/ 655 h 6"/>
                <a:gd name="T10" fmla="*/ 0 w 8"/>
                <a:gd name="T11" fmla="*/ 0 h 6"/>
                <a:gd name="T12" fmla="*/ 1395759 w 8"/>
                <a:gd name="T13" fmla="*/ 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5" y="0"/>
                  </a:moveTo>
                  <a:lnTo>
                    <a:pt x="7" y="2"/>
                  </a:lnTo>
                  <a:lnTo>
                    <a:pt x="7" y="5"/>
                  </a:lnTo>
                  <a:lnTo>
                    <a:pt x="3" y="5"/>
                  </a:lnTo>
                  <a:lnTo>
                    <a:pt x="0" y="2"/>
                  </a:lnTo>
                  <a:lnTo>
                    <a:pt x="0" y="0"/>
                  </a:lnTo>
                  <a:lnTo>
                    <a:pt x="5" y="0"/>
                  </a:lnTo>
                </a:path>
              </a:pathLst>
            </a:custGeom>
            <a:solidFill>
              <a:srgbClr val="808080"/>
            </a:solidFill>
            <a:ln w="12700" cap="rnd">
              <a:solidFill>
                <a:srgbClr val="FFFF66"/>
              </a:solidFill>
              <a:round/>
              <a:headEnd/>
              <a:tailEnd/>
            </a:ln>
          </p:spPr>
          <p:txBody>
            <a:bodyPr/>
            <a:lstStyle/>
            <a:p>
              <a:endParaRPr lang="en-US"/>
            </a:p>
          </p:txBody>
        </p:sp>
        <p:sp>
          <p:nvSpPr>
            <p:cNvPr id="2189" name="Freeform 81"/>
            <p:cNvSpPr>
              <a:spLocks/>
            </p:cNvSpPr>
            <p:nvPr/>
          </p:nvSpPr>
          <p:spPr bwMode="auto">
            <a:xfrm>
              <a:off x="3724" y="2455"/>
              <a:ext cx="17" cy="4"/>
            </a:xfrm>
            <a:custGeom>
              <a:avLst/>
              <a:gdLst>
                <a:gd name="T0" fmla="*/ 1566223 w 9"/>
                <a:gd name="T1" fmla="*/ 0 h 3"/>
                <a:gd name="T2" fmla="*/ 2626668 w 9"/>
                <a:gd name="T3" fmla="*/ 0 h 3"/>
                <a:gd name="T4" fmla="*/ 2626668 w 9"/>
                <a:gd name="T5" fmla="*/ 655 h 3"/>
                <a:gd name="T6" fmla="*/ 736194 w 9"/>
                <a:gd name="T7" fmla="*/ 655 h 3"/>
                <a:gd name="T8" fmla="*/ 0 w 9"/>
                <a:gd name="T9" fmla="*/ 1 h 3"/>
                <a:gd name="T10" fmla="*/ 0 w 9"/>
                <a:gd name="T11" fmla="*/ 0 h 3"/>
                <a:gd name="T12" fmla="*/ 1566223 w 9"/>
                <a:gd name="T13" fmla="*/ 0 h 3"/>
                <a:gd name="T14" fmla="*/ 0 60000 65536"/>
                <a:gd name="T15" fmla="*/ 0 60000 65536"/>
                <a:gd name="T16" fmla="*/ 0 60000 65536"/>
                <a:gd name="T17" fmla="*/ 0 60000 65536"/>
                <a:gd name="T18" fmla="*/ 0 60000 65536"/>
                <a:gd name="T19" fmla="*/ 0 60000 65536"/>
                <a:gd name="T20" fmla="*/ 0 60000 65536"/>
                <a:gd name="T21" fmla="*/ 0 w 9"/>
                <a:gd name="T22" fmla="*/ 0 h 3"/>
                <a:gd name="T23" fmla="*/ 9 w 9"/>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3">
                  <a:moveTo>
                    <a:pt x="5" y="0"/>
                  </a:moveTo>
                  <a:lnTo>
                    <a:pt x="8" y="0"/>
                  </a:lnTo>
                  <a:lnTo>
                    <a:pt x="8" y="2"/>
                  </a:lnTo>
                  <a:lnTo>
                    <a:pt x="2" y="2"/>
                  </a:lnTo>
                  <a:lnTo>
                    <a:pt x="0" y="1"/>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2190" name="Freeform 82"/>
            <p:cNvSpPr>
              <a:spLocks/>
            </p:cNvSpPr>
            <p:nvPr/>
          </p:nvSpPr>
          <p:spPr bwMode="auto">
            <a:xfrm>
              <a:off x="3735" y="2465"/>
              <a:ext cx="19" cy="4"/>
            </a:xfrm>
            <a:custGeom>
              <a:avLst/>
              <a:gdLst>
                <a:gd name="T0" fmla="*/ 1954439 w 10"/>
                <a:gd name="T1" fmla="*/ 0 h 3"/>
                <a:gd name="T2" fmla="*/ 2565313 w 10"/>
                <a:gd name="T3" fmla="*/ 0 h 3"/>
                <a:gd name="T4" fmla="*/ 3339516 w 10"/>
                <a:gd name="T5" fmla="*/ 1 h 3"/>
                <a:gd name="T6" fmla="*/ 3339516 w 10"/>
                <a:gd name="T7" fmla="*/ 655 h 3"/>
                <a:gd name="T8" fmla="*/ 424977 w 10"/>
                <a:gd name="T9" fmla="*/ 655 h 3"/>
                <a:gd name="T10" fmla="*/ 0 w 10"/>
                <a:gd name="T11" fmla="*/ 1 h 3"/>
                <a:gd name="T12" fmla="*/ 0 w 10"/>
                <a:gd name="T13" fmla="*/ 0 h 3"/>
                <a:gd name="T14" fmla="*/ 1954439 w 10"/>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5" y="0"/>
                  </a:moveTo>
                  <a:lnTo>
                    <a:pt x="7" y="0"/>
                  </a:lnTo>
                  <a:lnTo>
                    <a:pt x="9" y="1"/>
                  </a:lnTo>
                  <a:lnTo>
                    <a:pt x="9" y="2"/>
                  </a:lnTo>
                  <a:lnTo>
                    <a:pt x="1" y="2"/>
                  </a:lnTo>
                  <a:lnTo>
                    <a:pt x="0" y="1"/>
                  </a:lnTo>
                  <a:lnTo>
                    <a:pt x="0" y="0"/>
                  </a:lnTo>
                  <a:lnTo>
                    <a:pt x="5" y="0"/>
                  </a:lnTo>
                </a:path>
              </a:pathLst>
            </a:custGeom>
            <a:solidFill>
              <a:srgbClr val="808080"/>
            </a:solidFill>
            <a:ln w="12700" cap="rnd">
              <a:solidFill>
                <a:srgbClr val="FFFF66"/>
              </a:solidFill>
              <a:round/>
              <a:headEnd/>
              <a:tailEnd/>
            </a:ln>
          </p:spPr>
          <p:txBody>
            <a:bodyPr/>
            <a:lstStyle/>
            <a:p>
              <a:endParaRPr lang="en-US"/>
            </a:p>
          </p:txBody>
        </p:sp>
        <p:sp>
          <p:nvSpPr>
            <p:cNvPr id="2191" name="Freeform 83"/>
            <p:cNvSpPr>
              <a:spLocks/>
            </p:cNvSpPr>
            <p:nvPr/>
          </p:nvSpPr>
          <p:spPr bwMode="auto">
            <a:xfrm>
              <a:off x="3682" y="2437"/>
              <a:ext cx="21" cy="5"/>
            </a:xfrm>
            <a:custGeom>
              <a:avLst/>
              <a:gdLst>
                <a:gd name="T0" fmla="*/ 2869419 w 11"/>
                <a:gd name="T1" fmla="*/ 0 h 4"/>
                <a:gd name="T2" fmla="*/ 4109288 w 11"/>
                <a:gd name="T3" fmla="*/ 0 h 4"/>
                <a:gd name="T4" fmla="*/ 4109288 w 11"/>
                <a:gd name="T5" fmla="*/ 234 h 4"/>
                <a:gd name="T6" fmla="*/ 1708539 w 11"/>
                <a:gd name="T7" fmla="*/ 234 h 4"/>
                <a:gd name="T8" fmla="*/ 894949 w 11"/>
                <a:gd name="T9" fmla="*/ 187 h 4"/>
                <a:gd name="T10" fmla="*/ 894949 w 11"/>
                <a:gd name="T11" fmla="*/ 0 h 4"/>
                <a:gd name="T12" fmla="*/ 0 w 11"/>
                <a:gd name="T13" fmla="*/ 0 h 4"/>
                <a:gd name="T14" fmla="*/ 2869419 w 11"/>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4"/>
                <a:gd name="T26" fmla="*/ 11 w 11"/>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4">
                  <a:moveTo>
                    <a:pt x="7" y="0"/>
                  </a:moveTo>
                  <a:lnTo>
                    <a:pt x="10" y="0"/>
                  </a:lnTo>
                  <a:lnTo>
                    <a:pt x="10" y="3"/>
                  </a:lnTo>
                  <a:lnTo>
                    <a:pt x="4" y="3"/>
                  </a:lnTo>
                  <a:lnTo>
                    <a:pt x="2" y="2"/>
                  </a:lnTo>
                  <a:lnTo>
                    <a:pt x="2" y="0"/>
                  </a:lnTo>
                  <a:lnTo>
                    <a:pt x="0" y="0"/>
                  </a:lnTo>
                  <a:lnTo>
                    <a:pt x="7" y="0"/>
                  </a:lnTo>
                </a:path>
              </a:pathLst>
            </a:custGeom>
            <a:solidFill>
              <a:srgbClr val="808080"/>
            </a:solidFill>
            <a:ln w="12700" cap="rnd">
              <a:solidFill>
                <a:srgbClr val="000000"/>
              </a:solidFill>
              <a:round/>
              <a:headEnd/>
              <a:tailEnd/>
            </a:ln>
          </p:spPr>
          <p:txBody>
            <a:bodyPr/>
            <a:lstStyle/>
            <a:p>
              <a:endParaRPr lang="en-US"/>
            </a:p>
          </p:txBody>
        </p:sp>
        <p:sp>
          <p:nvSpPr>
            <p:cNvPr id="2192" name="Freeform 84"/>
            <p:cNvSpPr>
              <a:spLocks/>
            </p:cNvSpPr>
            <p:nvPr/>
          </p:nvSpPr>
          <p:spPr bwMode="auto">
            <a:xfrm>
              <a:off x="3666" y="2437"/>
              <a:ext cx="18" cy="5"/>
            </a:xfrm>
            <a:custGeom>
              <a:avLst/>
              <a:gdLst>
                <a:gd name="T0" fmla="*/ 791215 w 10"/>
                <a:gd name="T1" fmla="*/ 0 h 4"/>
                <a:gd name="T2" fmla="*/ 1139333 w 10"/>
                <a:gd name="T3" fmla="*/ 0 h 4"/>
                <a:gd name="T4" fmla="*/ 1139333 w 10"/>
                <a:gd name="T5" fmla="*/ 234 h 4"/>
                <a:gd name="T6" fmla="*/ 153486 w 10"/>
                <a:gd name="T7" fmla="*/ 234 h 4"/>
                <a:gd name="T8" fmla="*/ 0 w 10"/>
                <a:gd name="T9" fmla="*/ 187 h 4"/>
                <a:gd name="T10" fmla="*/ 0 w 10"/>
                <a:gd name="T11" fmla="*/ 0 h 4"/>
                <a:gd name="T12" fmla="*/ 791215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6" y="0"/>
                  </a:moveTo>
                  <a:lnTo>
                    <a:pt x="9" y="0"/>
                  </a:lnTo>
                  <a:lnTo>
                    <a:pt x="9" y="3"/>
                  </a:lnTo>
                  <a:lnTo>
                    <a:pt x="1" y="3"/>
                  </a:lnTo>
                  <a:lnTo>
                    <a:pt x="0" y="2"/>
                  </a:lnTo>
                  <a:lnTo>
                    <a:pt x="0" y="0"/>
                  </a:lnTo>
                  <a:lnTo>
                    <a:pt x="6" y="0"/>
                  </a:lnTo>
                </a:path>
              </a:pathLst>
            </a:custGeom>
            <a:solidFill>
              <a:srgbClr val="808080"/>
            </a:solidFill>
            <a:ln w="12700" cap="rnd">
              <a:solidFill>
                <a:srgbClr val="000000"/>
              </a:solidFill>
              <a:round/>
              <a:headEnd/>
              <a:tailEnd/>
            </a:ln>
          </p:spPr>
          <p:txBody>
            <a:bodyPr/>
            <a:lstStyle/>
            <a:p>
              <a:endParaRPr lang="en-US"/>
            </a:p>
          </p:txBody>
        </p:sp>
        <p:sp>
          <p:nvSpPr>
            <p:cNvPr id="2193" name="Freeform 85"/>
            <p:cNvSpPr>
              <a:spLocks/>
            </p:cNvSpPr>
            <p:nvPr/>
          </p:nvSpPr>
          <p:spPr bwMode="auto">
            <a:xfrm>
              <a:off x="3647" y="2437"/>
              <a:ext cx="17" cy="5"/>
            </a:xfrm>
            <a:custGeom>
              <a:avLst/>
              <a:gdLst>
                <a:gd name="T0" fmla="*/ 1566223 w 9"/>
                <a:gd name="T1" fmla="*/ 0 h 4"/>
                <a:gd name="T2" fmla="*/ 2626668 w 9"/>
                <a:gd name="T3" fmla="*/ 0 h 4"/>
                <a:gd name="T4" fmla="*/ 2626668 w 9"/>
                <a:gd name="T5" fmla="*/ 234 h 4"/>
                <a:gd name="T6" fmla="*/ 736194 w 9"/>
                <a:gd name="T7" fmla="*/ 234 h 4"/>
                <a:gd name="T8" fmla="*/ 0 w 9"/>
                <a:gd name="T9" fmla="*/ 187 h 4"/>
                <a:gd name="T10" fmla="*/ 0 w 9"/>
                <a:gd name="T11" fmla="*/ 0 h 4"/>
                <a:gd name="T12" fmla="*/ 1566223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5" y="0"/>
                  </a:moveTo>
                  <a:lnTo>
                    <a:pt x="8" y="0"/>
                  </a:lnTo>
                  <a:lnTo>
                    <a:pt x="8" y="3"/>
                  </a:lnTo>
                  <a:lnTo>
                    <a:pt x="2" y="3"/>
                  </a:lnTo>
                  <a:lnTo>
                    <a:pt x="0" y="2"/>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2194" name="Freeform 86"/>
            <p:cNvSpPr>
              <a:spLocks/>
            </p:cNvSpPr>
            <p:nvPr/>
          </p:nvSpPr>
          <p:spPr bwMode="auto">
            <a:xfrm>
              <a:off x="3624" y="2437"/>
              <a:ext cx="21" cy="5"/>
            </a:xfrm>
            <a:custGeom>
              <a:avLst/>
              <a:gdLst>
                <a:gd name="T0" fmla="*/ 2869419 w 11"/>
                <a:gd name="T1" fmla="*/ 0 h 4"/>
                <a:gd name="T2" fmla="*/ 4109288 w 11"/>
                <a:gd name="T3" fmla="*/ 0 h 4"/>
                <a:gd name="T4" fmla="*/ 4109288 w 11"/>
                <a:gd name="T5" fmla="*/ 234 h 4"/>
                <a:gd name="T6" fmla="*/ 1239855 w 11"/>
                <a:gd name="T7" fmla="*/ 234 h 4"/>
                <a:gd name="T8" fmla="*/ 894949 w 11"/>
                <a:gd name="T9" fmla="*/ 187 h 4"/>
                <a:gd name="T10" fmla="*/ 894949 w 11"/>
                <a:gd name="T11" fmla="*/ 0 h 4"/>
                <a:gd name="T12" fmla="*/ 0 w 11"/>
                <a:gd name="T13" fmla="*/ 0 h 4"/>
                <a:gd name="T14" fmla="*/ 2869419 w 11"/>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4"/>
                <a:gd name="T26" fmla="*/ 11 w 11"/>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4">
                  <a:moveTo>
                    <a:pt x="7" y="0"/>
                  </a:moveTo>
                  <a:lnTo>
                    <a:pt x="10" y="0"/>
                  </a:lnTo>
                  <a:lnTo>
                    <a:pt x="10" y="3"/>
                  </a:lnTo>
                  <a:lnTo>
                    <a:pt x="3" y="3"/>
                  </a:lnTo>
                  <a:lnTo>
                    <a:pt x="2" y="2"/>
                  </a:lnTo>
                  <a:lnTo>
                    <a:pt x="2" y="0"/>
                  </a:lnTo>
                  <a:lnTo>
                    <a:pt x="0" y="0"/>
                  </a:lnTo>
                  <a:lnTo>
                    <a:pt x="7" y="0"/>
                  </a:lnTo>
                </a:path>
              </a:pathLst>
            </a:custGeom>
            <a:solidFill>
              <a:srgbClr val="808080"/>
            </a:solidFill>
            <a:ln w="12700" cap="rnd">
              <a:solidFill>
                <a:srgbClr val="000000"/>
              </a:solidFill>
              <a:round/>
              <a:headEnd/>
              <a:tailEnd/>
            </a:ln>
          </p:spPr>
          <p:txBody>
            <a:bodyPr/>
            <a:lstStyle/>
            <a:p>
              <a:endParaRPr lang="en-US"/>
            </a:p>
          </p:txBody>
        </p:sp>
        <p:sp>
          <p:nvSpPr>
            <p:cNvPr id="2195" name="Freeform 87"/>
            <p:cNvSpPr>
              <a:spLocks/>
            </p:cNvSpPr>
            <p:nvPr/>
          </p:nvSpPr>
          <p:spPr bwMode="auto">
            <a:xfrm>
              <a:off x="3692" y="2444"/>
              <a:ext cx="22" cy="8"/>
            </a:xfrm>
            <a:custGeom>
              <a:avLst/>
              <a:gdLst>
                <a:gd name="T0" fmla="*/ 1469142 w 12"/>
                <a:gd name="T1" fmla="*/ 0 h 6"/>
                <a:gd name="T2" fmla="*/ 1697025 w 12"/>
                <a:gd name="T3" fmla="*/ 655 h 6"/>
                <a:gd name="T4" fmla="*/ 2036377 w 12"/>
                <a:gd name="T5" fmla="*/ 655 h 6"/>
                <a:gd name="T6" fmla="*/ 2036377 w 12"/>
                <a:gd name="T7" fmla="*/ 873 h 6"/>
                <a:gd name="T8" fmla="*/ 1697025 w 12"/>
                <a:gd name="T9" fmla="*/ 1552 h 6"/>
                <a:gd name="T10" fmla="*/ 605864 w 12"/>
                <a:gd name="T11" fmla="*/ 1552 h 6"/>
                <a:gd name="T12" fmla="*/ 393723 w 12"/>
                <a:gd name="T13" fmla="*/ 873 h 6"/>
                <a:gd name="T14" fmla="*/ 393723 w 12"/>
                <a:gd name="T15" fmla="*/ 655 h 6"/>
                <a:gd name="T16" fmla="*/ 0 w 12"/>
                <a:gd name="T17" fmla="*/ 655 h 6"/>
                <a:gd name="T18" fmla="*/ 393723 w 12"/>
                <a:gd name="T19" fmla="*/ 0 h 6"/>
                <a:gd name="T20" fmla="*/ 1469142 w 1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6"/>
                <a:gd name="T35" fmla="*/ 12 w 1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6">
                  <a:moveTo>
                    <a:pt x="8" y="0"/>
                  </a:moveTo>
                  <a:lnTo>
                    <a:pt x="9" y="2"/>
                  </a:lnTo>
                  <a:lnTo>
                    <a:pt x="11" y="2"/>
                  </a:lnTo>
                  <a:lnTo>
                    <a:pt x="11" y="3"/>
                  </a:lnTo>
                  <a:lnTo>
                    <a:pt x="9" y="5"/>
                  </a:lnTo>
                  <a:lnTo>
                    <a:pt x="3" y="5"/>
                  </a:lnTo>
                  <a:lnTo>
                    <a:pt x="2" y="3"/>
                  </a:lnTo>
                  <a:lnTo>
                    <a:pt x="2" y="2"/>
                  </a:lnTo>
                  <a:lnTo>
                    <a:pt x="0" y="2"/>
                  </a:lnTo>
                  <a:lnTo>
                    <a:pt x="2" y="0"/>
                  </a:lnTo>
                  <a:lnTo>
                    <a:pt x="8" y="0"/>
                  </a:lnTo>
                </a:path>
              </a:pathLst>
            </a:custGeom>
            <a:solidFill>
              <a:srgbClr val="808080"/>
            </a:solidFill>
            <a:ln w="12700" cap="rnd">
              <a:solidFill>
                <a:srgbClr val="FFFF66"/>
              </a:solidFill>
              <a:round/>
              <a:headEnd/>
              <a:tailEnd/>
            </a:ln>
          </p:spPr>
          <p:txBody>
            <a:bodyPr/>
            <a:lstStyle/>
            <a:p>
              <a:endParaRPr lang="en-US"/>
            </a:p>
          </p:txBody>
        </p:sp>
        <p:sp>
          <p:nvSpPr>
            <p:cNvPr id="2196" name="Freeform 88"/>
            <p:cNvSpPr>
              <a:spLocks/>
            </p:cNvSpPr>
            <p:nvPr/>
          </p:nvSpPr>
          <p:spPr bwMode="auto">
            <a:xfrm>
              <a:off x="3677" y="2444"/>
              <a:ext cx="17" cy="8"/>
            </a:xfrm>
            <a:custGeom>
              <a:avLst/>
              <a:gdLst>
                <a:gd name="T0" fmla="*/ 2002785 w 9"/>
                <a:gd name="T1" fmla="*/ 0 h 6"/>
                <a:gd name="T2" fmla="*/ 2333001 w 9"/>
                <a:gd name="T3" fmla="*/ 655 h 6"/>
                <a:gd name="T4" fmla="*/ 2626668 w 9"/>
                <a:gd name="T5" fmla="*/ 655 h 6"/>
                <a:gd name="T6" fmla="*/ 2626668 w 9"/>
                <a:gd name="T7" fmla="*/ 1552 h 6"/>
                <a:gd name="T8" fmla="*/ 1060298 w 9"/>
                <a:gd name="T9" fmla="*/ 1552 h 6"/>
                <a:gd name="T10" fmla="*/ 0 w 9"/>
                <a:gd name="T11" fmla="*/ 655 h 6"/>
                <a:gd name="T12" fmla="*/ 0 w 9"/>
                <a:gd name="T13" fmla="*/ 0 h 6"/>
                <a:gd name="T14" fmla="*/ 2002785 w 9"/>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6"/>
                <a:gd name="T26" fmla="*/ 9 w 9"/>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6">
                  <a:moveTo>
                    <a:pt x="6" y="0"/>
                  </a:moveTo>
                  <a:lnTo>
                    <a:pt x="7" y="2"/>
                  </a:lnTo>
                  <a:lnTo>
                    <a:pt x="8" y="2"/>
                  </a:lnTo>
                  <a:lnTo>
                    <a:pt x="8" y="5"/>
                  </a:lnTo>
                  <a:lnTo>
                    <a:pt x="3" y="5"/>
                  </a:lnTo>
                  <a:lnTo>
                    <a:pt x="0" y="2"/>
                  </a:lnTo>
                  <a:lnTo>
                    <a:pt x="0" y="0"/>
                  </a:lnTo>
                  <a:lnTo>
                    <a:pt x="6" y="0"/>
                  </a:lnTo>
                </a:path>
              </a:pathLst>
            </a:custGeom>
            <a:solidFill>
              <a:srgbClr val="808080"/>
            </a:solidFill>
            <a:ln w="12700" cap="rnd">
              <a:solidFill>
                <a:srgbClr val="FFFF66"/>
              </a:solidFill>
              <a:round/>
              <a:headEnd/>
              <a:tailEnd/>
            </a:ln>
          </p:spPr>
          <p:txBody>
            <a:bodyPr/>
            <a:lstStyle/>
            <a:p>
              <a:endParaRPr lang="en-US"/>
            </a:p>
          </p:txBody>
        </p:sp>
        <p:sp>
          <p:nvSpPr>
            <p:cNvPr id="2197" name="Freeform 89"/>
            <p:cNvSpPr>
              <a:spLocks/>
            </p:cNvSpPr>
            <p:nvPr/>
          </p:nvSpPr>
          <p:spPr bwMode="auto">
            <a:xfrm>
              <a:off x="3656" y="2444"/>
              <a:ext cx="19" cy="8"/>
            </a:xfrm>
            <a:custGeom>
              <a:avLst/>
              <a:gdLst>
                <a:gd name="T0" fmla="*/ 2191403 w 10"/>
                <a:gd name="T1" fmla="*/ 0 h 6"/>
                <a:gd name="T2" fmla="*/ 2565313 w 10"/>
                <a:gd name="T3" fmla="*/ 655 h 6"/>
                <a:gd name="T4" fmla="*/ 3339516 w 10"/>
                <a:gd name="T5" fmla="*/ 655 h 6"/>
                <a:gd name="T6" fmla="*/ 3339516 w 10"/>
                <a:gd name="T7" fmla="*/ 1552 h 6"/>
                <a:gd name="T8" fmla="*/ 1153370 w 10"/>
                <a:gd name="T9" fmla="*/ 1552 h 6"/>
                <a:gd name="T10" fmla="*/ 0 w 10"/>
                <a:gd name="T11" fmla="*/ 655 h 6"/>
                <a:gd name="T12" fmla="*/ 0 w 10"/>
                <a:gd name="T13" fmla="*/ 0 h 6"/>
                <a:gd name="T14" fmla="*/ 2191403 w 10"/>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6"/>
                <a:gd name="T26" fmla="*/ 10 w 1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6">
                  <a:moveTo>
                    <a:pt x="6" y="0"/>
                  </a:moveTo>
                  <a:lnTo>
                    <a:pt x="7" y="2"/>
                  </a:lnTo>
                  <a:lnTo>
                    <a:pt x="9" y="2"/>
                  </a:lnTo>
                  <a:lnTo>
                    <a:pt x="9" y="5"/>
                  </a:lnTo>
                  <a:lnTo>
                    <a:pt x="3" y="5"/>
                  </a:lnTo>
                  <a:lnTo>
                    <a:pt x="0" y="2"/>
                  </a:lnTo>
                  <a:lnTo>
                    <a:pt x="0" y="0"/>
                  </a:lnTo>
                  <a:lnTo>
                    <a:pt x="6" y="0"/>
                  </a:lnTo>
                </a:path>
              </a:pathLst>
            </a:custGeom>
            <a:solidFill>
              <a:srgbClr val="808080"/>
            </a:solidFill>
            <a:ln w="12700" cap="rnd">
              <a:solidFill>
                <a:srgbClr val="FFFF66"/>
              </a:solidFill>
              <a:round/>
              <a:headEnd/>
              <a:tailEnd/>
            </a:ln>
          </p:spPr>
          <p:txBody>
            <a:bodyPr/>
            <a:lstStyle/>
            <a:p>
              <a:endParaRPr lang="en-US"/>
            </a:p>
          </p:txBody>
        </p:sp>
        <p:sp>
          <p:nvSpPr>
            <p:cNvPr id="2198" name="Freeform 90"/>
            <p:cNvSpPr>
              <a:spLocks/>
            </p:cNvSpPr>
            <p:nvPr/>
          </p:nvSpPr>
          <p:spPr bwMode="auto">
            <a:xfrm>
              <a:off x="3637" y="2444"/>
              <a:ext cx="21" cy="8"/>
            </a:xfrm>
            <a:custGeom>
              <a:avLst/>
              <a:gdLst>
                <a:gd name="T0" fmla="*/ 2869419 w 11"/>
                <a:gd name="T1" fmla="*/ 0 h 6"/>
                <a:gd name="T2" fmla="*/ 3261756 w 11"/>
                <a:gd name="T3" fmla="*/ 655 h 6"/>
                <a:gd name="T4" fmla="*/ 4109288 w 11"/>
                <a:gd name="T5" fmla="*/ 655 h 6"/>
                <a:gd name="T6" fmla="*/ 4109288 w 11"/>
                <a:gd name="T7" fmla="*/ 1552 h 6"/>
                <a:gd name="T8" fmla="*/ 1708539 w 11"/>
                <a:gd name="T9" fmla="*/ 1552 h 6"/>
                <a:gd name="T10" fmla="*/ 468783 w 11"/>
                <a:gd name="T11" fmla="*/ 655 h 6"/>
                <a:gd name="T12" fmla="*/ 0 w 11"/>
                <a:gd name="T13" fmla="*/ 655 h 6"/>
                <a:gd name="T14" fmla="*/ 468783 w 11"/>
                <a:gd name="T15" fmla="*/ 0 h 6"/>
                <a:gd name="T16" fmla="*/ 2869419 w 11"/>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7" y="0"/>
                  </a:moveTo>
                  <a:lnTo>
                    <a:pt x="8" y="2"/>
                  </a:lnTo>
                  <a:lnTo>
                    <a:pt x="10" y="2"/>
                  </a:lnTo>
                  <a:lnTo>
                    <a:pt x="10" y="5"/>
                  </a:lnTo>
                  <a:lnTo>
                    <a:pt x="4" y="5"/>
                  </a:lnTo>
                  <a:lnTo>
                    <a:pt x="1" y="2"/>
                  </a:lnTo>
                  <a:lnTo>
                    <a:pt x="0" y="2"/>
                  </a:lnTo>
                  <a:lnTo>
                    <a:pt x="1" y="0"/>
                  </a:lnTo>
                  <a:lnTo>
                    <a:pt x="7" y="0"/>
                  </a:lnTo>
                </a:path>
              </a:pathLst>
            </a:custGeom>
            <a:solidFill>
              <a:srgbClr val="808080"/>
            </a:solidFill>
            <a:ln w="12700" cap="rnd">
              <a:solidFill>
                <a:srgbClr val="FFFF66"/>
              </a:solidFill>
              <a:round/>
              <a:headEnd/>
              <a:tailEnd/>
            </a:ln>
          </p:spPr>
          <p:txBody>
            <a:bodyPr/>
            <a:lstStyle/>
            <a:p>
              <a:endParaRPr lang="en-US"/>
            </a:p>
          </p:txBody>
        </p:sp>
        <p:sp>
          <p:nvSpPr>
            <p:cNvPr id="2199" name="Freeform 91"/>
            <p:cNvSpPr>
              <a:spLocks/>
            </p:cNvSpPr>
            <p:nvPr/>
          </p:nvSpPr>
          <p:spPr bwMode="auto">
            <a:xfrm>
              <a:off x="3703" y="2455"/>
              <a:ext cx="23" cy="4"/>
            </a:xfrm>
            <a:custGeom>
              <a:avLst/>
              <a:gdLst>
                <a:gd name="T0" fmla="*/ 2789490 w 12"/>
                <a:gd name="T1" fmla="*/ 0 h 3"/>
                <a:gd name="T2" fmla="*/ 4018964 w 12"/>
                <a:gd name="T3" fmla="*/ 0 h 3"/>
                <a:gd name="T4" fmla="*/ 4018964 w 12"/>
                <a:gd name="T5" fmla="*/ 1 h 3"/>
                <a:gd name="T6" fmla="*/ 4912820 w 12"/>
                <a:gd name="T7" fmla="*/ 655 h 3"/>
                <a:gd name="T8" fmla="*/ 503796 w 12"/>
                <a:gd name="T9" fmla="*/ 655 h 3"/>
                <a:gd name="T10" fmla="*/ 503796 w 12"/>
                <a:gd name="T11" fmla="*/ 1 h 3"/>
                <a:gd name="T12" fmla="*/ 0 w 12"/>
                <a:gd name="T13" fmla="*/ 0 h 3"/>
                <a:gd name="T14" fmla="*/ 2789490 w 1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3"/>
                <a:gd name="T26" fmla="*/ 12 w 1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3">
                  <a:moveTo>
                    <a:pt x="6" y="0"/>
                  </a:moveTo>
                  <a:lnTo>
                    <a:pt x="9" y="0"/>
                  </a:lnTo>
                  <a:lnTo>
                    <a:pt x="9" y="1"/>
                  </a:lnTo>
                  <a:lnTo>
                    <a:pt x="11" y="2"/>
                  </a:lnTo>
                  <a:lnTo>
                    <a:pt x="1" y="2"/>
                  </a:lnTo>
                  <a:lnTo>
                    <a:pt x="1" y="1"/>
                  </a:lnTo>
                  <a:lnTo>
                    <a:pt x="0" y="0"/>
                  </a:lnTo>
                  <a:lnTo>
                    <a:pt x="6" y="0"/>
                  </a:lnTo>
                </a:path>
              </a:pathLst>
            </a:custGeom>
            <a:solidFill>
              <a:srgbClr val="808080"/>
            </a:solidFill>
            <a:ln w="12700" cap="rnd">
              <a:solidFill>
                <a:srgbClr val="000000"/>
              </a:solidFill>
              <a:round/>
              <a:headEnd/>
              <a:tailEnd/>
            </a:ln>
          </p:spPr>
          <p:txBody>
            <a:bodyPr/>
            <a:lstStyle/>
            <a:p>
              <a:endParaRPr lang="en-US"/>
            </a:p>
          </p:txBody>
        </p:sp>
        <p:sp>
          <p:nvSpPr>
            <p:cNvPr id="2200" name="Freeform 92"/>
            <p:cNvSpPr>
              <a:spLocks/>
            </p:cNvSpPr>
            <p:nvPr/>
          </p:nvSpPr>
          <p:spPr bwMode="auto">
            <a:xfrm>
              <a:off x="3686" y="2455"/>
              <a:ext cx="19" cy="4"/>
            </a:xfrm>
            <a:custGeom>
              <a:avLst/>
              <a:gdLst>
                <a:gd name="T0" fmla="*/ 1954439 w 10"/>
                <a:gd name="T1" fmla="*/ 0 h 3"/>
                <a:gd name="T2" fmla="*/ 2565313 w 10"/>
                <a:gd name="T3" fmla="*/ 0 h 3"/>
                <a:gd name="T4" fmla="*/ 3339516 w 10"/>
                <a:gd name="T5" fmla="*/ 1 h 3"/>
                <a:gd name="T6" fmla="*/ 3339516 w 10"/>
                <a:gd name="T7" fmla="*/ 655 h 3"/>
                <a:gd name="T8" fmla="*/ 807456 w 10"/>
                <a:gd name="T9" fmla="*/ 655 h 3"/>
                <a:gd name="T10" fmla="*/ 807456 w 10"/>
                <a:gd name="T11" fmla="*/ 1 h 3"/>
                <a:gd name="T12" fmla="*/ 807456 w 10"/>
                <a:gd name="T13" fmla="*/ 0 h 3"/>
                <a:gd name="T14" fmla="*/ 0 w 10"/>
                <a:gd name="T15" fmla="*/ 0 h 3"/>
                <a:gd name="T16" fmla="*/ 1954439 w 10"/>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
                <a:gd name="T29" fmla="*/ 10 w 10"/>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
                  <a:moveTo>
                    <a:pt x="5" y="0"/>
                  </a:moveTo>
                  <a:lnTo>
                    <a:pt x="7" y="0"/>
                  </a:lnTo>
                  <a:lnTo>
                    <a:pt x="9" y="1"/>
                  </a:lnTo>
                  <a:lnTo>
                    <a:pt x="9" y="2"/>
                  </a:lnTo>
                  <a:lnTo>
                    <a:pt x="2" y="2"/>
                  </a:lnTo>
                  <a:lnTo>
                    <a:pt x="2" y="1"/>
                  </a:lnTo>
                  <a:lnTo>
                    <a:pt x="2" y="0"/>
                  </a:lnTo>
                  <a:lnTo>
                    <a:pt x="0" y="0"/>
                  </a:lnTo>
                  <a:lnTo>
                    <a:pt x="5" y="0"/>
                  </a:lnTo>
                </a:path>
              </a:pathLst>
            </a:custGeom>
            <a:solidFill>
              <a:srgbClr val="808080"/>
            </a:solidFill>
            <a:ln w="12700" cap="rnd">
              <a:solidFill>
                <a:srgbClr val="000000"/>
              </a:solidFill>
              <a:round/>
              <a:headEnd/>
              <a:tailEnd/>
            </a:ln>
          </p:spPr>
          <p:txBody>
            <a:bodyPr/>
            <a:lstStyle/>
            <a:p>
              <a:endParaRPr lang="en-US"/>
            </a:p>
          </p:txBody>
        </p:sp>
        <p:sp>
          <p:nvSpPr>
            <p:cNvPr id="2201" name="Freeform 93"/>
            <p:cNvSpPr>
              <a:spLocks/>
            </p:cNvSpPr>
            <p:nvPr/>
          </p:nvSpPr>
          <p:spPr bwMode="auto">
            <a:xfrm>
              <a:off x="3666" y="2455"/>
              <a:ext cx="22" cy="4"/>
            </a:xfrm>
            <a:custGeom>
              <a:avLst/>
              <a:gdLst>
                <a:gd name="T0" fmla="*/ 1110751 w 12"/>
                <a:gd name="T1" fmla="*/ 0 h 3"/>
                <a:gd name="T2" fmla="*/ 1697025 w 12"/>
                <a:gd name="T3" fmla="*/ 0 h 3"/>
                <a:gd name="T4" fmla="*/ 2036377 w 12"/>
                <a:gd name="T5" fmla="*/ 1 h 3"/>
                <a:gd name="T6" fmla="*/ 2036377 w 12"/>
                <a:gd name="T7" fmla="*/ 655 h 3"/>
                <a:gd name="T8" fmla="*/ 605864 w 12"/>
                <a:gd name="T9" fmla="*/ 655 h 3"/>
                <a:gd name="T10" fmla="*/ 214758 w 12"/>
                <a:gd name="T11" fmla="*/ 1 h 3"/>
                <a:gd name="T12" fmla="*/ 214758 w 12"/>
                <a:gd name="T13" fmla="*/ 0 h 3"/>
                <a:gd name="T14" fmla="*/ 0 w 12"/>
                <a:gd name="T15" fmla="*/ 0 h 3"/>
                <a:gd name="T16" fmla="*/ 1110751 w 1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
                <a:gd name="T29" fmla="*/ 12 w 1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
                  <a:moveTo>
                    <a:pt x="6" y="0"/>
                  </a:moveTo>
                  <a:lnTo>
                    <a:pt x="9" y="0"/>
                  </a:lnTo>
                  <a:lnTo>
                    <a:pt x="11" y="1"/>
                  </a:lnTo>
                  <a:lnTo>
                    <a:pt x="11" y="2"/>
                  </a:lnTo>
                  <a:lnTo>
                    <a:pt x="3" y="2"/>
                  </a:lnTo>
                  <a:lnTo>
                    <a:pt x="1" y="1"/>
                  </a:lnTo>
                  <a:lnTo>
                    <a:pt x="1" y="0"/>
                  </a:lnTo>
                  <a:lnTo>
                    <a:pt x="0" y="0"/>
                  </a:lnTo>
                  <a:lnTo>
                    <a:pt x="6" y="0"/>
                  </a:lnTo>
                </a:path>
              </a:pathLst>
            </a:custGeom>
            <a:solidFill>
              <a:srgbClr val="808080"/>
            </a:solidFill>
            <a:ln w="12700" cap="rnd">
              <a:solidFill>
                <a:srgbClr val="000000"/>
              </a:solidFill>
              <a:round/>
              <a:headEnd/>
              <a:tailEnd/>
            </a:ln>
          </p:spPr>
          <p:txBody>
            <a:bodyPr/>
            <a:lstStyle/>
            <a:p>
              <a:endParaRPr lang="en-US"/>
            </a:p>
          </p:txBody>
        </p:sp>
        <p:sp>
          <p:nvSpPr>
            <p:cNvPr id="2202" name="Freeform 94"/>
            <p:cNvSpPr>
              <a:spLocks/>
            </p:cNvSpPr>
            <p:nvPr/>
          </p:nvSpPr>
          <p:spPr bwMode="auto">
            <a:xfrm>
              <a:off x="3647" y="2455"/>
              <a:ext cx="20" cy="4"/>
            </a:xfrm>
            <a:custGeom>
              <a:avLst/>
              <a:gdLst>
                <a:gd name="T0" fmla="*/ 1138844 w 11"/>
                <a:gd name="T1" fmla="*/ 0 h 3"/>
                <a:gd name="T2" fmla="*/ 1553827 w 11"/>
                <a:gd name="T3" fmla="*/ 0 h 3"/>
                <a:gd name="T4" fmla="*/ 1553827 w 11"/>
                <a:gd name="T5" fmla="*/ 655 h 3"/>
                <a:gd name="T6" fmla="*/ 414978 w 11"/>
                <a:gd name="T7" fmla="*/ 655 h 3"/>
                <a:gd name="T8" fmla="*/ 344500 w 11"/>
                <a:gd name="T9" fmla="*/ 1 h 3"/>
                <a:gd name="T10" fmla="*/ 344500 w 11"/>
                <a:gd name="T11" fmla="*/ 0 h 3"/>
                <a:gd name="T12" fmla="*/ 0 w 11"/>
                <a:gd name="T13" fmla="*/ 0 h 3"/>
                <a:gd name="T14" fmla="*/ 1138844 w 1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3"/>
                <a:gd name="T26" fmla="*/ 11 w 1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3">
                  <a:moveTo>
                    <a:pt x="7" y="0"/>
                  </a:moveTo>
                  <a:lnTo>
                    <a:pt x="10" y="0"/>
                  </a:lnTo>
                  <a:lnTo>
                    <a:pt x="10" y="2"/>
                  </a:lnTo>
                  <a:lnTo>
                    <a:pt x="3" y="2"/>
                  </a:lnTo>
                  <a:lnTo>
                    <a:pt x="2" y="1"/>
                  </a:lnTo>
                  <a:lnTo>
                    <a:pt x="2" y="0"/>
                  </a:lnTo>
                  <a:lnTo>
                    <a:pt x="0" y="0"/>
                  </a:lnTo>
                  <a:lnTo>
                    <a:pt x="7" y="0"/>
                  </a:lnTo>
                </a:path>
              </a:pathLst>
            </a:custGeom>
            <a:solidFill>
              <a:srgbClr val="808080"/>
            </a:solidFill>
            <a:ln w="12700" cap="rnd">
              <a:solidFill>
                <a:srgbClr val="000000"/>
              </a:solidFill>
              <a:round/>
              <a:headEnd/>
              <a:tailEnd/>
            </a:ln>
          </p:spPr>
          <p:txBody>
            <a:bodyPr/>
            <a:lstStyle/>
            <a:p>
              <a:endParaRPr lang="en-US"/>
            </a:p>
          </p:txBody>
        </p:sp>
        <p:sp>
          <p:nvSpPr>
            <p:cNvPr id="2203" name="Freeform 95"/>
            <p:cNvSpPr>
              <a:spLocks/>
            </p:cNvSpPr>
            <p:nvPr/>
          </p:nvSpPr>
          <p:spPr bwMode="auto">
            <a:xfrm>
              <a:off x="3714" y="2465"/>
              <a:ext cx="17" cy="4"/>
            </a:xfrm>
            <a:custGeom>
              <a:avLst/>
              <a:gdLst>
                <a:gd name="T0" fmla="*/ 1566223 w 9"/>
                <a:gd name="T1" fmla="*/ 0 h 3"/>
                <a:gd name="T2" fmla="*/ 2333001 w 9"/>
                <a:gd name="T3" fmla="*/ 0 h 3"/>
                <a:gd name="T4" fmla="*/ 2626668 w 9"/>
                <a:gd name="T5" fmla="*/ 1 h 3"/>
                <a:gd name="T6" fmla="*/ 2626668 w 9"/>
                <a:gd name="T7" fmla="*/ 655 h 3"/>
                <a:gd name="T8" fmla="*/ 736194 w 9"/>
                <a:gd name="T9" fmla="*/ 655 h 3"/>
                <a:gd name="T10" fmla="*/ 0 w 9"/>
                <a:gd name="T11" fmla="*/ 1 h 3"/>
                <a:gd name="T12" fmla="*/ 0 w 9"/>
                <a:gd name="T13" fmla="*/ 0 h 3"/>
                <a:gd name="T14" fmla="*/ 1566223 w 9"/>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3"/>
                <a:gd name="T26" fmla="*/ 9 w 9"/>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3">
                  <a:moveTo>
                    <a:pt x="5" y="0"/>
                  </a:moveTo>
                  <a:lnTo>
                    <a:pt x="7" y="0"/>
                  </a:lnTo>
                  <a:lnTo>
                    <a:pt x="8" y="1"/>
                  </a:lnTo>
                  <a:lnTo>
                    <a:pt x="8" y="2"/>
                  </a:lnTo>
                  <a:lnTo>
                    <a:pt x="2" y="2"/>
                  </a:lnTo>
                  <a:lnTo>
                    <a:pt x="0" y="1"/>
                  </a:lnTo>
                  <a:lnTo>
                    <a:pt x="0" y="0"/>
                  </a:lnTo>
                  <a:lnTo>
                    <a:pt x="5" y="0"/>
                  </a:lnTo>
                </a:path>
              </a:pathLst>
            </a:custGeom>
            <a:solidFill>
              <a:srgbClr val="808080"/>
            </a:solidFill>
            <a:ln w="12700" cap="rnd">
              <a:solidFill>
                <a:srgbClr val="FFFF66"/>
              </a:solidFill>
              <a:round/>
              <a:headEnd/>
              <a:tailEnd/>
            </a:ln>
          </p:spPr>
          <p:txBody>
            <a:bodyPr/>
            <a:lstStyle/>
            <a:p>
              <a:endParaRPr lang="en-US"/>
            </a:p>
          </p:txBody>
        </p:sp>
        <p:sp>
          <p:nvSpPr>
            <p:cNvPr id="2204" name="Freeform 96"/>
            <p:cNvSpPr>
              <a:spLocks/>
            </p:cNvSpPr>
            <p:nvPr/>
          </p:nvSpPr>
          <p:spPr bwMode="auto">
            <a:xfrm>
              <a:off x="3696" y="2465"/>
              <a:ext cx="18" cy="4"/>
            </a:xfrm>
            <a:custGeom>
              <a:avLst/>
              <a:gdLst>
                <a:gd name="T0" fmla="*/ 895131 w 10"/>
                <a:gd name="T1" fmla="*/ 0 h 3"/>
                <a:gd name="T2" fmla="*/ 1139333 w 10"/>
                <a:gd name="T3" fmla="*/ 1 h 3"/>
                <a:gd name="T4" fmla="*/ 1139333 w 10"/>
                <a:gd name="T5" fmla="*/ 655 h 3"/>
                <a:gd name="T6" fmla="*/ 351646 w 10"/>
                <a:gd name="T7" fmla="*/ 655 h 3"/>
                <a:gd name="T8" fmla="*/ 276275 w 10"/>
                <a:gd name="T9" fmla="*/ 1 h 3"/>
                <a:gd name="T10" fmla="*/ 0 w 10"/>
                <a:gd name="T11" fmla="*/ 1 h 3"/>
                <a:gd name="T12" fmla="*/ 0 w 10"/>
                <a:gd name="T13" fmla="*/ 0 h 3"/>
                <a:gd name="T14" fmla="*/ 895131 w 10"/>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7" y="0"/>
                  </a:moveTo>
                  <a:lnTo>
                    <a:pt x="9" y="1"/>
                  </a:lnTo>
                  <a:lnTo>
                    <a:pt x="9" y="2"/>
                  </a:lnTo>
                  <a:lnTo>
                    <a:pt x="3" y="2"/>
                  </a:lnTo>
                  <a:lnTo>
                    <a:pt x="2" y="1"/>
                  </a:lnTo>
                  <a:lnTo>
                    <a:pt x="0" y="1"/>
                  </a:lnTo>
                  <a:lnTo>
                    <a:pt x="0" y="0"/>
                  </a:lnTo>
                  <a:lnTo>
                    <a:pt x="7" y="0"/>
                  </a:lnTo>
                </a:path>
              </a:pathLst>
            </a:custGeom>
            <a:solidFill>
              <a:srgbClr val="808080"/>
            </a:solidFill>
            <a:ln w="12700" cap="rnd">
              <a:solidFill>
                <a:srgbClr val="FFFF66"/>
              </a:solidFill>
              <a:round/>
              <a:headEnd/>
              <a:tailEnd/>
            </a:ln>
          </p:spPr>
          <p:txBody>
            <a:bodyPr/>
            <a:lstStyle/>
            <a:p>
              <a:endParaRPr lang="en-US"/>
            </a:p>
          </p:txBody>
        </p:sp>
        <p:sp>
          <p:nvSpPr>
            <p:cNvPr id="2205" name="Freeform 97"/>
            <p:cNvSpPr>
              <a:spLocks/>
            </p:cNvSpPr>
            <p:nvPr/>
          </p:nvSpPr>
          <p:spPr bwMode="auto">
            <a:xfrm>
              <a:off x="3677" y="2465"/>
              <a:ext cx="17" cy="4"/>
            </a:xfrm>
            <a:custGeom>
              <a:avLst/>
              <a:gdLst>
                <a:gd name="T0" fmla="*/ 2333001 w 9"/>
                <a:gd name="T1" fmla="*/ 0 h 3"/>
                <a:gd name="T2" fmla="*/ 2626668 w 9"/>
                <a:gd name="T3" fmla="*/ 1 h 3"/>
                <a:gd name="T4" fmla="*/ 2626668 w 9"/>
                <a:gd name="T5" fmla="*/ 655 h 3"/>
                <a:gd name="T6" fmla="*/ 1060298 w 9"/>
                <a:gd name="T7" fmla="*/ 655 h 3"/>
                <a:gd name="T8" fmla="*/ 736194 w 9"/>
                <a:gd name="T9" fmla="*/ 1 h 3"/>
                <a:gd name="T10" fmla="*/ 0 w 9"/>
                <a:gd name="T11" fmla="*/ 1 h 3"/>
                <a:gd name="T12" fmla="*/ 0 w 9"/>
                <a:gd name="T13" fmla="*/ 0 h 3"/>
                <a:gd name="T14" fmla="*/ 2333001 w 9"/>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3"/>
                <a:gd name="T26" fmla="*/ 9 w 9"/>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3">
                  <a:moveTo>
                    <a:pt x="7" y="0"/>
                  </a:moveTo>
                  <a:lnTo>
                    <a:pt x="8" y="1"/>
                  </a:lnTo>
                  <a:lnTo>
                    <a:pt x="8" y="2"/>
                  </a:lnTo>
                  <a:lnTo>
                    <a:pt x="3" y="2"/>
                  </a:lnTo>
                  <a:lnTo>
                    <a:pt x="2" y="1"/>
                  </a:lnTo>
                  <a:lnTo>
                    <a:pt x="0" y="1"/>
                  </a:lnTo>
                  <a:lnTo>
                    <a:pt x="0" y="0"/>
                  </a:lnTo>
                  <a:lnTo>
                    <a:pt x="7" y="0"/>
                  </a:lnTo>
                </a:path>
              </a:pathLst>
            </a:custGeom>
            <a:solidFill>
              <a:srgbClr val="808080"/>
            </a:solidFill>
            <a:ln w="12700" cap="rnd">
              <a:solidFill>
                <a:srgbClr val="FFFF66"/>
              </a:solidFill>
              <a:round/>
              <a:headEnd/>
              <a:tailEnd/>
            </a:ln>
          </p:spPr>
          <p:txBody>
            <a:bodyPr/>
            <a:lstStyle/>
            <a:p>
              <a:endParaRPr lang="en-US"/>
            </a:p>
          </p:txBody>
        </p:sp>
        <p:sp>
          <p:nvSpPr>
            <p:cNvPr id="2206" name="Freeform 98"/>
            <p:cNvSpPr>
              <a:spLocks/>
            </p:cNvSpPr>
            <p:nvPr/>
          </p:nvSpPr>
          <p:spPr bwMode="auto">
            <a:xfrm>
              <a:off x="3656" y="2465"/>
              <a:ext cx="23" cy="4"/>
            </a:xfrm>
            <a:custGeom>
              <a:avLst/>
              <a:gdLst>
                <a:gd name="T0" fmla="*/ 3547271 w 12"/>
                <a:gd name="T1" fmla="*/ 0 h 3"/>
                <a:gd name="T2" fmla="*/ 4379227 w 12"/>
                <a:gd name="T3" fmla="*/ 1 h 3"/>
                <a:gd name="T4" fmla="*/ 4912820 w 12"/>
                <a:gd name="T5" fmla="*/ 1 h 3"/>
                <a:gd name="T6" fmla="*/ 4912820 w 12"/>
                <a:gd name="T7" fmla="*/ 655 h 3"/>
                <a:gd name="T8" fmla="*/ 1455386 w 12"/>
                <a:gd name="T9" fmla="*/ 655 h 3"/>
                <a:gd name="T10" fmla="*/ 965609 w 12"/>
                <a:gd name="T11" fmla="*/ 1 h 3"/>
                <a:gd name="T12" fmla="*/ 0 w 12"/>
                <a:gd name="T13" fmla="*/ 1 h 3"/>
                <a:gd name="T14" fmla="*/ 0 w 12"/>
                <a:gd name="T15" fmla="*/ 0 h 3"/>
                <a:gd name="T16" fmla="*/ 3547271 w 1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
                <a:gd name="T29" fmla="*/ 12 w 1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
                  <a:moveTo>
                    <a:pt x="8" y="0"/>
                  </a:moveTo>
                  <a:lnTo>
                    <a:pt x="10" y="1"/>
                  </a:lnTo>
                  <a:lnTo>
                    <a:pt x="11" y="1"/>
                  </a:lnTo>
                  <a:lnTo>
                    <a:pt x="11" y="2"/>
                  </a:lnTo>
                  <a:lnTo>
                    <a:pt x="3" y="2"/>
                  </a:lnTo>
                  <a:lnTo>
                    <a:pt x="2" y="1"/>
                  </a:lnTo>
                  <a:lnTo>
                    <a:pt x="0" y="1"/>
                  </a:lnTo>
                  <a:lnTo>
                    <a:pt x="0" y="0"/>
                  </a:lnTo>
                  <a:lnTo>
                    <a:pt x="8" y="0"/>
                  </a:lnTo>
                </a:path>
              </a:pathLst>
            </a:custGeom>
            <a:solidFill>
              <a:srgbClr val="808080"/>
            </a:solidFill>
            <a:ln w="12700" cap="rnd">
              <a:solidFill>
                <a:srgbClr val="FFFF66"/>
              </a:solidFill>
              <a:round/>
              <a:headEnd/>
              <a:tailEnd/>
            </a:ln>
          </p:spPr>
          <p:txBody>
            <a:bodyPr/>
            <a:lstStyle/>
            <a:p>
              <a:endParaRPr lang="en-US"/>
            </a:p>
          </p:txBody>
        </p:sp>
        <p:sp>
          <p:nvSpPr>
            <p:cNvPr id="2207" name="Freeform 99"/>
            <p:cNvSpPr>
              <a:spLocks/>
            </p:cNvSpPr>
            <p:nvPr/>
          </p:nvSpPr>
          <p:spPr bwMode="auto">
            <a:xfrm>
              <a:off x="3543" y="2356"/>
              <a:ext cx="115" cy="29"/>
            </a:xfrm>
            <a:custGeom>
              <a:avLst/>
              <a:gdLst>
                <a:gd name="T0" fmla="*/ 13827676 w 61"/>
                <a:gd name="T1" fmla="*/ 0 h 20"/>
                <a:gd name="T2" fmla="*/ 14843574 w 61"/>
                <a:gd name="T3" fmla="*/ 0 h 20"/>
                <a:gd name="T4" fmla="*/ 14843574 w 61"/>
                <a:gd name="T5" fmla="*/ 3534 h 20"/>
                <a:gd name="T6" fmla="*/ 19299944 w 61"/>
                <a:gd name="T7" fmla="*/ 28655 h 20"/>
                <a:gd name="T8" fmla="*/ 19299944 w 61"/>
                <a:gd name="T9" fmla="*/ 28655 h 20"/>
                <a:gd name="T10" fmla="*/ 18532000 w 61"/>
                <a:gd name="T11" fmla="*/ 32842 h 20"/>
                <a:gd name="T12" fmla="*/ 4806801 w 61"/>
                <a:gd name="T13" fmla="*/ 32842 h 20"/>
                <a:gd name="T14" fmla="*/ 4403720 w 61"/>
                <a:gd name="T15" fmla="*/ 28655 h 20"/>
                <a:gd name="T16" fmla="*/ 4282767 w 61"/>
                <a:gd name="T17" fmla="*/ 28655 h 20"/>
                <a:gd name="T18" fmla="*/ 3592214 w 61"/>
                <a:gd name="T19" fmla="*/ 28655 h 20"/>
                <a:gd name="T20" fmla="*/ 0 w 61"/>
                <a:gd name="T21" fmla="*/ 3534 h 20"/>
                <a:gd name="T22" fmla="*/ 0 w 61"/>
                <a:gd name="T23" fmla="*/ 0 h 20"/>
                <a:gd name="T24" fmla="*/ 13827676 w 61"/>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20"/>
                <a:gd name="T41" fmla="*/ 61 w 61"/>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20">
                  <a:moveTo>
                    <a:pt x="43" y="0"/>
                  </a:moveTo>
                  <a:lnTo>
                    <a:pt x="46" y="0"/>
                  </a:lnTo>
                  <a:lnTo>
                    <a:pt x="46" y="2"/>
                  </a:lnTo>
                  <a:lnTo>
                    <a:pt x="60" y="17"/>
                  </a:lnTo>
                  <a:lnTo>
                    <a:pt x="58" y="19"/>
                  </a:lnTo>
                  <a:lnTo>
                    <a:pt x="15" y="19"/>
                  </a:lnTo>
                  <a:lnTo>
                    <a:pt x="14" y="17"/>
                  </a:lnTo>
                  <a:lnTo>
                    <a:pt x="13" y="17"/>
                  </a:lnTo>
                  <a:lnTo>
                    <a:pt x="11" y="17"/>
                  </a:lnTo>
                  <a:lnTo>
                    <a:pt x="0" y="2"/>
                  </a:lnTo>
                  <a:lnTo>
                    <a:pt x="0" y="0"/>
                  </a:lnTo>
                  <a:lnTo>
                    <a:pt x="43" y="0"/>
                  </a:lnTo>
                </a:path>
              </a:pathLst>
            </a:custGeom>
            <a:solidFill>
              <a:srgbClr val="808080"/>
            </a:solidFill>
            <a:ln w="12700" cap="rnd">
              <a:solidFill>
                <a:srgbClr val="FFFF66"/>
              </a:solidFill>
              <a:round/>
              <a:headEnd/>
              <a:tailEnd/>
            </a:ln>
          </p:spPr>
          <p:txBody>
            <a:bodyPr/>
            <a:lstStyle/>
            <a:p>
              <a:endParaRPr lang="en-US"/>
            </a:p>
          </p:txBody>
        </p:sp>
        <p:sp>
          <p:nvSpPr>
            <p:cNvPr id="2208" name="Freeform 100"/>
            <p:cNvSpPr>
              <a:spLocks/>
            </p:cNvSpPr>
            <p:nvPr/>
          </p:nvSpPr>
          <p:spPr bwMode="auto">
            <a:xfrm>
              <a:off x="3547" y="2356"/>
              <a:ext cx="98" cy="25"/>
            </a:xfrm>
            <a:custGeom>
              <a:avLst/>
              <a:gdLst>
                <a:gd name="T0" fmla="*/ 11501250 w 52"/>
                <a:gd name="T1" fmla="*/ 0 h 17"/>
                <a:gd name="T2" fmla="*/ 12202297 w 52"/>
                <a:gd name="T3" fmla="*/ 0 h 17"/>
                <a:gd name="T4" fmla="*/ 12685919 w 52"/>
                <a:gd name="T5" fmla="*/ 4149 h 17"/>
                <a:gd name="T6" fmla="*/ 13049529 w 52"/>
                <a:gd name="T7" fmla="*/ 4149 h 17"/>
                <a:gd name="T8" fmla="*/ 13426573 w 52"/>
                <a:gd name="T9" fmla="*/ 6101 h 17"/>
                <a:gd name="T10" fmla="*/ 16283306 w 52"/>
                <a:gd name="T11" fmla="*/ 32547 h 17"/>
                <a:gd name="T12" fmla="*/ 16283306 w 52"/>
                <a:gd name="T13" fmla="*/ 35807 h 17"/>
                <a:gd name="T14" fmla="*/ 3238171 w 52"/>
                <a:gd name="T15" fmla="*/ 35807 h 17"/>
                <a:gd name="T16" fmla="*/ 3238171 w 52"/>
                <a:gd name="T17" fmla="*/ 32547 h 17"/>
                <a:gd name="T18" fmla="*/ 710572 w 52"/>
                <a:gd name="T19" fmla="*/ 6101 h 17"/>
                <a:gd name="T20" fmla="*/ 0 w 52"/>
                <a:gd name="T21" fmla="*/ 4149 h 17"/>
                <a:gd name="T22" fmla="*/ 710572 w 52"/>
                <a:gd name="T23" fmla="*/ 0 h 17"/>
                <a:gd name="T24" fmla="*/ 11501250 w 52"/>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17"/>
                <a:gd name="T41" fmla="*/ 52 w 5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17">
                  <a:moveTo>
                    <a:pt x="36" y="0"/>
                  </a:moveTo>
                  <a:lnTo>
                    <a:pt x="38" y="0"/>
                  </a:lnTo>
                  <a:lnTo>
                    <a:pt x="40" y="2"/>
                  </a:lnTo>
                  <a:lnTo>
                    <a:pt x="41" y="2"/>
                  </a:lnTo>
                  <a:lnTo>
                    <a:pt x="42" y="3"/>
                  </a:lnTo>
                  <a:lnTo>
                    <a:pt x="51" y="14"/>
                  </a:lnTo>
                  <a:lnTo>
                    <a:pt x="51" y="16"/>
                  </a:lnTo>
                  <a:lnTo>
                    <a:pt x="10" y="16"/>
                  </a:lnTo>
                  <a:lnTo>
                    <a:pt x="10" y="14"/>
                  </a:lnTo>
                  <a:lnTo>
                    <a:pt x="2" y="3"/>
                  </a:lnTo>
                  <a:lnTo>
                    <a:pt x="0" y="2"/>
                  </a:lnTo>
                  <a:lnTo>
                    <a:pt x="2" y="0"/>
                  </a:lnTo>
                  <a:lnTo>
                    <a:pt x="36" y="0"/>
                  </a:lnTo>
                </a:path>
              </a:pathLst>
            </a:custGeom>
            <a:solidFill>
              <a:srgbClr val="FFFFFF"/>
            </a:solidFill>
            <a:ln w="12700" cap="rnd">
              <a:solidFill>
                <a:srgbClr val="000000"/>
              </a:solidFill>
              <a:round/>
              <a:headEnd/>
              <a:tailEnd/>
            </a:ln>
          </p:spPr>
          <p:txBody>
            <a:bodyPr/>
            <a:lstStyle/>
            <a:p>
              <a:endParaRPr lang="en-US"/>
            </a:p>
          </p:txBody>
        </p:sp>
        <p:sp>
          <p:nvSpPr>
            <p:cNvPr id="2209" name="Freeform 101"/>
            <p:cNvSpPr>
              <a:spLocks/>
            </p:cNvSpPr>
            <p:nvPr/>
          </p:nvSpPr>
          <p:spPr bwMode="auto">
            <a:xfrm>
              <a:off x="3767" y="2306"/>
              <a:ext cx="697" cy="667"/>
            </a:xfrm>
            <a:custGeom>
              <a:avLst/>
              <a:gdLst>
                <a:gd name="T0" fmla="*/ 82533881 w 371"/>
                <a:gd name="T1" fmla="*/ 5957 h 466"/>
                <a:gd name="T2" fmla="*/ 87068866 w 371"/>
                <a:gd name="T3" fmla="*/ 13038 h 466"/>
                <a:gd name="T4" fmla="*/ 90844012 w 371"/>
                <a:gd name="T5" fmla="*/ 18662 h 466"/>
                <a:gd name="T6" fmla="*/ 94538058 w 371"/>
                <a:gd name="T7" fmla="*/ 25002 h 466"/>
                <a:gd name="T8" fmla="*/ 99035048 w 371"/>
                <a:gd name="T9" fmla="*/ 33048 h 466"/>
                <a:gd name="T10" fmla="*/ 101994746 w 371"/>
                <a:gd name="T11" fmla="*/ 44401 h 466"/>
                <a:gd name="T12" fmla="*/ 104478845 w 371"/>
                <a:gd name="T13" fmla="*/ 54723 h 466"/>
                <a:gd name="T14" fmla="*/ 107608919 w 371"/>
                <a:gd name="T15" fmla="*/ 66189 h 466"/>
                <a:gd name="T16" fmla="*/ 108914274 w 371"/>
                <a:gd name="T17" fmla="*/ 81073 h 466"/>
                <a:gd name="T18" fmla="*/ 110352851 w 371"/>
                <a:gd name="T19" fmla="*/ 99080 h 466"/>
                <a:gd name="T20" fmla="*/ 109992741 w 371"/>
                <a:gd name="T21" fmla="*/ 231787 h 466"/>
                <a:gd name="T22" fmla="*/ 108649752 w 371"/>
                <a:gd name="T23" fmla="*/ 281175 h 466"/>
                <a:gd name="T24" fmla="*/ 106894410 w 371"/>
                <a:gd name="T25" fmla="*/ 314270 h 466"/>
                <a:gd name="T26" fmla="*/ 104122402 w 371"/>
                <a:gd name="T27" fmla="*/ 324318 h 466"/>
                <a:gd name="T28" fmla="*/ 99953179 w 371"/>
                <a:gd name="T29" fmla="*/ 334742 h 466"/>
                <a:gd name="T30" fmla="*/ 96918513 w 371"/>
                <a:gd name="T31" fmla="*/ 362424 h 466"/>
                <a:gd name="T32" fmla="*/ 98366169 w 371"/>
                <a:gd name="T33" fmla="*/ 398547 h 466"/>
                <a:gd name="T34" fmla="*/ 99953179 w 371"/>
                <a:gd name="T35" fmla="*/ 413005 h 466"/>
                <a:gd name="T36" fmla="*/ 101395904 w 371"/>
                <a:gd name="T37" fmla="*/ 443871 h 466"/>
                <a:gd name="T38" fmla="*/ 102841335 w 371"/>
                <a:gd name="T39" fmla="*/ 470556 h 466"/>
                <a:gd name="T40" fmla="*/ 103440537 w 371"/>
                <a:gd name="T41" fmla="*/ 525069 h 466"/>
                <a:gd name="T42" fmla="*/ 101762868 w 371"/>
                <a:gd name="T43" fmla="*/ 541551 h 466"/>
                <a:gd name="T44" fmla="*/ 99633649 w 371"/>
                <a:gd name="T45" fmla="*/ 558969 h 466"/>
                <a:gd name="T46" fmla="*/ 96918513 w 371"/>
                <a:gd name="T47" fmla="*/ 573430 h 466"/>
                <a:gd name="T48" fmla="*/ 93252663 w 371"/>
                <a:gd name="T49" fmla="*/ 583015 h 466"/>
                <a:gd name="T50" fmla="*/ 88833105 w 371"/>
                <a:gd name="T51" fmla="*/ 595232 h 466"/>
                <a:gd name="T52" fmla="*/ 82302064 w 371"/>
                <a:gd name="T53" fmla="*/ 601123 h 466"/>
                <a:gd name="T54" fmla="*/ 53203214 w 371"/>
                <a:gd name="T55" fmla="*/ 603367 h 466"/>
                <a:gd name="T56" fmla="*/ 48870889 w 371"/>
                <a:gd name="T57" fmla="*/ 598680 h 466"/>
                <a:gd name="T58" fmla="*/ 47112991 w 371"/>
                <a:gd name="T59" fmla="*/ 583015 h 466"/>
                <a:gd name="T60" fmla="*/ 23986704 w 371"/>
                <a:gd name="T61" fmla="*/ 573430 h 466"/>
                <a:gd name="T62" fmla="*/ 22177676 w 371"/>
                <a:gd name="T63" fmla="*/ 552557 h 466"/>
                <a:gd name="T64" fmla="*/ 21575453 w 371"/>
                <a:gd name="T65" fmla="*/ 397634 h 466"/>
                <a:gd name="T66" fmla="*/ 7834610 w 371"/>
                <a:gd name="T67" fmla="*/ 380046 h 466"/>
                <a:gd name="T68" fmla="*/ 6552224 w 371"/>
                <a:gd name="T69" fmla="*/ 368523 h 466"/>
                <a:gd name="T70" fmla="*/ 4526146 w 371"/>
                <a:gd name="T71" fmla="*/ 356212 h 466"/>
                <a:gd name="T72" fmla="*/ 3075600 w 371"/>
                <a:gd name="T73" fmla="*/ 337883 h 466"/>
                <a:gd name="T74" fmla="*/ 933386 w 371"/>
                <a:gd name="T75" fmla="*/ 323143 h 466"/>
                <a:gd name="T76" fmla="*/ 9871655 w 371"/>
                <a:gd name="T77" fmla="*/ 299533 h 466"/>
                <a:gd name="T78" fmla="*/ 1446121 w 371"/>
                <a:gd name="T79" fmla="*/ 289120 h 466"/>
                <a:gd name="T80" fmla="*/ 10548147 w 371"/>
                <a:gd name="T81" fmla="*/ 281175 h 466"/>
                <a:gd name="T82" fmla="*/ 10548147 w 371"/>
                <a:gd name="T83" fmla="*/ 271423 h 466"/>
                <a:gd name="T84" fmla="*/ 6026615 w 371"/>
                <a:gd name="T85" fmla="*/ 265519 h 466"/>
                <a:gd name="T86" fmla="*/ 11322233 w 371"/>
                <a:gd name="T87" fmla="*/ 256748 h 466"/>
                <a:gd name="T88" fmla="*/ 12937409 w 371"/>
                <a:gd name="T89" fmla="*/ 205143 h 466"/>
                <a:gd name="T90" fmla="*/ 14718926 w 371"/>
                <a:gd name="T91" fmla="*/ 172802 h 466"/>
                <a:gd name="T92" fmla="*/ 15654423 w 371"/>
                <a:gd name="T93" fmla="*/ 138710 h 466"/>
                <a:gd name="T94" fmla="*/ 17409957 w 371"/>
                <a:gd name="T95" fmla="*/ 116042 h 466"/>
                <a:gd name="T96" fmla="*/ 18861926 w 371"/>
                <a:gd name="T97" fmla="*/ 87092 h 466"/>
                <a:gd name="T98" fmla="*/ 20717080 w 371"/>
                <a:gd name="T99" fmla="*/ 71967 h 466"/>
                <a:gd name="T100" fmla="*/ 23126317 w 371"/>
                <a:gd name="T101" fmla="*/ 58689 h 466"/>
                <a:gd name="T102" fmla="*/ 27024751 w 371"/>
                <a:gd name="T103" fmla="*/ 51222 h 466"/>
                <a:gd name="T104" fmla="*/ 30012690 w 371"/>
                <a:gd name="T105" fmla="*/ 44401 h 466"/>
                <a:gd name="T106" fmla="*/ 34509672 w 371"/>
                <a:gd name="T107" fmla="*/ 38232 h 466"/>
                <a:gd name="T108" fmla="*/ 39277677 w 371"/>
                <a:gd name="T109" fmla="*/ 29700 h 466"/>
                <a:gd name="T110" fmla="*/ 45827566 w 371"/>
                <a:gd name="T111" fmla="*/ 25002 h 466"/>
                <a:gd name="T112" fmla="*/ 54653033 w 371"/>
                <a:gd name="T113" fmla="*/ 21673 h 466"/>
                <a:gd name="T114" fmla="*/ 66573841 w 371"/>
                <a:gd name="T115" fmla="*/ 17468 h 466"/>
                <a:gd name="T116" fmla="*/ 71403467 w 371"/>
                <a:gd name="T117" fmla="*/ 9109 h 466"/>
                <a:gd name="T118" fmla="*/ 75382836 w 371"/>
                <a:gd name="T119" fmla="*/ 4162 h 4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1"/>
                <a:gd name="T181" fmla="*/ 0 h 466"/>
                <a:gd name="T182" fmla="*/ 371 w 371"/>
                <a:gd name="T183" fmla="*/ 466 h 4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1" h="466">
                  <a:moveTo>
                    <a:pt x="262" y="0"/>
                  </a:moveTo>
                  <a:lnTo>
                    <a:pt x="262" y="1"/>
                  </a:lnTo>
                  <a:lnTo>
                    <a:pt x="267" y="1"/>
                  </a:lnTo>
                  <a:lnTo>
                    <a:pt x="267" y="3"/>
                  </a:lnTo>
                  <a:lnTo>
                    <a:pt x="273" y="3"/>
                  </a:lnTo>
                  <a:lnTo>
                    <a:pt x="273" y="4"/>
                  </a:lnTo>
                  <a:lnTo>
                    <a:pt x="275" y="4"/>
                  </a:lnTo>
                  <a:lnTo>
                    <a:pt x="275" y="6"/>
                  </a:lnTo>
                  <a:lnTo>
                    <a:pt x="280" y="6"/>
                  </a:lnTo>
                  <a:lnTo>
                    <a:pt x="280" y="7"/>
                  </a:lnTo>
                  <a:lnTo>
                    <a:pt x="287" y="7"/>
                  </a:lnTo>
                  <a:lnTo>
                    <a:pt x="287" y="9"/>
                  </a:lnTo>
                  <a:lnTo>
                    <a:pt x="290" y="9"/>
                  </a:lnTo>
                  <a:lnTo>
                    <a:pt x="290" y="10"/>
                  </a:lnTo>
                  <a:lnTo>
                    <a:pt x="294" y="10"/>
                  </a:lnTo>
                  <a:lnTo>
                    <a:pt x="294" y="11"/>
                  </a:lnTo>
                  <a:lnTo>
                    <a:pt x="296" y="11"/>
                  </a:lnTo>
                  <a:lnTo>
                    <a:pt x="296" y="13"/>
                  </a:lnTo>
                  <a:lnTo>
                    <a:pt x="300" y="13"/>
                  </a:lnTo>
                  <a:lnTo>
                    <a:pt x="300" y="14"/>
                  </a:lnTo>
                  <a:lnTo>
                    <a:pt x="303" y="14"/>
                  </a:lnTo>
                  <a:lnTo>
                    <a:pt x="303" y="16"/>
                  </a:lnTo>
                  <a:lnTo>
                    <a:pt x="308" y="16"/>
                  </a:lnTo>
                  <a:lnTo>
                    <a:pt x="308" y="17"/>
                  </a:lnTo>
                  <a:lnTo>
                    <a:pt x="311" y="17"/>
                  </a:lnTo>
                  <a:lnTo>
                    <a:pt x="311" y="18"/>
                  </a:lnTo>
                  <a:lnTo>
                    <a:pt x="315" y="18"/>
                  </a:lnTo>
                  <a:lnTo>
                    <a:pt x="315" y="19"/>
                  </a:lnTo>
                  <a:lnTo>
                    <a:pt x="318" y="21"/>
                  </a:lnTo>
                  <a:lnTo>
                    <a:pt x="320" y="21"/>
                  </a:lnTo>
                  <a:lnTo>
                    <a:pt x="320" y="22"/>
                  </a:lnTo>
                  <a:lnTo>
                    <a:pt x="323" y="22"/>
                  </a:lnTo>
                  <a:lnTo>
                    <a:pt x="323" y="23"/>
                  </a:lnTo>
                  <a:lnTo>
                    <a:pt x="327" y="25"/>
                  </a:lnTo>
                  <a:lnTo>
                    <a:pt x="330" y="25"/>
                  </a:lnTo>
                  <a:lnTo>
                    <a:pt x="330" y="26"/>
                  </a:lnTo>
                  <a:lnTo>
                    <a:pt x="332" y="28"/>
                  </a:lnTo>
                  <a:lnTo>
                    <a:pt x="332" y="29"/>
                  </a:lnTo>
                  <a:lnTo>
                    <a:pt x="335" y="31"/>
                  </a:lnTo>
                  <a:lnTo>
                    <a:pt x="338" y="31"/>
                  </a:lnTo>
                  <a:lnTo>
                    <a:pt x="338" y="33"/>
                  </a:lnTo>
                  <a:lnTo>
                    <a:pt x="340" y="34"/>
                  </a:lnTo>
                  <a:lnTo>
                    <a:pt x="343" y="36"/>
                  </a:lnTo>
                  <a:lnTo>
                    <a:pt x="343" y="37"/>
                  </a:lnTo>
                  <a:lnTo>
                    <a:pt x="347" y="37"/>
                  </a:lnTo>
                  <a:lnTo>
                    <a:pt x="347" y="39"/>
                  </a:lnTo>
                  <a:lnTo>
                    <a:pt x="348" y="40"/>
                  </a:lnTo>
                  <a:lnTo>
                    <a:pt x="348" y="42"/>
                  </a:lnTo>
                  <a:lnTo>
                    <a:pt x="350" y="42"/>
                  </a:lnTo>
                  <a:lnTo>
                    <a:pt x="350" y="45"/>
                  </a:lnTo>
                  <a:lnTo>
                    <a:pt x="353" y="46"/>
                  </a:lnTo>
                  <a:lnTo>
                    <a:pt x="353" y="47"/>
                  </a:lnTo>
                  <a:lnTo>
                    <a:pt x="356" y="49"/>
                  </a:lnTo>
                  <a:lnTo>
                    <a:pt x="356" y="50"/>
                  </a:lnTo>
                  <a:lnTo>
                    <a:pt x="359" y="51"/>
                  </a:lnTo>
                  <a:lnTo>
                    <a:pt x="359" y="54"/>
                  </a:lnTo>
                  <a:lnTo>
                    <a:pt x="360" y="54"/>
                  </a:lnTo>
                  <a:lnTo>
                    <a:pt x="360" y="57"/>
                  </a:lnTo>
                  <a:lnTo>
                    <a:pt x="362" y="57"/>
                  </a:lnTo>
                  <a:lnTo>
                    <a:pt x="362" y="59"/>
                  </a:lnTo>
                  <a:lnTo>
                    <a:pt x="363" y="59"/>
                  </a:lnTo>
                  <a:lnTo>
                    <a:pt x="363" y="62"/>
                  </a:lnTo>
                  <a:lnTo>
                    <a:pt x="365" y="62"/>
                  </a:lnTo>
                  <a:lnTo>
                    <a:pt x="365" y="67"/>
                  </a:lnTo>
                  <a:lnTo>
                    <a:pt x="367" y="67"/>
                  </a:lnTo>
                  <a:lnTo>
                    <a:pt x="367" y="70"/>
                  </a:lnTo>
                  <a:lnTo>
                    <a:pt x="367" y="76"/>
                  </a:lnTo>
                  <a:lnTo>
                    <a:pt x="368" y="76"/>
                  </a:lnTo>
                  <a:lnTo>
                    <a:pt x="368" y="86"/>
                  </a:lnTo>
                  <a:lnTo>
                    <a:pt x="370" y="86"/>
                  </a:lnTo>
                  <a:lnTo>
                    <a:pt x="370" y="141"/>
                  </a:lnTo>
                  <a:lnTo>
                    <a:pt x="368" y="141"/>
                  </a:lnTo>
                  <a:lnTo>
                    <a:pt x="368" y="162"/>
                  </a:lnTo>
                  <a:lnTo>
                    <a:pt x="367" y="162"/>
                  </a:lnTo>
                  <a:lnTo>
                    <a:pt x="367" y="178"/>
                  </a:lnTo>
                  <a:lnTo>
                    <a:pt x="367" y="194"/>
                  </a:lnTo>
                  <a:lnTo>
                    <a:pt x="365" y="194"/>
                  </a:lnTo>
                  <a:lnTo>
                    <a:pt x="365" y="205"/>
                  </a:lnTo>
                  <a:lnTo>
                    <a:pt x="363" y="205"/>
                  </a:lnTo>
                  <a:lnTo>
                    <a:pt x="363" y="216"/>
                  </a:lnTo>
                  <a:lnTo>
                    <a:pt x="362" y="216"/>
                  </a:lnTo>
                  <a:lnTo>
                    <a:pt x="362" y="228"/>
                  </a:lnTo>
                  <a:lnTo>
                    <a:pt x="360" y="228"/>
                  </a:lnTo>
                  <a:lnTo>
                    <a:pt x="360" y="236"/>
                  </a:lnTo>
                  <a:lnTo>
                    <a:pt x="359" y="236"/>
                  </a:lnTo>
                  <a:lnTo>
                    <a:pt x="359" y="239"/>
                  </a:lnTo>
                  <a:lnTo>
                    <a:pt x="357" y="239"/>
                  </a:lnTo>
                  <a:lnTo>
                    <a:pt x="356" y="241"/>
                  </a:lnTo>
                  <a:lnTo>
                    <a:pt x="355" y="241"/>
                  </a:lnTo>
                  <a:lnTo>
                    <a:pt x="353" y="244"/>
                  </a:lnTo>
                  <a:lnTo>
                    <a:pt x="352" y="244"/>
                  </a:lnTo>
                  <a:lnTo>
                    <a:pt x="350" y="247"/>
                  </a:lnTo>
                  <a:lnTo>
                    <a:pt x="348" y="247"/>
                  </a:lnTo>
                  <a:lnTo>
                    <a:pt x="348" y="249"/>
                  </a:lnTo>
                  <a:lnTo>
                    <a:pt x="347" y="249"/>
                  </a:lnTo>
                  <a:lnTo>
                    <a:pt x="347" y="251"/>
                  </a:lnTo>
                  <a:lnTo>
                    <a:pt x="343" y="251"/>
                  </a:lnTo>
                  <a:lnTo>
                    <a:pt x="342" y="253"/>
                  </a:lnTo>
                  <a:lnTo>
                    <a:pt x="339" y="253"/>
                  </a:lnTo>
                  <a:lnTo>
                    <a:pt x="338" y="256"/>
                  </a:lnTo>
                  <a:lnTo>
                    <a:pt x="333" y="256"/>
                  </a:lnTo>
                  <a:lnTo>
                    <a:pt x="333" y="257"/>
                  </a:lnTo>
                  <a:lnTo>
                    <a:pt x="330" y="257"/>
                  </a:lnTo>
                  <a:lnTo>
                    <a:pt x="328" y="260"/>
                  </a:lnTo>
                  <a:lnTo>
                    <a:pt x="327" y="260"/>
                  </a:lnTo>
                  <a:lnTo>
                    <a:pt x="327" y="266"/>
                  </a:lnTo>
                  <a:lnTo>
                    <a:pt x="325" y="266"/>
                  </a:lnTo>
                  <a:lnTo>
                    <a:pt x="325" y="278"/>
                  </a:lnTo>
                  <a:lnTo>
                    <a:pt x="323" y="278"/>
                  </a:lnTo>
                  <a:lnTo>
                    <a:pt x="323" y="287"/>
                  </a:lnTo>
                  <a:lnTo>
                    <a:pt x="325" y="287"/>
                  </a:lnTo>
                  <a:lnTo>
                    <a:pt x="325" y="293"/>
                  </a:lnTo>
                  <a:lnTo>
                    <a:pt x="327" y="293"/>
                  </a:lnTo>
                  <a:lnTo>
                    <a:pt x="327" y="300"/>
                  </a:lnTo>
                  <a:lnTo>
                    <a:pt x="328" y="300"/>
                  </a:lnTo>
                  <a:lnTo>
                    <a:pt x="328" y="306"/>
                  </a:lnTo>
                  <a:lnTo>
                    <a:pt x="330" y="306"/>
                  </a:lnTo>
                  <a:lnTo>
                    <a:pt x="330" y="310"/>
                  </a:lnTo>
                  <a:lnTo>
                    <a:pt x="331" y="310"/>
                  </a:lnTo>
                  <a:lnTo>
                    <a:pt x="331" y="314"/>
                  </a:lnTo>
                  <a:lnTo>
                    <a:pt x="332" y="314"/>
                  </a:lnTo>
                  <a:lnTo>
                    <a:pt x="332" y="317"/>
                  </a:lnTo>
                  <a:lnTo>
                    <a:pt x="333" y="317"/>
                  </a:lnTo>
                  <a:lnTo>
                    <a:pt x="333" y="321"/>
                  </a:lnTo>
                  <a:lnTo>
                    <a:pt x="335" y="321"/>
                  </a:lnTo>
                  <a:lnTo>
                    <a:pt x="335" y="325"/>
                  </a:lnTo>
                  <a:lnTo>
                    <a:pt x="336" y="325"/>
                  </a:lnTo>
                  <a:lnTo>
                    <a:pt x="336" y="331"/>
                  </a:lnTo>
                  <a:lnTo>
                    <a:pt x="338" y="331"/>
                  </a:lnTo>
                  <a:lnTo>
                    <a:pt x="338" y="341"/>
                  </a:lnTo>
                  <a:lnTo>
                    <a:pt x="339" y="341"/>
                  </a:lnTo>
                  <a:lnTo>
                    <a:pt x="339" y="346"/>
                  </a:lnTo>
                  <a:lnTo>
                    <a:pt x="340" y="346"/>
                  </a:lnTo>
                  <a:lnTo>
                    <a:pt x="340" y="355"/>
                  </a:lnTo>
                  <a:lnTo>
                    <a:pt x="342" y="355"/>
                  </a:lnTo>
                  <a:lnTo>
                    <a:pt x="342" y="361"/>
                  </a:lnTo>
                  <a:lnTo>
                    <a:pt x="343" y="361"/>
                  </a:lnTo>
                  <a:lnTo>
                    <a:pt x="343" y="371"/>
                  </a:lnTo>
                  <a:lnTo>
                    <a:pt x="345" y="371"/>
                  </a:lnTo>
                  <a:lnTo>
                    <a:pt x="345" y="379"/>
                  </a:lnTo>
                  <a:lnTo>
                    <a:pt x="347" y="379"/>
                  </a:lnTo>
                  <a:lnTo>
                    <a:pt x="347" y="394"/>
                  </a:lnTo>
                  <a:lnTo>
                    <a:pt x="345" y="394"/>
                  </a:lnTo>
                  <a:lnTo>
                    <a:pt x="345" y="403"/>
                  </a:lnTo>
                  <a:lnTo>
                    <a:pt x="343" y="403"/>
                  </a:lnTo>
                  <a:lnTo>
                    <a:pt x="343" y="410"/>
                  </a:lnTo>
                  <a:lnTo>
                    <a:pt x="342" y="410"/>
                  </a:lnTo>
                  <a:lnTo>
                    <a:pt x="342" y="412"/>
                  </a:lnTo>
                  <a:lnTo>
                    <a:pt x="340" y="412"/>
                  </a:lnTo>
                  <a:lnTo>
                    <a:pt x="340" y="416"/>
                  </a:lnTo>
                  <a:lnTo>
                    <a:pt x="339" y="416"/>
                  </a:lnTo>
                  <a:lnTo>
                    <a:pt x="339" y="421"/>
                  </a:lnTo>
                  <a:lnTo>
                    <a:pt x="338" y="421"/>
                  </a:lnTo>
                  <a:lnTo>
                    <a:pt x="336" y="424"/>
                  </a:lnTo>
                  <a:lnTo>
                    <a:pt x="336" y="427"/>
                  </a:lnTo>
                  <a:lnTo>
                    <a:pt x="335" y="427"/>
                  </a:lnTo>
                  <a:lnTo>
                    <a:pt x="333" y="429"/>
                  </a:lnTo>
                  <a:lnTo>
                    <a:pt x="332" y="429"/>
                  </a:lnTo>
                  <a:lnTo>
                    <a:pt x="332" y="432"/>
                  </a:lnTo>
                  <a:lnTo>
                    <a:pt x="331" y="432"/>
                  </a:lnTo>
                  <a:lnTo>
                    <a:pt x="330" y="435"/>
                  </a:lnTo>
                  <a:lnTo>
                    <a:pt x="328" y="435"/>
                  </a:lnTo>
                  <a:lnTo>
                    <a:pt x="327" y="438"/>
                  </a:lnTo>
                  <a:lnTo>
                    <a:pt x="325" y="438"/>
                  </a:lnTo>
                  <a:lnTo>
                    <a:pt x="323" y="440"/>
                  </a:lnTo>
                  <a:lnTo>
                    <a:pt x="322" y="440"/>
                  </a:lnTo>
                  <a:lnTo>
                    <a:pt x="320" y="443"/>
                  </a:lnTo>
                  <a:lnTo>
                    <a:pt x="319" y="443"/>
                  </a:lnTo>
                  <a:lnTo>
                    <a:pt x="318" y="446"/>
                  </a:lnTo>
                  <a:lnTo>
                    <a:pt x="316" y="446"/>
                  </a:lnTo>
                  <a:lnTo>
                    <a:pt x="315" y="448"/>
                  </a:lnTo>
                  <a:lnTo>
                    <a:pt x="311" y="448"/>
                  </a:lnTo>
                  <a:lnTo>
                    <a:pt x="310" y="451"/>
                  </a:lnTo>
                  <a:lnTo>
                    <a:pt x="305" y="451"/>
                  </a:lnTo>
                  <a:lnTo>
                    <a:pt x="303" y="454"/>
                  </a:lnTo>
                  <a:lnTo>
                    <a:pt x="299" y="454"/>
                  </a:lnTo>
                  <a:lnTo>
                    <a:pt x="299" y="455"/>
                  </a:lnTo>
                  <a:lnTo>
                    <a:pt x="296" y="455"/>
                  </a:lnTo>
                  <a:lnTo>
                    <a:pt x="296" y="457"/>
                  </a:lnTo>
                  <a:lnTo>
                    <a:pt x="292" y="457"/>
                  </a:lnTo>
                  <a:lnTo>
                    <a:pt x="292" y="458"/>
                  </a:lnTo>
                  <a:lnTo>
                    <a:pt x="288" y="458"/>
                  </a:lnTo>
                  <a:lnTo>
                    <a:pt x="288" y="460"/>
                  </a:lnTo>
                  <a:lnTo>
                    <a:pt x="280" y="460"/>
                  </a:lnTo>
                  <a:lnTo>
                    <a:pt x="280" y="461"/>
                  </a:lnTo>
                  <a:lnTo>
                    <a:pt x="274" y="461"/>
                  </a:lnTo>
                  <a:lnTo>
                    <a:pt x="274" y="462"/>
                  </a:lnTo>
                  <a:lnTo>
                    <a:pt x="262" y="462"/>
                  </a:lnTo>
                  <a:lnTo>
                    <a:pt x="262" y="463"/>
                  </a:lnTo>
                  <a:lnTo>
                    <a:pt x="237" y="463"/>
                  </a:lnTo>
                  <a:lnTo>
                    <a:pt x="237" y="465"/>
                  </a:lnTo>
                  <a:lnTo>
                    <a:pt x="177" y="465"/>
                  </a:lnTo>
                  <a:lnTo>
                    <a:pt x="177" y="463"/>
                  </a:lnTo>
                  <a:lnTo>
                    <a:pt x="173" y="463"/>
                  </a:lnTo>
                  <a:lnTo>
                    <a:pt x="173" y="462"/>
                  </a:lnTo>
                  <a:lnTo>
                    <a:pt x="169" y="462"/>
                  </a:lnTo>
                  <a:lnTo>
                    <a:pt x="169" y="461"/>
                  </a:lnTo>
                  <a:lnTo>
                    <a:pt x="166" y="461"/>
                  </a:lnTo>
                  <a:lnTo>
                    <a:pt x="166" y="460"/>
                  </a:lnTo>
                  <a:lnTo>
                    <a:pt x="163" y="460"/>
                  </a:lnTo>
                  <a:lnTo>
                    <a:pt x="163" y="458"/>
                  </a:lnTo>
                  <a:lnTo>
                    <a:pt x="160" y="457"/>
                  </a:lnTo>
                  <a:lnTo>
                    <a:pt x="160" y="455"/>
                  </a:lnTo>
                  <a:lnTo>
                    <a:pt x="157" y="454"/>
                  </a:lnTo>
                  <a:lnTo>
                    <a:pt x="157" y="451"/>
                  </a:lnTo>
                  <a:lnTo>
                    <a:pt x="157" y="448"/>
                  </a:lnTo>
                  <a:lnTo>
                    <a:pt x="88" y="448"/>
                  </a:lnTo>
                  <a:lnTo>
                    <a:pt x="88" y="447"/>
                  </a:lnTo>
                  <a:lnTo>
                    <a:pt x="86" y="446"/>
                  </a:lnTo>
                  <a:lnTo>
                    <a:pt x="83" y="444"/>
                  </a:lnTo>
                  <a:lnTo>
                    <a:pt x="83" y="443"/>
                  </a:lnTo>
                  <a:lnTo>
                    <a:pt x="80" y="443"/>
                  </a:lnTo>
                  <a:lnTo>
                    <a:pt x="80" y="440"/>
                  </a:lnTo>
                  <a:lnTo>
                    <a:pt x="78" y="440"/>
                  </a:lnTo>
                  <a:lnTo>
                    <a:pt x="78" y="436"/>
                  </a:lnTo>
                  <a:lnTo>
                    <a:pt x="77" y="436"/>
                  </a:lnTo>
                  <a:lnTo>
                    <a:pt x="77" y="430"/>
                  </a:lnTo>
                  <a:lnTo>
                    <a:pt x="75" y="430"/>
                  </a:lnTo>
                  <a:lnTo>
                    <a:pt x="75" y="424"/>
                  </a:lnTo>
                  <a:lnTo>
                    <a:pt x="74" y="424"/>
                  </a:lnTo>
                  <a:lnTo>
                    <a:pt x="74" y="415"/>
                  </a:lnTo>
                  <a:lnTo>
                    <a:pt x="72" y="415"/>
                  </a:lnTo>
                  <a:lnTo>
                    <a:pt x="72" y="400"/>
                  </a:lnTo>
                  <a:lnTo>
                    <a:pt x="71" y="400"/>
                  </a:lnTo>
                  <a:lnTo>
                    <a:pt x="71" y="331"/>
                  </a:lnTo>
                  <a:lnTo>
                    <a:pt x="72" y="331"/>
                  </a:lnTo>
                  <a:lnTo>
                    <a:pt x="72" y="305"/>
                  </a:lnTo>
                  <a:lnTo>
                    <a:pt x="74" y="305"/>
                  </a:lnTo>
                  <a:lnTo>
                    <a:pt x="74" y="296"/>
                  </a:lnTo>
                  <a:lnTo>
                    <a:pt x="75" y="296"/>
                  </a:lnTo>
                  <a:lnTo>
                    <a:pt x="75" y="295"/>
                  </a:lnTo>
                  <a:lnTo>
                    <a:pt x="29" y="295"/>
                  </a:lnTo>
                  <a:lnTo>
                    <a:pt x="29" y="293"/>
                  </a:lnTo>
                  <a:lnTo>
                    <a:pt x="26" y="292"/>
                  </a:lnTo>
                  <a:lnTo>
                    <a:pt x="26" y="291"/>
                  </a:lnTo>
                  <a:lnTo>
                    <a:pt x="25" y="291"/>
                  </a:lnTo>
                  <a:lnTo>
                    <a:pt x="25" y="288"/>
                  </a:lnTo>
                  <a:lnTo>
                    <a:pt x="23" y="288"/>
                  </a:lnTo>
                  <a:lnTo>
                    <a:pt x="23" y="285"/>
                  </a:lnTo>
                  <a:lnTo>
                    <a:pt x="22" y="285"/>
                  </a:lnTo>
                  <a:lnTo>
                    <a:pt x="22" y="283"/>
                  </a:lnTo>
                  <a:lnTo>
                    <a:pt x="20" y="283"/>
                  </a:lnTo>
                  <a:lnTo>
                    <a:pt x="20" y="280"/>
                  </a:lnTo>
                  <a:lnTo>
                    <a:pt x="17" y="278"/>
                  </a:lnTo>
                  <a:lnTo>
                    <a:pt x="17" y="275"/>
                  </a:lnTo>
                  <a:lnTo>
                    <a:pt x="17" y="273"/>
                  </a:lnTo>
                  <a:lnTo>
                    <a:pt x="15" y="273"/>
                  </a:lnTo>
                  <a:lnTo>
                    <a:pt x="15" y="270"/>
                  </a:lnTo>
                  <a:lnTo>
                    <a:pt x="13" y="270"/>
                  </a:lnTo>
                  <a:lnTo>
                    <a:pt x="13" y="267"/>
                  </a:lnTo>
                  <a:lnTo>
                    <a:pt x="12" y="267"/>
                  </a:lnTo>
                  <a:lnTo>
                    <a:pt x="12" y="263"/>
                  </a:lnTo>
                  <a:lnTo>
                    <a:pt x="10" y="263"/>
                  </a:lnTo>
                  <a:lnTo>
                    <a:pt x="10" y="260"/>
                  </a:lnTo>
                  <a:lnTo>
                    <a:pt x="9" y="260"/>
                  </a:lnTo>
                  <a:lnTo>
                    <a:pt x="9" y="256"/>
                  </a:lnTo>
                  <a:lnTo>
                    <a:pt x="6" y="255"/>
                  </a:lnTo>
                  <a:lnTo>
                    <a:pt x="6" y="251"/>
                  </a:lnTo>
                  <a:lnTo>
                    <a:pt x="5" y="251"/>
                  </a:lnTo>
                  <a:lnTo>
                    <a:pt x="5" y="248"/>
                  </a:lnTo>
                  <a:lnTo>
                    <a:pt x="3" y="248"/>
                  </a:lnTo>
                  <a:lnTo>
                    <a:pt x="3" y="242"/>
                  </a:lnTo>
                  <a:lnTo>
                    <a:pt x="2" y="242"/>
                  </a:lnTo>
                  <a:lnTo>
                    <a:pt x="2" y="237"/>
                  </a:lnTo>
                  <a:lnTo>
                    <a:pt x="0" y="237"/>
                  </a:lnTo>
                  <a:lnTo>
                    <a:pt x="0" y="228"/>
                  </a:lnTo>
                  <a:lnTo>
                    <a:pt x="33" y="228"/>
                  </a:lnTo>
                  <a:lnTo>
                    <a:pt x="33" y="230"/>
                  </a:lnTo>
                  <a:lnTo>
                    <a:pt x="35" y="230"/>
                  </a:lnTo>
                  <a:lnTo>
                    <a:pt x="35" y="228"/>
                  </a:lnTo>
                  <a:lnTo>
                    <a:pt x="2" y="228"/>
                  </a:lnTo>
                  <a:lnTo>
                    <a:pt x="2" y="224"/>
                  </a:lnTo>
                  <a:lnTo>
                    <a:pt x="3" y="224"/>
                  </a:lnTo>
                  <a:lnTo>
                    <a:pt x="3" y="222"/>
                  </a:lnTo>
                  <a:lnTo>
                    <a:pt x="5" y="222"/>
                  </a:lnTo>
                  <a:lnTo>
                    <a:pt x="6" y="219"/>
                  </a:lnTo>
                  <a:lnTo>
                    <a:pt x="7" y="219"/>
                  </a:lnTo>
                  <a:lnTo>
                    <a:pt x="7" y="216"/>
                  </a:lnTo>
                  <a:lnTo>
                    <a:pt x="35" y="216"/>
                  </a:lnTo>
                  <a:lnTo>
                    <a:pt x="35" y="219"/>
                  </a:lnTo>
                  <a:lnTo>
                    <a:pt x="35" y="216"/>
                  </a:lnTo>
                  <a:lnTo>
                    <a:pt x="9" y="216"/>
                  </a:lnTo>
                  <a:lnTo>
                    <a:pt x="10" y="213"/>
                  </a:lnTo>
                  <a:lnTo>
                    <a:pt x="12" y="213"/>
                  </a:lnTo>
                  <a:lnTo>
                    <a:pt x="12" y="210"/>
                  </a:lnTo>
                  <a:lnTo>
                    <a:pt x="13" y="210"/>
                  </a:lnTo>
                  <a:lnTo>
                    <a:pt x="15" y="208"/>
                  </a:lnTo>
                  <a:lnTo>
                    <a:pt x="35" y="208"/>
                  </a:lnTo>
                  <a:lnTo>
                    <a:pt x="35" y="209"/>
                  </a:lnTo>
                  <a:lnTo>
                    <a:pt x="37" y="209"/>
                  </a:lnTo>
                  <a:lnTo>
                    <a:pt x="37" y="208"/>
                  </a:lnTo>
                  <a:lnTo>
                    <a:pt x="17" y="208"/>
                  </a:lnTo>
                  <a:lnTo>
                    <a:pt x="17" y="206"/>
                  </a:lnTo>
                  <a:lnTo>
                    <a:pt x="18" y="206"/>
                  </a:lnTo>
                  <a:lnTo>
                    <a:pt x="20" y="204"/>
                  </a:lnTo>
                  <a:lnTo>
                    <a:pt x="23" y="204"/>
                  </a:lnTo>
                  <a:lnTo>
                    <a:pt x="23" y="202"/>
                  </a:lnTo>
                  <a:lnTo>
                    <a:pt x="26" y="202"/>
                  </a:lnTo>
                  <a:lnTo>
                    <a:pt x="26" y="201"/>
                  </a:lnTo>
                  <a:lnTo>
                    <a:pt x="37" y="201"/>
                  </a:lnTo>
                  <a:lnTo>
                    <a:pt x="37" y="197"/>
                  </a:lnTo>
                  <a:lnTo>
                    <a:pt x="38" y="197"/>
                  </a:lnTo>
                  <a:lnTo>
                    <a:pt x="38" y="186"/>
                  </a:lnTo>
                  <a:lnTo>
                    <a:pt x="40" y="186"/>
                  </a:lnTo>
                  <a:lnTo>
                    <a:pt x="40" y="178"/>
                  </a:lnTo>
                  <a:lnTo>
                    <a:pt x="42" y="178"/>
                  </a:lnTo>
                  <a:lnTo>
                    <a:pt x="42" y="169"/>
                  </a:lnTo>
                  <a:lnTo>
                    <a:pt x="43" y="169"/>
                  </a:lnTo>
                  <a:lnTo>
                    <a:pt x="43" y="158"/>
                  </a:lnTo>
                  <a:lnTo>
                    <a:pt x="44" y="158"/>
                  </a:lnTo>
                  <a:lnTo>
                    <a:pt x="44" y="153"/>
                  </a:lnTo>
                  <a:lnTo>
                    <a:pt x="46" y="153"/>
                  </a:lnTo>
                  <a:lnTo>
                    <a:pt x="46" y="142"/>
                  </a:lnTo>
                  <a:lnTo>
                    <a:pt x="47" y="142"/>
                  </a:lnTo>
                  <a:lnTo>
                    <a:pt x="47" y="133"/>
                  </a:lnTo>
                  <a:lnTo>
                    <a:pt x="49" y="133"/>
                  </a:lnTo>
                  <a:lnTo>
                    <a:pt x="49" y="128"/>
                  </a:lnTo>
                  <a:lnTo>
                    <a:pt x="50" y="128"/>
                  </a:lnTo>
                  <a:lnTo>
                    <a:pt x="50" y="119"/>
                  </a:lnTo>
                  <a:lnTo>
                    <a:pt x="52" y="119"/>
                  </a:lnTo>
                  <a:lnTo>
                    <a:pt x="52" y="111"/>
                  </a:lnTo>
                  <a:lnTo>
                    <a:pt x="52" y="106"/>
                  </a:lnTo>
                  <a:lnTo>
                    <a:pt x="54" y="106"/>
                  </a:lnTo>
                  <a:lnTo>
                    <a:pt x="54" y="100"/>
                  </a:lnTo>
                  <a:lnTo>
                    <a:pt x="55" y="100"/>
                  </a:lnTo>
                  <a:lnTo>
                    <a:pt x="55" y="93"/>
                  </a:lnTo>
                  <a:lnTo>
                    <a:pt x="57" y="93"/>
                  </a:lnTo>
                  <a:lnTo>
                    <a:pt x="57" y="89"/>
                  </a:lnTo>
                  <a:lnTo>
                    <a:pt x="58" y="89"/>
                  </a:lnTo>
                  <a:lnTo>
                    <a:pt x="58" y="82"/>
                  </a:lnTo>
                  <a:lnTo>
                    <a:pt x="60" y="82"/>
                  </a:lnTo>
                  <a:lnTo>
                    <a:pt x="60" y="76"/>
                  </a:lnTo>
                  <a:lnTo>
                    <a:pt x="62" y="76"/>
                  </a:lnTo>
                  <a:lnTo>
                    <a:pt x="62" y="72"/>
                  </a:lnTo>
                  <a:lnTo>
                    <a:pt x="63" y="72"/>
                  </a:lnTo>
                  <a:lnTo>
                    <a:pt x="63" y="67"/>
                  </a:lnTo>
                  <a:lnTo>
                    <a:pt x="64" y="67"/>
                  </a:lnTo>
                  <a:lnTo>
                    <a:pt x="64" y="62"/>
                  </a:lnTo>
                  <a:lnTo>
                    <a:pt x="66" y="62"/>
                  </a:lnTo>
                  <a:lnTo>
                    <a:pt x="66" y="59"/>
                  </a:lnTo>
                  <a:lnTo>
                    <a:pt x="67" y="59"/>
                  </a:lnTo>
                  <a:lnTo>
                    <a:pt x="67" y="55"/>
                  </a:lnTo>
                  <a:lnTo>
                    <a:pt x="69" y="55"/>
                  </a:lnTo>
                  <a:lnTo>
                    <a:pt x="69" y="53"/>
                  </a:lnTo>
                  <a:lnTo>
                    <a:pt x="70" y="53"/>
                  </a:lnTo>
                  <a:lnTo>
                    <a:pt x="71" y="50"/>
                  </a:lnTo>
                  <a:lnTo>
                    <a:pt x="72" y="50"/>
                  </a:lnTo>
                  <a:lnTo>
                    <a:pt x="74" y="47"/>
                  </a:lnTo>
                  <a:lnTo>
                    <a:pt x="75" y="47"/>
                  </a:lnTo>
                  <a:lnTo>
                    <a:pt x="77" y="45"/>
                  </a:lnTo>
                  <a:lnTo>
                    <a:pt x="80" y="45"/>
                  </a:lnTo>
                  <a:lnTo>
                    <a:pt x="82" y="42"/>
                  </a:lnTo>
                  <a:lnTo>
                    <a:pt x="84" y="42"/>
                  </a:lnTo>
                  <a:lnTo>
                    <a:pt x="84" y="40"/>
                  </a:lnTo>
                  <a:lnTo>
                    <a:pt x="87" y="40"/>
                  </a:lnTo>
                  <a:lnTo>
                    <a:pt x="87" y="39"/>
                  </a:lnTo>
                  <a:lnTo>
                    <a:pt x="90" y="39"/>
                  </a:lnTo>
                  <a:lnTo>
                    <a:pt x="90" y="37"/>
                  </a:lnTo>
                  <a:lnTo>
                    <a:pt x="92" y="37"/>
                  </a:lnTo>
                  <a:lnTo>
                    <a:pt x="92" y="36"/>
                  </a:lnTo>
                  <a:lnTo>
                    <a:pt x="95" y="36"/>
                  </a:lnTo>
                  <a:lnTo>
                    <a:pt x="95" y="34"/>
                  </a:lnTo>
                  <a:lnTo>
                    <a:pt x="100" y="34"/>
                  </a:lnTo>
                  <a:lnTo>
                    <a:pt x="104" y="34"/>
                  </a:lnTo>
                  <a:lnTo>
                    <a:pt x="104" y="33"/>
                  </a:lnTo>
                  <a:lnTo>
                    <a:pt x="107" y="33"/>
                  </a:lnTo>
                  <a:lnTo>
                    <a:pt x="107" y="31"/>
                  </a:lnTo>
                  <a:lnTo>
                    <a:pt x="111" y="31"/>
                  </a:lnTo>
                  <a:lnTo>
                    <a:pt x="111" y="29"/>
                  </a:lnTo>
                  <a:lnTo>
                    <a:pt x="115" y="29"/>
                  </a:lnTo>
                  <a:lnTo>
                    <a:pt x="115" y="28"/>
                  </a:lnTo>
                  <a:lnTo>
                    <a:pt x="121" y="28"/>
                  </a:lnTo>
                  <a:lnTo>
                    <a:pt x="121" y="26"/>
                  </a:lnTo>
                  <a:lnTo>
                    <a:pt x="127" y="26"/>
                  </a:lnTo>
                  <a:lnTo>
                    <a:pt x="127" y="25"/>
                  </a:lnTo>
                  <a:lnTo>
                    <a:pt x="131" y="25"/>
                  </a:lnTo>
                  <a:lnTo>
                    <a:pt x="131" y="23"/>
                  </a:lnTo>
                  <a:lnTo>
                    <a:pt x="135" y="23"/>
                  </a:lnTo>
                  <a:lnTo>
                    <a:pt x="135" y="22"/>
                  </a:lnTo>
                  <a:lnTo>
                    <a:pt x="142" y="22"/>
                  </a:lnTo>
                  <a:lnTo>
                    <a:pt x="142" y="21"/>
                  </a:lnTo>
                  <a:lnTo>
                    <a:pt x="148" y="21"/>
                  </a:lnTo>
                  <a:lnTo>
                    <a:pt x="148" y="19"/>
                  </a:lnTo>
                  <a:lnTo>
                    <a:pt x="153" y="19"/>
                  </a:lnTo>
                  <a:lnTo>
                    <a:pt x="153" y="18"/>
                  </a:lnTo>
                  <a:lnTo>
                    <a:pt x="162" y="18"/>
                  </a:lnTo>
                  <a:lnTo>
                    <a:pt x="162" y="17"/>
                  </a:lnTo>
                  <a:lnTo>
                    <a:pt x="168" y="17"/>
                  </a:lnTo>
                  <a:lnTo>
                    <a:pt x="168" y="16"/>
                  </a:lnTo>
                  <a:lnTo>
                    <a:pt x="182" y="16"/>
                  </a:lnTo>
                  <a:lnTo>
                    <a:pt x="182" y="17"/>
                  </a:lnTo>
                  <a:lnTo>
                    <a:pt x="183" y="17"/>
                  </a:lnTo>
                  <a:lnTo>
                    <a:pt x="183" y="16"/>
                  </a:lnTo>
                  <a:lnTo>
                    <a:pt x="203" y="16"/>
                  </a:lnTo>
                  <a:lnTo>
                    <a:pt x="203" y="14"/>
                  </a:lnTo>
                  <a:lnTo>
                    <a:pt x="213" y="14"/>
                  </a:lnTo>
                  <a:lnTo>
                    <a:pt x="213" y="13"/>
                  </a:lnTo>
                  <a:lnTo>
                    <a:pt x="222" y="13"/>
                  </a:lnTo>
                  <a:lnTo>
                    <a:pt x="222" y="11"/>
                  </a:lnTo>
                  <a:lnTo>
                    <a:pt x="228" y="11"/>
                  </a:lnTo>
                  <a:lnTo>
                    <a:pt x="228" y="10"/>
                  </a:lnTo>
                  <a:lnTo>
                    <a:pt x="234" y="10"/>
                  </a:lnTo>
                  <a:lnTo>
                    <a:pt x="234" y="9"/>
                  </a:lnTo>
                  <a:lnTo>
                    <a:pt x="238" y="9"/>
                  </a:lnTo>
                  <a:lnTo>
                    <a:pt x="238" y="7"/>
                  </a:lnTo>
                  <a:lnTo>
                    <a:pt x="242" y="7"/>
                  </a:lnTo>
                  <a:lnTo>
                    <a:pt x="242" y="6"/>
                  </a:lnTo>
                  <a:lnTo>
                    <a:pt x="245" y="6"/>
                  </a:lnTo>
                  <a:lnTo>
                    <a:pt x="245" y="4"/>
                  </a:lnTo>
                  <a:lnTo>
                    <a:pt x="248" y="4"/>
                  </a:lnTo>
                  <a:lnTo>
                    <a:pt x="248" y="3"/>
                  </a:lnTo>
                  <a:lnTo>
                    <a:pt x="251" y="3"/>
                  </a:lnTo>
                  <a:lnTo>
                    <a:pt x="251" y="1"/>
                  </a:lnTo>
                  <a:lnTo>
                    <a:pt x="254" y="1"/>
                  </a:lnTo>
                  <a:lnTo>
                    <a:pt x="254" y="0"/>
                  </a:lnTo>
                  <a:lnTo>
                    <a:pt x="262" y="0"/>
                  </a:lnTo>
                </a:path>
              </a:pathLst>
            </a:custGeom>
            <a:solidFill>
              <a:srgbClr val="438E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10" name="Freeform 102"/>
            <p:cNvSpPr>
              <a:spLocks/>
            </p:cNvSpPr>
            <p:nvPr/>
          </p:nvSpPr>
          <p:spPr bwMode="auto">
            <a:xfrm>
              <a:off x="3827" y="2731"/>
              <a:ext cx="73" cy="8"/>
            </a:xfrm>
            <a:custGeom>
              <a:avLst/>
              <a:gdLst>
                <a:gd name="T0" fmla="*/ 10576779 w 39"/>
                <a:gd name="T1" fmla="*/ 0 h 5"/>
                <a:gd name="T2" fmla="*/ 9947796 w 39"/>
                <a:gd name="T3" fmla="*/ 15203 h 5"/>
                <a:gd name="T4" fmla="*/ 9558912 w 39"/>
                <a:gd name="T5" fmla="*/ 15203 h 5"/>
                <a:gd name="T6" fmla="*/ 9558912 w 39"/>
                <a:gd name="T7" fmla="*/ 24325 h 5"/>
                <a:gd name="T8" fmla="*/ 8928589 w 39"/>
                <a:gd name="T9" fmla="*/ 24325 h 5"/>
                <a:gd name="T10" fmla="*/ 8928589 w 39"/>
                <a:gd name="T11" fmla="*/ 38920 h 5"/>
                <a:gd name="T12" fmla="*/ 7737497 w 39"/>
                <a:gd name="T13" fmla="*/ 38920 h 5"/>
                <a:gd name="T14" fmla="*/ 7737497 w 39"/>
                <a:gd name="T15" fmla="*/ 38920 h 5"/>
                <a:gd name="T16" fmla="*/ 7010522 w 39"/>
                <a:gd name="T17" fmla="*/ 38920 h 5"/>
                <a:gd name="T18" fmla="*/ 7010522 w 39"/>
                <a:gd name="T19" fmla="*/ 48182 h 5"/>
                <a:gd name="T20" fmla="*/ 3272099 w 39"/>
                <a:gd name="T21" fmla="*/ 48182 h 5"/>
                <a:gd name="T22" fmla="*/ 3272099 w 39"/>
                <a:gd name="T23" fmla="*/ 38920 h 5"/>
                <a:gd name="T24" fmla="*/ 2548394 w 39"/>
                <a:gd name="T25" fmla="*/ 38920 h 5"/>
                <a:gd name="T26" fmla="*/ 2548394 w 39"/>
                <a:gd name="T27" fmla="*/ 38920 h 5"/>
                <a:gd name="T28" fmla="*/ 1659305 w 39"/>
                <a:gd name="T29" fmla="*/ 38920 h 5"/>
                <a:gd name="T30" fmla="*/ 1659305 w 39"/>
                <a:gd name="T31" fmla="*/ 24325 h 5"/>
                <a:gd name="T32" fmla="*/ 886478 w 39"/>
                <a:gd name="T33" fmla="*/ 24325 h 5"/>
                <a:gd name="T34" fmla="*/ 886478 w 39"/>
                <a:gd name="T35" fmla="*/ 15203 h 5"/>
                <a:gd name="T36" fmla="*/ 290226 w 39"/>
                <a:gd name="T37" fmla="*/ 15203 h 5"/>
                <a:gd name="T38" fmla="*/ 290226 w 39"/>
                <a:gd name="T39" fmla="*/ 15203 h 5"/>
                <a:gd name="T40" fmla="*/ 0 w 39"/>
                <a:gd name="T41" fmla="*/ 15203 h 5"/>
                <a:gd name="T42" fmla="*/ 0 w 39"/>
                <a:gd name="T43" fmla="*/ 0 h 5"/>
                <a:gd name="T44" fmla="*/ 10576779 w 39"/>
                <a:gd name="T45" fmla="*/ 0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5"/>
                <a:gd name="T71" fmla="*/ 39 w 39"/>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5">
                  <a:moveTo>
                    <a:pt x="38" y="0"/>
                  </a:moveTo>
                  <a:lnTo>
                    <a:pt x="36" y="1"/>
                  </a:lnTo>
                  <a:lnTo>
                    <a:pt x="34" y="1"/>
                  </a:lnTo>
                  <a:lnTo>
                    <a:pt x="34" y="2"/>
                  </a:lnTo>
                  <a:lnTo>
                    <a:pt x="32" y="2"/>
                  </a:lnTo>
                  <a:lnTo>
                    <a:pt x="32" y="3"/>
                  </a:lnTo>
                  <a:lnTo>
                    <a:pt x="28" y="3"/>
                  </a:lnTo>
                  <a:lnTo>
                    <a:pt x="25" y="3"/>
                  </a:lnTo>
                  <a:lnTo>
                    <a:pt x="25" y="4"/>
                  </a:lnTo>
                  <a:lnTo>
                    <a:pt x="12" y="4"/>
                  </a:lnTo>
                  <a:lnTo>
                    <a:pt x="12" y="3"/>
                  </a:lnTo>
                  <a:lnTo>
                    <a:pt x="9" y="3"/>
                  </a:lnTo>
                  <a:lnTo>
                    <a:pt x="6" y="3"/>
                  </a:lnTo>
                  <a:lnTo>
                    <a:pt x="6" y="2"/>
                  </a:lnTo>
                  <a:lnTo>
                    <a:pt x="3" y="2"/>
                  </a:lnTo>
                  <a:lnTo>
                    <a:pt x="3" y="1"/>
                  </a:lnTo>
                  <a:lnTo>
                    <a:pt x="1" y="1"/>
                  </a:lnTo>
                  <a:lnTo>
                    <a:pt x="0" y="1"/>
                  </a:lnTo>
                  <a:lnTo>
                    <a:pt x="0" y="0"/>
                  </a:lnTo>
                  <a:lnTo>
                    <a:pt x="38" y="0"/>
                  </a:lnTo>
                </a:path>
              </a:pathLst>
            </a:custGeom>
            <a:solidFill>
              <a:srgbClr val="0000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11" name="Freeform 103"/>
            <p:cNvSpPr>
              <a:spLocks/>
            </p:cNvSpPr>
            <p:nvPr/>
          </p:nvSpPr>
          <p:spPr bwMode="auto">
            <a:xfrm>
              <a:off x="3942" y="2953"/>
              <a:ext cx="109" cy="6"/>
            </a:xfrm>
            <a:custGeom>
              <a:avLst/>
              <a:gdLst>
                <a:gd name="T0" fmla="*/ 17182372 w 58"/>
                <a:gd name="T1" fmla="*/ 0 h 4"/>
                <a:gd name="T2" fmla="*/ 17182372 w 58"/>
                <a:gd name="T3" fmla="*/ 3597 h 4"/>
                <a:gd name="T4" fmla="*/ 16052441 w 58"/>
                <a:gd name="T5" fmla="*/ 3597 h 4"/>
                <a:gd name="T6" fmla="*/ 16052441 w 58"/>
                <a:gd name="T7" fmla="*/ 3597 h 4"/>
                <a:gd name="T8" fmla="*/ 15366707 w 58"/>
                <a:gd name="T9" fmla="*/ 3597 h 4"/>
                <a:gd name="T10" fmla="*/ 15366707 w 58"/>
                <a:gd name="T11" fmla="*/ 5395 h 4"/>
                <a:gd name="T12" fmla="*/ 13709396 w 58"/>
                <a:gd name="T13" fmla="*/ 5395 h 4"/>
                <a:gd name="T14" fmla="*/ 13709396 w 58"/>
                <a:gd name="T15" fmla="*/ 8092 h 4"/>
                <a:gd name="T16" fmla="*/ 11693393 w 58"/>
                <a:gd name="T17" fmla="*/ 8092 h 4"/>
                <a:gd name="T18" fmla="*/ 11693393 w 58"/>
                <a:gd name="T19" fmla="*/ 8092 h 4"/>
                <a:gd name="T20" fmla="*/ 5127721 w 58"/>
                <a:gd name="T21" fmla="*/ 8092 h 4"/>
                <a:gd name="T22" fmla="*/ 5127721 w 58"/>
                <a:gd name="T23" fmla="*/ 8092 h 4"/>
                <a:gd name="T24" fmla="*/ 3679635 w 58"/>
                <a:gd name="T25" fmla="*/ 8092 h 4"/>
                <a:gd name="T26" fmla="*/ 3679635 w 58"/>
                <a:gd name="T27" fmla="*/ 5395 h 4"/>
                <a:gd name="T28" fmla="*/ 2065490 w 58"/>
                <a:gd name="T29" fmla="*/ 5395 h 4"/>
                <a:gd name="T30" fmla="*/ 2065490 w 58"/>
                <a:gd name="T31" fmla="*/ 3597 h 4"/>
                <a:gd name="T32" fmla="*/ 937447 w 58"/>
                <a:gd name="T33" fmla="*/ 3597 h 4"/>
                <a:gd name="T34" fmla="*/ 937447 w 58"/>
                <a:gd name="T35" fmla="*/ 3597 h 4"/>
                <a:gd name="T36" fmla="*/ 0 w 58"/>
                <a:gd name="T37" fmla="*/ 3597 h 4"/>
                <a:gd name="T38" fmla="*/ 0 w 58"/>
                <a:gd name="T39" fmla="*/ 0 h 4"/>
                <a:gd name="T40" fmla="*/ 17182372 w 58"/>
                <a:gd name="T41" fmla="*/ 0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4"/>
                <a:gd name="T65" fmla="*/ 58 w 58"/>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4">
                  <a:moveTo>
                    <a:pt x="57" y="0"/>
                  </a:moveTo>
                  <a:lnTo>
                    <a:pt x="57" y="1"/>
                  </a:lnTo>
                  <a:lnTo>
                    <a:pt x="53" y="1"/>
                  </a:lnTo>
                  <a:lnTo>
                    <a:pt x="51" y="1"/>
                  </a:lnTo>
                  <a:lnTo>
                    <a:pt x="51" y="2"/>
                  </a:lnTo>
                  <a:lnTo>
                    <a:pt x="45" y="2"/>
                  </a:lnTo>
                  <a:lnTo>
                    <a:pt x="45" y="3"/>
                  </a:lnTo>
                  <a:lnTo>
                    <a:pt x="39" y="3"/>
                  </a:lnTo>
                  <a:lnTo>
                    <a:pt x="17" y="3"/>
                  </a:lnTo>
                  <a:lnTo>
                    <a:pt x="12" y="3"/>
                  </a:lnTo>
                  <a:lnTo>
                    <a:pt x="12" y="2"/>
                  </a:lnTo>
                  <a:lnTo>
                    <a:pt x="7" y="2"/>
                  </a:lnTo>
                  <a:lnTo>
                    <a:pt x="7" y="1"/>
                  </a:lnTo>
                  <a:lnTo>
                    <a:pt x="3" y="1"/>
                  </a:lnTo>
                  <a:lnTo>
                    <a:pt x="0" y="1"/>
                  </a:lnTo>
                  <a:lnTo>
                    <a:pt x="0" y="0"/>
                  </a:lnTo>
                  <a:lnTo>
                    <a:pt x="57" y="0"/>
                  </a:lnTo>
                </a:path>
              </a:pathLst>
            </a:custGeom>
            <a:solidFill>
              <a:srgbClr val="0000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12" name="Freeform 104"/>
            <p:cNvSpPr>
              <a:spLocks/>
            </p:cNvSpPr>
            <p:nvPr/>
          </p:nvSpPr>
          <p:spPr bwMode="auto">
            <a:xfrm>
              <a:off x="3758" y="2306"/>
              <a:ext cx="706" cy="673"/>
            </a:xfrm>
            <a:custGeom>
              <a:avLst/>
              <a:gdLst>
                <a:gd name="T0" fmla="*/ 11200300 w 376"/>
                <a:gd name="T1" fmla="*/ 262678 h 470"/>
                <a:gd name="T2" fmla="*/ 12776737 w 376"/>
                <a:gd name="T3" fmla="*/ 212075 h 470"/>
                <a:gd name="T4" fmla="*/ 14873301 w 376"/>
                <a:gd name="T5" fmla="*/ 170680 h 470"/>
                <a:gd name="T6" fmla="*/ 16237882 w 376"/>
                <a:gd name="T7" fmla="*/ 133314 h 470"/>
                <a:gd name="T8" fmla="*/ 18192360 w 376"/>
                <a:gd name="T9" fmla="*/ 101188 h 470"/>
                <a:gd name="T10" fmla="*/ 19601701 w 376"/>
                <a:gd name="T11" fmla="*/ 78790 h 470"/>
                <a:gd name="T12" fmla="*/ 22626819 w 376"/>
                <a:gd name="T13" fmla="*/ 61272 h 470"/>
                <a:gd name="T14" fmla="*/ 26089313 w 376"/>
                <a:gd name="T15" fmla="*/ 52504 h 470"/>
                <a:gd name="T16" fmla="*/ 30025682 w 376"/>
                <a:gd name="T17" fmla="*/ 45816 h 470"/>
                <a:gd name="T18" fmla="*/ 34732500 w 376"/>
                <a:gd name="T19" fmla="*/ 38427 h 470"/>
                <a:gd name="T20" fmla="*/ 40657851 w 376"/>
                <a:gd name="T21" fmla="*/ 29883 h 470"/>
                <a:gd name="T22" fmla="*/ 48625584 w 376"/>
                <a:gd name="T23" fmla="*/ 21841 h 470"/>
                <a:gd name="T24" fmla="*/ 61174204 w 376"/>
                <a:gd name="T25" fmla="*/ 19440 h 470"/>
                <a:gd name="T26" fmla="*/ 70009851 w 376"/>
                <a:gd name="T27" fmla="*/ 13088 h 470"/>
                <a:gd name="T28" fmla="*/ 74410002 w 376"/>
                <a:gd name="T29" fmla="*/ 6383 h 470"/>
                <a:gd name="T30" fmla="*/ 77768579 w 376"/>
                <a:gd name="T31" fmla="*/ 1 h 470"/>
                <a:gd name="T32" fmla="*/ 84259090 w 376"/>
                <a:gd name="T33" fmla="*/ 8546 h 470"/>
                <a:gd name="T34" fmla="*/ 90544951 w 376"/>
                <a:gd name="T35" fmla="*/ 17522 h 470"/>
                <a:gd name="T36" fmla="*/ 96099036 w 376"/>
                <a:gd name="T37" fmla="*/ 27836 h 470"/>
                <a:gd name="T38" fmla="*/ 104120936 w 376"/>
                <a:gd name="T39" fmla="*/ 49351 h 470"/>
                <a:gd name="T40" fmla="*/ 108927924 w 376"/>
                <a:gd name="T41" fmla="*/ 76865 h 470"/>
                <a:gd name="T42" fmla="*/ 110348515 w 376"/>
                <a:gd name="T43" fmla="*/ 93385 h 470"/>
                <a:gd name="T44" fmla="*/ 110348515 w 376"/>
                <a:gd name="T45" fmla="*/ 216272 h 470"/>
                <a:gd name="T46" fmla="*/ 108927924 w 376"/>
                <a:gd name="T47" fmla="*/ 288979 h 470"/>
                <a:gd name="T48" fmla="*/ 107131440 w 376"/>
                <a:gd name="T49" fmla="*/ 316067 h 470"/>
                <a:gd name="T50" fmla="*/ 104120936 w 376"/>
                <a:gd name="T51" fmla="*/ 328420 h 470"/>
                <a:gd name="T52" fmla="*/ 100660276 w 376"/>
                <a:gd name="T53" fmla="*/ 338321 h 470"/>
                <a:gd name="T54" fmla="*/ 98297910 w 376"/>
                <a:gd name="T55" fmla="*/ 350109 h 470"/>
                <a:gd name="T56" fmla="*/ 98297910 w 376"/>
                <a:gd name="T57" fmla="*/ 396388 h 470"/>
                <a:gd name="T58" fmla="*/ 99732502 w 376"/>
                <a:gd name="T59" fmla="*/ 418696 h 470"/>
                <a:gd name="T60" fmla="*/ 101424378 w 376"/>
                <a:gd name="T61" fmla="*/ 449640 h 470"/>
                <a:gd name="T62" fmla="*/ 103166425 w 376"/>
                <a:gd name="T63" fmla="*/ 489901 h 470"/>
                <a:gd name="T64" fmla="*/ 103166425 w 376"/>
                <a:gd name="T65" fmla="*/ 532544 h 470"/>
                <a:gd name="T66" fmla="*/ 100803579 w 376"/>
                <a:gd name="T67" fmla="*/ 559123 h 470"/>
                <a:gd name="T68" fmla="*/ 92333144 w 376"/>
                <a:gd name="T69" fmla="*/ 594690 h 470"/>
                <a:gd name="T70" fmla="*/ 86604511 w 376"/>
                <a:gd name="T71" fmla="*/ 606966 h 470"/>
                <a:gd name="T72" fmla="*/ 72020479 w 376"/>
                <a:gd name="T73" fmla="*/ 611237 h 470"/>
                <a:gd name="T74" fmla="*/ 52188059 w 376"/>
                <a:gd name="T75" fmla="*/ 611237 h 470"/>
                <a:gd name="T76" fmla="*/ 47738698 w 376"/>
                <a:gd name="T77" fmla="*/ 598886 h 470"/>
                <a:gd name="T78" fmla="*/ 44874532 w 376"/>
                <a:gd name="T79" fmla="*/ 594690 h 470"/>
                <a:gd name="T80" fmla="*/ 32893536 w 376"/>
                <a:gd name="T81" fmla="*/ 598886 h 470"/>
                <a:gd name="T82" fmla="*/ 27333720 w 376"/>
                <a:gd name="T83" fmla="*/ 592516 h 470"/>
                <a:gd name="T84" fmla="*/ 23990360 w 376"/>
                <a:gd name="T85" fmla="*/ 583145 h 470"/>
                <a:gd name="T86" fmla="*/ 22325733 w 376"/>
                <a:gd name="T87" fmla="*/ 550142 h 470"/>
                <a:gd name="T88" fmla="*/ 22325733 w 376"/>
                <a:gd name="T89" fmla="*/ 392594 h 470"/>
                <a:gd name="T90" fmla="*/ 21653486 w 376"/>
                <a:gd name="T91" fmla="*/ 390004 h 470"/>
                <a:gd name="T92" fmla="*/ 18192360 w 376"/>
                <a:gd name="T93" fmla="*/ 397576 h 470"/>
                <a:gd name="T94" fmla="*/ 10763744 w 376"/>
                <a:gd name="T95" fmla="*/ 394644 h 470"/>
                <a:gd name="T96" fmla="*/ 7752920 w 376"/>
                <a:gd name="T97" fmla="*/ 385261 h 470"/>
                <a:gd name="T98" fmla="*/ 5058862 w 376"/>
                <a:gd name="T99" fmla="*/ 366758 h 470"/>
                <a:gd name="T100" fmla="*/ 3623984 w 376"/>
                <a:gd name="T101" fmla="*/ 352452 h 470"/>
                <a:gd name="T102" fmla="*/ 1434892 w 376"/>
                <a:gd name="T103" fmla="*/ 331239 h 470"/>
                <a:gd name="T104" fmla="*/ 678288 w 376"/>
                <a:gd name="T105" fmla="*/ 301039 h 470"/>
                <a:gd name="T106" fmla="*/ 1742051 w 376"/>
                <a:gd name="T107" fmla="*/ 289222 h 470"/>
                <a:gd name="T108" fmla="*/ 4490190 w 376"/>
                <a:gd name="T109" fmla="*/ 275810 h 470"/>
                <a:gd name="T110" fmla="*/ 7752920 w 376"/>
                <a:gd name="T111" fmla="*/ 267056 h 4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6"/>
                <a:gd name="T169" fmla="*/ 0 h 470"/>
                <a:gd name="T170" fmla="*/ 376 w 376"/>
                <a:gd name="T171" fmla="*/ 470 h 4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6" h="470">
                  <a:moveTo>
                    <a:pt x="34" y="236"/>
                  </a:moveTo>
                  <a:lnTo>
                    <a:pt x="34" y="232"/>
                  </a:lnTo>
                  <a:lnTo>
                    <a:pt x="35" y="228"/>
                  </a:lnTo>
                  <a:lnTo>
                    <a:pt x="35" y="220"/>
                  </a:lnTo>
                  <a:lnTo>
                    <a:pt x="36" y="215"/>
                  </a:lnTo>
                  <a:lnTo>
                    <a:pt x="36" y="213"/>
                  </a:lnTo>
                  <a:lnTo>
                    <a:pt x="38" y="208"/>
                  </a:lnTo>
                  <a:lnTo>
                    <a:pt x="38" y="200"/>
                  </a:lnTo>
                  <a:lnTo>
                    <a:pt x="39" y="197"/>
                  </a:lnTo>
                  <a:lnTo>
                    <a:pt x="39" y="189"/>
                  </a:lnTo>
                  <a:lnTo>
                    <a:pt x="40" y="186"/>
                  </a:lnTo>
                  <a:lnTo>
                    <a:pt x="40" y="182"/>
                  </a:lnTo>
                  <a:lnTo>
                    <a:pt x="42" y="179"/>
                  </a:lnTo>
                  <a:lnTo>
                    <a:pt x="42" y="172"/>
                  </a:lnTo>
                  <a:lnTo>
                    <a:pt x="43" y="168"/>
                  </a:lnTo>
                  <a:lnTo>
                    <a:pt x="43" y="161"/>
                  </a:lnTo>
                  <a:lnTo>
                    <a:pt x="45" y="158"/>
                  </a:lnTo>
                  <a:lnTo>
                    <a:pt x="45" y="155"/>
                  </a:lnTo>
                  <a:lnTo>
                    <a:pt x="46" y="152"/>
                  </a:lnTo>
                  <a:lnTo>
                    <a:pt x="46" y="146"/>
                  </a:lnTo>
                  <a:lnTo>
                    <a:pt x="48" y="143"/>
                  </a:lnTo>
                  <a:lnTo>
                    <a:pt x="48" y="136"/>
                  </a:lnTo>
                  <a:lnTo>
                    <a:pt x="50" y="133"/>
                  </a:lnTo>
                  <a:lnTo>
                    <a:pt x="50" y="130"/>
                  </a:lnTo>
                  <a:lnTo>
                    <a:pt x="51" y="127"/>
                  </a:lnTo>
                  <a:lnTo>
                    <a:pt x="51" y="122"/>
                  </a:lnTo>
                  <a:lnTo>
                    <a:pt x="53" y="119"/>
                  </a:lnTo>
                  <a:lnTo>
                    <a:pt x="53" y="114"/>
                  </a:lnTo>
                  <a:lnTo>
                    <a:pt x="53" y="111"/>
                  </a:lnTo>
                  <a:lnTo>
                    <a:pt x="53" y="109"/>
                  </a:lnTo>
                  <a:lnTo>
                    <a:pt x="55" y="107"/>
                  </a:lnTo>
                  <a:lnTo>
                    <a:pt x="55" y="101"/>
                  </a:lnTo>
                  <a:lnTo>
                    <a:pt x="56" y="100"/>
                  </a:lnTo>
                  <a:lnTo>
                    <a:pt x="56" y="94"/>
                  </a:lnTo>
                  <a:lnTo>
                    <a:pt x="58" y="93"/>
                  </a:lnTo>
                  <a:lnTo>
                    <a:pt x="58" y="90"/>
                  </a:lnTo>
                  <a:lnTo>
                    <a:pt x="59" y="88"/>
                  </a:lnTo>
                  <a:lnTo>
                    <a:pt x="59" y="85"/>
                  </a:lnTo>
                  <a:lnTo>
                    <a:pt x="61" y="82"/>
                  </a:lnTo>
                  <a:lnTo>
                    <a:pt x="61" y="77"/>
                  </a:lnTo>
                  <a:lnTo>
                    <a:pt x="62" y="76"/>
                  </a:lnTo>
                  <a:lnTo>
                    <a:pt x="62" y="74"/>
                  </a:lnTo>
                  <a:lnTo>
                    <a:pt x="64" y="71"/>
                  </a:lnTo>
                  <a:lnTo>
                    <a:pt x="64" y="69"/>
                  </a:lnTo>
                  <a:lnTo>
                    <a:pt x="65" y="68"/>
                  </a:lnTo>
                  <a:lnTo>
                    <a:pt x="65" y="63"/>
                  </a:lnTo>
                  <a:lnTo>
                    <a:pt x="66" y="62"/>
                  </a:lnTo>
                  <a:lnTo>
                    <a:pt x="66" y="60"/>
                  </a:lnTo>
                  <a:lnTo>
                    <a:pt x="68" y="59"/>
                  </a:lnTo>
                  <a:lnTo>
                    <a:pt x="68" y="58"/>
                  </a:lnTo>
                  <a:lnTo>
                    <a:pt x="68" y="56"/>
                  </a:lnTo>
                  <a:lnTo>
                    <a:pt x="70" y="55"/>
                  </a:lnTo>
                  <a:lnTo>
                    <a:pt x="70" y="54"/>
                  </a:lnTo>
                  <a:lnTo>
                    <a:pt x="70" y="52"/>
                  </a:lnTo>
                  <a:lnTo>
                    <a:pt x="76" y="47"/>
                  </a:lnTo>
                  <a:lnTo>
                    <a:pt x="78" y="47"/>
                  </a:lnTo>
                  <a:lnTo>
                    <a:pt x="78" y="46"/>
                  </a:lnTo>
                  <a:lnTo>
                    <a:pt x="79" y="46"/>
                  </a:lnTo>
                  <a:lnTo>
                    <a:pt x="83" y="43"/>
                  </a:lnTo>
                  <a:lnTo>
                    <a:pt x="84" y="43"/>
                  </a:lnTo>
                  <a:lnTo>
                    <a:pt x="86" y="41"/>
                  </a:lnTo>
                  <a:lnTo>
                    <a:pt x="87" y="41"/>
                  </a:lnTo>
                  <a:lnTo>
                    <a:pt x="88" y="40"/>
                  </a:lnTo>
                  <a:lnTo>
                    <a:pt x="89" y="40"/>
                  </a:lnTo>
                  <a:lnTo>
                    <a:pt x="91" y="38"/>
                  </a:lnTo>
                  <a:lnTo>
                    <a:pt x="92" y="38"/>
                  </a:lnTo>
                  <a:lnTo>
                    <a:pt x="94" y="37"/>
                  </a:lnTo>
                  <a:lnTo>
                    <a:pt x="95" y="37"/>
                  </a:lnTo>
                  <a:lnTo>
                    <a:pt x="96" y="35"/>
                  </a:lnTo>
                  <a:lnTo>
                    <a:pt x="99" y="35"/>
                  </a:lnTo>
                  <a:lnTo>
                    <a:pt x="101" y="35"/>
                  </a:lnTo>
                  <a:lnTo>
                    <a:pt x="104" y="35"/>
                  </a:lnTo>
                  <a:lnTo>
                    <a:pt x="106" y="33"/>
                  </a:lnTo>
                  <a:lnTo>
                    <a:pt x="108" y="32"/>
                  </a:lnTo>
                  <a:lnTo>
                    <a:pt x="111" y="32"/>
                  </a:lnTo>
                  <a:lnTo>
                    <a:pt x="112" y="30"/>
                  </a:lnTo>
                  <a:lnTo>
                    <a:pt x="114" y="30"/>
                  </a:lnTo>
                  <a:lnTo>
                    <a:pt x="117" y="29"/>
                  </a:lnTo>
                  <a:lnTo>
                    <a:pt x="121" y="29"/>
                  </a:lnTo>
                  <a:lnTo>
                    <a:pt x="122" y="27"/>
                  </a:lnTo>
                  <a:lnTo>
                    <a:pt x="125" y="27"/>
                  </a:lnTo>
                  <a:lnTo>
                    <a:pt x="128" y="26"/>
                  </a:lnTo>
                  <a:lnTo>
                    <a:pt x="129" y="26"/>
                  </a:lnTo>
                  <a:lnTo>
                    <a:pt x="132" y="24"/>
                  </a:lnTo>
                  <a:lnTo>
                    <a:pt x="134" y="24"/>
                  </a:lnTo>
                  <a:lnTo>
                    <a:pt x="137" y="23"/>
                  </a:lnTo>
                  <a:lnTo>
                    <a:pt x="142" y="23"/>
                  </a:lnTo>
                  <a:lnTo>
                    <a:pt x="144" y="21"/>
                  </a:lnTo>
                  <a:lnTo>
                    <a:pt x="147" y="21"/>
                  </a:lnTo>
                  <a:lnTo>
                    <a:pt x="150" y="20"/>
                  </a:lnTo>
                  <a:lnTo>
                    <a:pt x="153" y="20"/>
                  </a:lnTo>
                  <a:lnTo>
                    <a:pt x="155" y="18"/>
                  </a:lnTo>
                  <a:lnTo>
                    <a:pt x="161" y="18"/>
                  </a:lnTo>
                  <a:lnTo>
                    <a:pt x="164" y="17"/>
                  </a:lnTo>
                  <a:lnTo>
                    <a:pt x="167" y="17"/>
                  </a:lnTo>
                  <a:lnTo>
                    <a:pt x="170" y="17"/>
                  </a:lnTo>
                  <a:lnTo>
                    <a:pt x="173" y="17"/>
                  </a:lnTo>
                  <a:lnTo>
                    <a:pt x="184" y="17"/>
                  </a:lnTo>
                  <a:lnTo>
                    <a:pt x="185" y="17"/>
                  </a:lnTo>
                  <a:lnTo>
                    <a:pt x="205" y="17"/>
                  </a:lnTo>
                  <a:lnTo>
                    <a:pt x="206" y="15"/>
                  </a:lnTo>
                  <a:lnTo>
                    <a:pt x="216" y="15"/>
                  </a:lnTo>
                  <a:lnTo>
                    <a:pt x="216" y="13"/>
                  </a:lnTo>
                  <a:lnTo>
                    <a:pt x="223" y="13"/>
                  </a:lnTo>
                  <a:lnTo>
                    <a:pt x="225" y="12"/>
                  </a:lnTo>
                  <a:lnTo>
                    <a:pt x="230" y="12"/>
                  </a:lnTo>
                  <a:lnTo>
                    <a:pt x="231" y="10"/>
                  </a:lnTo>
                  <a:lnTo>
                    <a:pt x="235" y="10"/>
                  </a:lnTo>
                  <a:lnTo>
                    <a:pt x="236" y="10"/>
                  </a:lnTo>
                  <a:lnTo>
                    <a:pt x="237" y="9"/>
                  </a:lnTo>
                  <a:lnTo>
                    <a:pt x="240" y="9"/>
                  </a:lnTo>
                  <a:lnTo>
                    <a:pt x="242" y="7"/>
                  </a:lnTo>
                  <a:lnTo>
                    <a:pt x="245" y="7"/>
                  </a:lnTo>
                  <a:lnTo>
                    <a:pt x="245" y="6"/>
                  </a:lnTo>
                  <a:lnTo>
                    <a:pt x="247" y="6"/>
                  </a:lnTo>
                  <a:lnTo>
                    <a:pt x="248" y="5"/>
                  </a:lnTo>
                  <a:lnTo>
                    <a:pt x="251" y="5"/>
                  </a:lnTo>
                  <a:lnTo>
                    <a:pt x="251" y="3"/>
                  </a:lnTo>
                  <a:lnTo>
                    <a:pt x="254" y="3"/>
                  </a:lnTo>
                  <a:lnTo>
                    <a:pt x="254" y="2"/>
                  </a:lnTo>
                  <a:lnTo>
                    <a:pt x="258" y="2"/>
                  </a:lnTo>
                  <a:lnTo>
                    <a:pt x="258" y="1"/>
                  </a:lnTo>
                  <a:lnTo>
                    <a:pt x="259" y="1"/>
                  </a:lnTo>
                  <a:lnTo>
                    <a:pt x="259" y="0"/>
                  </a:lnTo>
                  <a:lnTo>
                    <a:pt x="262" y="1"/>
                  </a:lnTo>
                  <a:lnTo>
                    <a:pt x="265" y="1"/>
                  </a:lnTo>
                  <a:lnTo>
                    <a:pt x="268" y="2"/>
                  </a:lnTo>
                  <a:lnTo>
                    <a:pt x="270" y="2"/>
                  </a:lnTo>
                  <a:lnTo>
                    <a:pt x="273" y="3"/>
                  </a:lnTo>
                  <a:lnTo>
                    <a:pt x="276" y="3"/>
                  </a:lnTo>
                  <a:lnTo>
                    <a:pt x="279" y="5"/>
                  </a:lnTo>
                  <a:lnTo>
                    <a:pt x="282" y="6"/>
                  </a:lnTo>
                  <a:lnTo>
                    <a:pt x="284" y="6"/>
                  </a:lnTo>
                  <a:lnTo>
                    <a:pt x="287" y="7"/>
                  </a:lnTo>
                  <a:lnTo>
                    <a:pt x="291" y="7"/>
                  </a:lnTo>
                  <a:lnTo>
                    <a:pt x="294" y="9"/>
                  </a:lnTo>
                  <a:lnTo>
                    <a:pt x="296" y="10"/>
                  </a:lnTo>
                  <a:lnTo>
                    <a:pt x="298" y="10"/>
                  </a:lnTo>
                  <a:lnTo>
                    <a:pt x="300" y="12"/>
                  </a:lnTo>
                  <a:lnTo>
                    <a:pt x="303" y="13"/>
                  </a:lnTo>
                  <a:lnTo>
                    <a:pt x="305" y="13"/>
                  </a:lnTo>
                  <a:lnTo>
                    <a:pt x="307" y="15"/>
                  </a:lnTo>
                  <a:lnTo>
                    <a:pt x="311" y="17"/>
                  </a:lnTo>
                  <a:lnTo>
                    <a:pt x="312" y="17"/>
                  </a:lnTo>
                  <a:lnTo>
                    <a:pt x="315" y="17"/>
                  </a:lnTo>
                  <a:lnTo>
                    <a:pt x="317" y="18"/>
                  </a:lnTo>
                  <a:lnTo>
                    <a:pt x="319" y="18"/>
                  </a:lnTo>
                  <a:lnTo>
                    <a:pt x="320" y="20"/>
                  </a:lnTo>
                  <a:lnTo>
                    <a:pt x="324" y="21"/>
                  </a:lnTo>
                  <a:lnTo>
                    <a:pt x="325" y="21"/>
                  </a:lnTo>
                  <a:lnTo>
                    <a:pt x="328" y="23"/>
                  </a:lnTo>
                  <a:lnTo>
                    <a:pt x="331" y="26"/>
                  </a:lnTo>
                  <a:lnTo>
                    <a:pt x="334" y="26"/>
                  </a:lnTo>
                  <a:lnTo>
                    <a:pt x="339" y="32"/>
                  </a:lnTo>
                  <a:lnTo>
                    <a:pt x="342" y="32"/>
                  </a:lnTo>
                  <a:lnTo>
                    <a:pt x="350" y="38"/>
                  </a:lnTo>
                  <a:lnTo>
                    <a:pt x="351" y="38"/>
                  </a:lnTo>
                  <a:lnTo>
                    <a:pt x="355" y="43"/>
                  </a:lnTo>
                  <a:lnTo>
                    <a:pt x="355" y="44"/>
                  </a:lnTo>
                  <a:lnTo>
                    <a:pt x="364" y="52"/>
                  </a:lnTo>
                  <a:lnTo>
                    <a:pt x="364" y="54"/>
                  </a:lnTo>
                  <a:lnTo>
                    <a:pt x="365" y="55"/>
                  </a:lnTo>
                  <a:lnTo>
                    <a:pt x="365" y="56"/>
                  </a:lnTo>
                  <a:lnTo>
                    <a:pt x="367" y="58"/>
                  </a:lnTo>
                  <a:lnTo>
                    <a:pt x="367" y="59"/>
                  </a:lnTo>
                  <a:lnTo>
                    <a:pt x="368" y="60"/>
                  </a:lnTo>
                  <a:lnTo>
                    <a:pt x="368" y="62"/>
                  </a:lnTo>
                  <a:lnTo>
                    <a:pt x="370" y="63"/>
                  </a:lnTo>
                  <a:lnTo>
                    <a:pt x="370" y="66"/>
                  </a:lnTo>
                  <a:lnTo>
                    <a:pt x="372" y="68"/>
                  </a:lnTo>
                  <a:lnTo>
                    <a:pt x="372" y="69"/>
                  </a:lnTo>
                  <a:lnTo>
                    <a:pt x="372" y="70"/>
                  </a:lnTo>
                  <a:lnTo>
                    <a:pt x="372" y="71"/>
                  </a:lnTo>
                  <a:lnTo>
                    <a:pt x="372" y="76"/>
                  </a:lnTo>
                  <a:lnTo>
                    <a:pt x="373" y="77"/>
                  </a:lnTo>
                  <a:lnTo>
                    <a:pt x="373" y="86"/>
                  </a:lnTo>
                  <a:lnTo>
                    <a:pt x="375" y="87"/>
                  </a:lnTo>
                  <a:lnTo>
                    <a:pt x="375" y="140"/>
                  </a:lnTo>
                  <a:lnTo>
                    <a:pt x="373" y="143"/>
                  </a:lnTo>
                  <a:lnTo>
                    <a:pt x="373" y="161"/>
                  </a:lnTo>
                  <a:lnTo>
                    <a:pt x="372" y="165"/>
                  </a:lnTo>
                  <a:lnTo>
                    <a:pt x="372" y="177"/>
                  </a:lnTo>
                  <a:lnTo>
                    <a:pt x="372" y="182"/>
                  </a:lnTo>
                  <a:lnTo>
                    <a:pt x="372" y="193"/>
                  </a:lnTo>
                  <a:lnTo>
                    <a:pt x="370" y="196"/>
                  </a:lnTo>
                  <a:lnTo>
                    <a:pt x="370" y="205"/>
                  </a:lnTo>
                  <a:lnTo>
                    <a:pt x="368" y="207"/>
                  </a:lnTo>
                  <a:lnTo>
                    <a:pt x="368" y="215"/>
                  </a:lnTo>
                  <a:lnTo>
                    <a:pt x="367" y="220"/>
                  </a:lnTo>
                  <a:lnTo>
                    <a:pt x="367" y="228"/>
                  </a:lnTo>
                  <a:lnTo>
                    <a:pt x="365" y="232"/>
                  </a:lnTo>
                  <a:lnTo>
                    <a:pt x="365" y="236"/>
                  </a:lnTo>
                  <a:lnTo>
                    <a:pt x="364" y="238"/>
                  </a:lnTo>
                  <a:lnTo>
                    <a:pt x="364" y="239"/>
                  </a:lnTo>
                  <a:lnTo>
                    <a:pt x="362" y="239"/>
                  </a:lnTo>
                  <a:lnTo>
                    <a:pt x="362" y="241"/>
                  </a:lnTo>
                  <a:lnTo>
                    <a:pt x="361" y="241"/>
                  </a:lnTo>
                  <a:lnTo>
                    <a:pt x="358" y="244"/>
                  </a:lnTo>
                  <a:lnTo>
                    <a:pt x="357" y="244"/>
                  </a:lnTo>
                  <a:lnTo>
                    <a:pt x="357" y="246"/>
                  </a:lnTo>
                  <a:lnTo>
                    <a:pt x="353" y="249"/>
                  </a:lnTo>
                  <a:lnTo>
                    <a:pt x="352" y="249"/>
                  </a:lnTo>
                  <a:lnTo>
                    <a:pt x="352" y="250"/>
                  </a:lnTo>
                  <a:lnTo>
                    <a:pt x="351" y="250"/>
                  </a:lnTo>
                  <a:lnTo>
                    <a:pt x="351" y="252"/>
                  </a:lnTo>
                  <a:lnTo>
                    <a:pt x="350" y="252"/>
                  </a:lnTo>
                  <a:lnTo>
                    <a:pt x="347" y="255"/>
                  </a:lnTo>
                  <a:lnTo>
                    <a:pt x="345" y="255"/>
                  </a:lnTo>
                  <a:lnTo>
                    <a:pt x="344" y="256"/>
                  </a:lnTo>
                  <a:lnTo>
                    <a:pt x="342" y="256"/>
                  </a:lnTo>
                  <a:lnTo>
                    <a:pt x="342" y="258"/>
                  </a:lnTo>
                  <a:lnTo>
                    <a:pt x="339" y="258"/>
                  </a:lnTo>
                  <a:lnTo>
                    <a:pt x="337" y="258"/>
                  </a:lnTo>
                  <a:lnTo>
                    <a:pt x="334" y="258"/>
                  </a:lnTo>
                  <a:lnTo>
                    <a:pt x="334" y="260"/>
                  </a:lnTo>
                  <a:lnTo>
                    <a:pt x="329" y="260"/>
                  </a:lnTo>
                  <a:lnTo>
                    <a:pt x="332" y="260"/>
                  </a:lnTo>
                  <a:lnTo>
                    <a:pt x="332" y="261"/>
                  </a:lnTo>
                  <a:lnTo>
                    <a:pt x="331" y="263"/>
                  </a:lnTo>
                  <a:lnTo>
                    <a:pt x="331" y="267"/>
                  </a:lnTo>
                  <a:lnTo>
                    <a:pt x="329" y="268"/>
                  </a:lnTo>
                  <a:lnTo>
                    <a:pt x="329" y="279"/>
                  </a:lnTo>
                  <a:lnTo>
                    <a:pt x="328" y="281"/>
                  </a:lnTo>
                  <a:lnTo>
                    <a:pt x="328" y="288"/>
                  </a:lnTo>
                  <a:lnTo>
                    <a:pt x="329" y="289"/>
                  </a:lnTo>
                  <a:lnTo>
                    <a:pt x="329" y="296"/>
                  </a:lnTo>
                  <a:lnTo>
                    <a:pt x="331" y="296"/>
                  </a:lnTo>
                  <a:lnTo>
                    <a:pt x="331" y="302"/>
                  </a:lnTo>
                  <a:lnTo>
                    <a:pt x="332" y="303"/>
                  </a:lnTo>
                  <a:lnTo>
                    <a:pt x="332" y="308"/>
                  </a:lnTo>
                  <a:lnTo>
                    <a:pt x="334" y="309"/>
                  </a:lnTo>
                  <a:lnTo>
                    <a:pt x="334" y="311"/>
                  </a:lnTo>
                  <a:lnTo>
                    <a:pt x="335" y="313"/>
                  </a:lnTo>
                  <a:lnTo>
                    <a:pt x="335" y="316"/>
                  </a:lnTo>
                  <a:lnTo>
                    <a:pt x="336" y="317"/>
                  </a:lnTo>
                  <a:lnTo>
                    <a:pt x="336" y="319"/>
                  </a:lnTo>
                  <a:lnTo>
                    <a:pt x="337" y="320"/>
                  </a:lnTo>
                  <a:lnTo>
                    <a:pt x="337" y="323"/>
                  </a:lnTo>
                  <a:lnTo>
                    <a:pt x="339" y="324"/>
                  </a:lnTo>
                  <a:lnTo>
                    <a:pt x="339" y="327"/>
                  </a:lnTo>
                  <a:lnTo>
                    <a:pt x="340" y="328"/>
                  </a:lnTo>
                  <a:lnTo>
                    <a:pt x="340" y="332"/>
                  </a:lnTo>
                  <a:lnTo>
                    <a:pt x="342" y="334"/>
                  </a:lnTo>
                  <a:lnTo>
                    <a:pt x="342" y="342"/>
                  </a:lnTo>
                  <a:lnTo>
                    <a:pt x="344" y="344"/>
                  </a:lnTo>
                  <a:lnTo>
                    <a:pt x="344" y="347"/>
                  </a:lnTo>
                  <a:lnTo>
                    <a:pt x="345" y="349"/>
                  </a:lnTo>
                  <a:lnTo>
                    <a:pt x="345" y="356"/>
                  </a:lnTo>
                  <a:lnTo>
                    <a:pt x="347" y="358"/>
                  </a:lnTo>
                  <a:lnTo>
                    <a:pt x="347" y="363"/>
                  </a:lnTo>
                  <a:lnTo>
                    <a:pt x="348" y="364"/>
                  </a:lnTo>
                  <a:lnTo>
                    <a:pt x="348" y="373"/>
                  </a:lnTo>
                  <a:lnTo>
                    <a:pt x="350" y="375"/>
                  </a:lnTo>
                  <a:lnTo>
                    <a:pt x="350" y="381"/>
                  </a:lnTo>
                  <a:lnTo>
                    <a:pt x="351" y="384"/>
                  </a:lnTo>
                  <a:lnTo>
                    <a:pt x="351" y="388"/>
                  </a:lnTo>
                  <a:lnTo>
                    <a:pt x="351" y="395"/>
                  </a:lnTo>
                  <a:lnTo>
                    <a:pt x="350" y="398"/>
                  </a:lnTo>
                  <a:lnTo>
                    <a:pt x="350" y="405"/>
                  </a:lnTo>
                  <a:lnTo>
                    <a:pt x="348" y="406"/>
                  </a:lnTo>
                  <a:lnTo>
                    <a:pt x="348" y="411"/>
                  </a:lnTo>
                  <a:lnTo>
                    <a:pt x="347" y="414"/>
                  </a:lnTo>
                  <a:lnTo>
                    <a:pt x="345" y="416"/>
                  </a:lnTo>
                  <a:lnTo>
                    <a:pt x="345" y="419"/>
                  </a:lnTo>
                  <a:lnTo>
                    <a:pt x="344" y="420"/>
                  </a:lnTo>
                  <a:lnTo>
                    <a:pt x="344" y="423"/>
                  </a:lnTo>
                  <a:lnTo>
                    <a:pt x="340" y="426"/>
                  </a:lnTo>
                  <a:lnTo>
                    <a:pt x="340" y="428"/>
                  </a:lnTo>
                  <a:lnTo>
                    <a:pt x="339" y="430"/>
                  </a:lnTo>
                  <a:lnTo>
                    <a:pt x="336" y="433"/>
                  </a:lnTo>
                  <a:lnTo>
                    <a:pt x="336" y="434"/>
                  </a:lnTo>
                  <a:lnTo>
                    <a:pt x="319" y="451"/>
                  </a:lnTo>
                  <a:lnTo>
                    <a:pt x="317" y="451"/>
                  </a:lnTo>
                  <a:lnTo>
                    <a:pt x="314" y="453"/>
                  </a:lnTo>
                  <a:lnTo>
                    <a:pt x="311" y="453"/>
                  </a:lnTo>
                  <a:lnTo>
                    <a:pt x="307" y="456"/>
                  </a:lnTo>
                  <a:lnTo>
                    <a:pt x="305" y="456"/>
                  </a:lnTo>
                  <a:lnTo>
                    <a:pt x="303" y="458"/>
                  </a:lnTo>
                  <a:lnTo>
                    <a:pt x="300" y="459"/>
                  </a:lnTo>
                  <a:lnTo>
                    <a:pt x="299" y="459"/>
                  </a:lnTo>
                  <a:lnTo>
                    <a:pt x="296" y="461"/>
                  </a:lnTo>
                  <a:lnTo>
                    <a:pt x="295" y="461"/>
                  </a:lnTo>
                  <a:lnTo>
                    <a:pt x="292" y="462"/>
                  </a:lnTo>
                  <a:lnTo>
                    <a:pt x="287" y="462"/>
                  </a:lnTo>
                  <a:lnTo>
                    <a:pt x="284" y="464"/>
                  </a:lnTo>
                  <a:lnTo>
                    <a:pt x="281" y="464"/>
                  </a:lnTo>
                  <a:lnTo>
                    <a:pt x="278" y="465"/>
                  </a:lnTo>
                  <a:lnTo>
                    <a:pt x="269" y="465"/>
                  </a:lnTo>
                  <a:lnTo>
                    <a:pt x="266" y="466"/>
                  </a:lnTo>
                  <a:lnTo>
                    <a:pt x="248" y="466"/>
                  </a:lnTo>
                  <a:lnTo>
                    <a:pt x="243" y="466"/>
                  </a:lnTo>
                  <a:lnTo>
                    <a:pt x="240" y="467"/>
                  </a:lnTo>
                  <a:lnTo>
                    <a:pt x="229" y="467"/>
                  </a:lnTo>
                  <a:lnTo>
                    <a:pt x="226" y="469"/>
                  </a:lnTo>
                  <a:lnTo>
                    <a:pt x="188" y="469"/>
                  </a:lnTo>
                  <a:lnTo>
                    <a:pt x="187" y="467"/>
                  </a:lnTo>
                  <a:lnTo>
                    <a:pt x="180" y="467"/>
                  </a:lnTo>
                  <a:lnTo>
                    <a:pt x="178" y="466"/>
                  </a:lnTo>
                  <a:lnTo>
                    <a:pt x="176" y="466"/>
                  </a:lnTo>
                  <a:lnTo>
                    <a:pt x="174" y="465"/>
                  </a:lnTo>
                  <a:lnTo>
                    <a:pt x="172" y="465"/>
                  </a:lnTo>
                  <a:lnTo>
                    <a:pt x="170" y="464"/>
                  </a:lnTo>
                  <a:lnTo>
                    <a:pt x="169" y="464"/>
                  </a:lnTo>
                  <a:lnTo>
                    <a:pt x="167" y="462"/>
                  </a:lnTo>
                  <a:lnTo>
                    <a:pt x="165" y="462"/>
                  </a:lnTo>
                  <a:lnTo>
                    <a:pt x="161" y="458"/>
                  </a:lnTo>
                  <a:lnTo>
                    <a:pt x="161" y="456"/>
                  </a:lnTo>
                  <a:lnTo>
                    <a:pt x="159" y="456"/>
                  </a:lnTo>
                  <a:lnTo>
                    <a:pt x="159" y="453"/>
                  </a:lnTo>
                  <a:lnTo>
                    <a:pt x="159" y="451"/>
                  </a:lnTo>
                  <a:lnTo>
                    <a:pt x="157" y="451"/>
                  </a:lnTo>
                  <a:lnTo>
                    <a:pt x="155" y="452"/>
                  </a:lnTo>
                  <a:lnTo>
                    <a:pt x="153" y="452"/>
                  </a:lnTo>
                  <a:lnTo>
                    <a:pt x="151" y="453"/>
                  </a:lnTo>
                  <a:lnTo>
                    <a:pt x="150" y="453"/>
                  </a:lnTo>
                  <a:lnTo>
                    <a:pt x="148" y="455"/>
                  </a:lnTo>
                  <a:lnTo>
                    <a:pt x="144" y="455"/>
                  </a:lnTo>
                  <a:lnTo>
                    <a:pt x="142" y="456"/>
                  </a:lnTo>
                  <a:lnTo>
                    <a:pt x="137" y="456"/>
                  </a:lnTo>
                  <a:lnTo>
                    <a:pt x="136" y="458"/>
                  </a:lnTo>
                  <a:lnTo>
                    <a:pt x="112" y="458"/>
                  </a:lnTo>
                  <a:lnTo>
                    <a:pt x="111" y="456"/>
                  </a:lnTo>
                  <a:lnTo>
                    <a:pt x="106" y="456"/>
                  </a:lnTo>
                  <a:lnTo>
                    <a:pt x="106" y="455"/>
                  </a:lnTo>
                  <a:lnTo>
                    <a:pt x="101" y="455"/>
                  </a:lnTo>
                  <a:lnTo>
                    <a:pt x="99" y="453"/>
                  </a:lnTo>
                  <a:lnTo>
                    <a:pt x="96" y="453"/>
                  </a:lnTo>
                  <a:lnTo>
                    <a:pt x="95" y="452"/>
                  </a:lnTo>
                  <a:lnTo>
                    <a:pt x="94" y="452"/>
                  </a:lnTo>
                  <a:lnTo>
                    <a:pt x="92" y="451"/>
                  </a:lnTo>
                  <a:lnTo>
                    <a:pt x="89" y="451"/>
                  </a:lnTo>
                  <a:lnTo>
                    <a:pt x="89" y="449"/>
                  </a:lnTo>
                  <a:lnTo>
                    <a:pt x="88" y="449"/>
                  </a:lnTo>
                  <a:lnTo>
                    <a:pt x="87" y="448"/>
                  </a:lnTo>
                  <a:lnTo>
                    <a:pt x="86" y="448"/>
                  </a:lnTo>
                  <a:lnTo>
                    <a:pt x="83" y="445"/>
                  </a:lnTo>
                  <a:lnTo>
                    <a:pt x="81" y="445"/>
                  </a:lnTo>
                  <a:lnTo>
                    <a:pt x="81" y="444"/>
                  </a:lnTo>
                  <a:lnTo>
                    <a:pt x="79" y="442"/>
                  </a:lnTo>
                  <a:lnTo>
                    <a:pt x="79" y="440"/>
                  </a:lnTo>
                  <a:lnTo>
                    <a:pt x="78" y="438"/>
                  </a:lnTo>
                  <a:lnTo>
                    <a:pt x="78" y="434"/>
                  </a:lnTo>
                  <a:lnTo>
                    <a:pt x="76" y="433"/>
                  </a:lnTo>
                  <a:lnTo>
                    <a:pt x="76" y="428"/>
                  </a:lnTo>
                  <a:lnTo>
                    <a:pt x="75" y="426"/>
                  </a:lnTo>
                  <a:lnTo>
                    <a:pt x="75" y="419"/>
                  </a:lnTo>
                  <a:lnTo>
                    <a:pt x="73" y="417"/>
                  </a:lnTo>
                  <a:lnTo>
                    <a:pt x="73" y="403"/>
                  </a:lnTo>
                  <a:lnTo>
                    <a:pt x="72" y="402"/>
                  </a:lnTo>
                  <a:lnTo>
                    <a:pt x="72" y="335"/>
                  </a:lnTo>
                  <a:lnTo>
                    <a:pt x="73" y="332"/>
                  </a:lnTo>
                  <a:lnTo>
                    <a:pt x="73" y="309"/>
                  </a:lnTo>
                  <a:lnTo>
                    <a:pt x="75" y="306"/>
                  </a:lnTo>
                  <a:lnTo>
                    <a:pt x="75" y="299"/>
                  </a:lnTo>
                  <a:lnTo>
                    <a:pt x="79" y="293"/>
                  </a:lnTo>
                  <a:lnTo>
                    <a:pt x="78" y="293"/>
                  </a:lnTo>
                  <a:lnTo>
                    <a:pt x="78" y="294"/>
                  </a:lnTo>
                  <a:lnTo>
                    <a:pt x="76" y="294"/>
                  </a:lnTo>
                  <a:lnTo>
                    <a:pt x="76" y="296"/>
                  </a:lnTo>
                  <a:lnTo>
                    <a:pt x="75" y="296"/>
                  </a:lnTo>
                  <a:lnTo>
                    <a:pt x="75" y="297"/>
                  </a:lnTo>
                  <a:lnTo>
                    <a:pt x="73" y="297"/>
                  </a:lnTo>
                  <a:lnTo>
                    <a:pt x="73" y="299"/>
                  </a:lnTo>
                  <a:lnTo>
                    <a:pt x="70" y="299"/>
                  </a:lnTo>
                  <a:lnTo>
                    <a:pt x="70" y="300"/>
                  </a:lnTo>
                  <a:lnTo>
                    <a:pt x="68" y="300"/>
                  </a:lnTo>
                  <a:lnTo>
                    <a:pt x="68" y="302"/>
                  </a:lnTo>
                  <a:lnTo>
                    <a:pt x="65" y="302"/>
                  </a:lnTo>
                  <a:lnTo>
                    <a:pt x="64" y="303"/>
                  </a:lnTo>
                  <a:lnTo>
                    <a:pt x="61" y="303"/>
                  </a:lnTo>
                  <a:lnTo>
                    <a:pt x="61" y="305"/>
                  </a:lnTo>
                  <a:lnTo>
                    <a:pt x="46" y="305"/>
                  </a:lnTo>
                  <a:lnTo>
                    <a:pt x="46" y="303"/>
                  </a:lnTo>
                  <a:lnTo>
                    <a:pt x="42" y="303"/>
                  </a:lnTo>
                  <a:lnTo>
                    <a:pt x="42" y="302"/>
                  </a:lnTo>
                  <a:lnTo>
                    <a:pt x="39" y="302"/>
                  </a:lnTo>
                  <a:lnTo>
                    <a:pt x="38" y="300"/>
                  </a:lnTo>
                  <a:lnTo>
                    <a:pt x="36" y="300"/>
                  </a:lnTo>
                  <a:lnTo>
                    <a:pt x="35" y="299"/>
                  </a:lnTo>
                  <a:lnTo>
                    <a:pt x="34" y="299"/>
                  </a:lnTo>
                  <a:lnTo>
                    <a:pt x="31" y="296"/>
                  </a:lnTo>
                  <a:lnTo>
                    <a:pt x="29" y="296"/>
                  </a:lnTo>
                  <a:lnTo>
                    <a:pt x="29" y="294"/>
                  </a:lnTo>
                  <a:lnTo>
                    <a:pt x="28" y="294"/>
                  </a:lnTo>
                  <a:lnTo>
                    <a:pt x="28" y="293"/>
                  </a:lnTo>
                  <a:lnTo>
                    <a:pt x="26" y="293"/>
                  </a:lnTo>
                  <a:lnTo>
                    <a:pt x="25" y="292"/>
                  </a:lnTo>
                  <a:lnTo>
                    <a:pt x="25" y="291"/>
                  </a:lnTo>
                  <a:lnTo>
                    <a:pt x="23" y="288"/>
                  </a:lnTo>
                  <a:lnTo>
                    <a:pt x="22" y="286"/>
                  </a:lnTo>
                  <a:lnTo>
                    <a:pt x="22" y="285"/>
                  </a:lnTo>
                  <a:lnTo>
                    <a:pt x="20" y="283"/>
                  </a:lnTo>
                  <a:lnTo>
                    <a:pt x="20" y="282"/>
                  </a:lnTo>
                  <a:lnTo>
                    <a:pt x="17" y="279"/>
                  </a:lnTo>
                  <a:lnTo>
                    <a:pt x="17" y="278"/>
                  </a:lnTo>
                  <a:lnTo>
                    <a:pt x="17" y="277"/>
                  </a:lnTo>
                  <a:lnTo>
                    <a:pt x="17" y="275"/>
                  </a:lnTo>
                  <a:lnTo>
                    <a:pt x="15" y="274"/>
                  </a:lnTo>
                  <a:lnTo>
                    <a:pt x="15" y="273"/>
                  </a:lnTo>
                  <a:lnTo>
                    <a:pt x="13" y="271"/>
                  </a:lnTo>
                  <a:lnTo>
                    <a:pt x="13" y="270"/>
                  </a:lnTo>
                  <a:lnTo>
                    <a:pt x="12" y="268"/>
                  </a:lnTo>
                  <a:lnTo>
                    <a:pt x="12" y="266"/>
                  </a:lnTo>
                  <a:lnTo>
                    <a:pt x="10" y="264"/>
                  </a:lnTo>
                  <a:lnTo>
                    <a:pt x="10" y="263"/>
                  </a:lnTo>
                  <a:lnTo>
                    <a:pt x="9" y="261"/>
                  </a:lnTo>
                  <a:lnTo>
                    <a:pt x="9" y="258"/>
                  </a:lnTo>
                  <a:lnTo>
                    <a:pt x="6" y="256"/>
                  </a:lnTo>
                  <a:lnTo>
                    <a:pt x="6" y="252"/>
                  </a:lnTo>
                  <a:lnTo>
                    <a:pt x="5" y="252"/>
                  </a:lnTo>
                  <a:lnTo>
                    <a:pt x="5" y="249"/>
                  </a:lnTo>
                  <a:lnTo>
                    <a:pt x="3" y="249"/>
                  </a:lnTo>
                  <a:lnTo>
                    <a:pt x="3" y="244"/>
                  </a:lnTo>
                  <a:lnTo>
                    <a:pt x="2" y="243"/>
                  </a:lnTo>
                  <a:lnTo>
                    <a:pt x="2" y="238"/>
                  </a:lnTo>
                  <a:lnTo>
                    <a:pt x="0" y="238"/>
                  </a:lnTo>
                  <a:lnTo>
                    <a:pt x="0" y="230"/>
                  </a:lnTo>
                  <a:lnTo>
                    <a:pt x="2" y="229"/>
                  </a:lnTo>
                  <a:lnTo>
                    <a:pt x="2" y="228"/>
                  </a:lnTo>
                  <a:lnTo>
                    <a:pt x="2" y="226"/>
                  </a:lnTo>
                  <a:lnTo>
                    <a:pt x="3" y="226"/>
                  </a:lnTo>
                  <a:lnTo>
                    <a:pt x="3" y="224"/>
                  </a:lnTo>
                  <a:lnTo>
                    <a:pt x="5" y="224"/>
                  </a:lnTo>
                  <a:lnTo>
                    <a:pt x="5" y="222"/>
                  </a:lnTo>
                  <a:lnTo>
                    <a:pt x="6" y="222"/>
                  </a:lnTo>
                  <a:lnTo>
                    <a:pt x="6" y="221"/>
                  </a:lnTo>
                  <a:lnTo>
                    <a:pt x="8" y="220"/>
                  </a:lnTo>
                  <a:lnTo>
                    <a:pt x="8" y="218"/>
                  </a:lnTo>
                  <a:lnTo>
                    <a:pt x="12" y="214"/>
                  </a:lnTo>
                  <a:lnTo>
                    <a:pt x="12" y="213"/>
                  </a:lnTo>
                  <a:lnTo>
                    <a:pt x="13" y="213"/>
                  </a:lnTo>
                  <a:lnTo>
                    <a:pt x="13" y="211"/>
                  </a:lnTo>
                  <a:lnTo>
                    <a:pt x="15" y="211"/>
                  </a:lnTo>
                  <a:lnTo>
                    <a:pt x="15" y="210"/>
                  </a:lnTo>
                  <a:lnTo>
                    <a:pt x="17" y="210"/>
                  </a:lnTo>
                  <a:lnTo>
                    <a:pt x="17" y="208"/>
                  </a:lnTo>
                  <a:lnTo>
                    <a:pt x="20" y="206"/>
                  </a:lnTo>
                  <a:lnTo>
                    <a:pt x="22" y="206"/>
                  </a:lnTo>
                  <a:lnTo>
                    <a:pt x="23" y="205"/>
                  </a:lnTo>
                  <a:lnTo>
                    <a:pt x="25" y="205"/>
                  </a:lnTo>
                  <a:lnTo>
                    <a:pt x="26" y="203"/>
                  </a:lnTo>
                  <a:lnTo>
                    <a:pt x="38" y="203"/>
                  </a:lnTo>
                  <a:lnTo>
                    <a:pt x="34" y="23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3" name="Freeform 105"/>
            <p:cNvSpPr>
              <a:spLocks/>
            </p:cNvSpPr>
            <p:nvPr/>
          </p:nvSpPr>
          <p:spPr bwMode="auto">
            <a:xfrm>
              <a:off x="4379" y="2376"/>
              <a:ext cx="44" cy="305"/>
            </a:xfrm>
            <a:custGeom>
              <a:avLst/>
              <a:gdLst>
                <a:gd name="T0" fmla="*/ 6095293 w 23"/>
                <a:gd name="T1" fmla="*/ 0 h 213"/>
                <a:gd name="T2" fmla="*/ 6095293 w 23"/>
                <a:gd name="T3" fmla="*/ 2911 h 213"/>
                <a:gd name="T4" fmla="*/ 6946739 w 23"/>
                <a:gd name="T5" fmla="*/ 2911 h 213"/>
                <a:gd name="T6" fmla="*/ 6946739 w 23"/>
                <a:gd name="T7" fmla="*/ 2911 h 213"/>
                <a:gd name="T8" fmla="*/ 7436416 w 23"/>
                <a:gd name="T9" fmla="*/ 5968 h 213"/>
                <a:gd name="T10" fmla="*/ 7436416 w 23"/>
                <a:gd name="T11" fmla="*/ 9141 h 213"/>
                <a:gd name="T12" fmla="*/ 8139596 w 23"/>
                <a:gd name="T13" fmla="*/ 10178 h 213"/>
                <a:gd name="T14" fmla="*/ 8139596 w 23"/>
                <a:gd name="T15" fmla="*/ 17522 h 213"/>
                <a:gd name="T16" fmla="*/ 9050059 w 23"/>
                <a:gd name="T17" fmla="*/ 18742 h 213"/>
                <a:gd name="T18" fmla="*/ 9050059 w 23"/>
                <a:gd name="T19" fmla="*/ 33212 h 213"/>
                <a:gd name="T20" fmla="*/ 9436095 w 23"/>
                <a:gd name="T21" fmla="*/ 36667 h 213"/>
                <a:gd name="T22" fmla="*/ 9436095 w 23"/>
                <a:gd name="T23" fmla="*/ 64162 h 213"/>
                <a:gd name="T24" fmla="*/ 9050059 w 23"/>
                <a:gd name="T25" fmla="*/ 68098 h 213"/>
                <a:gd name="T26" fmla="*/ 9050059 w 23"/>
                <a:gd name="T27" fmla="*/ 93386 h 213"/>
                <a:gd name="T28" fmla="*/ 8139596 w 23"/>
                <a:gd name="T29" fmla="*/ 97511 h 213"/>
                <a:gd name="T30" fmla="*/ 8139596 w 23"/>
                <a:gd name="T31" fmla="*/ 112118 h 213"/>
                <a:gd name="T32" fmla="*/ 7436416 w 23"/>
                <a:gd name="T33" fmla="*/ 117031 h 213"/>
                <a:gd name="T34" fmla="*/ 7436416 w 23"/>
                <a:gd name="T35" fmla="*/ 133722 h 213"/>
                <a:gd name="T36" fmla="*/ 6946739 w 23"/>
                <a:gd name="T37" fmla="*/ 139628 h 213"/>
                <a:gd name="T38" fmla="*/ 6946739 w 23"/>
                <a:gd name="T39" fmla="*/ 144896 h 213"/>
                <a:gd name="T40" fmla="*/ 6095293 w 23"/>
                <a:gd name="T41" fmla="*/ 149204 h 213"/>
                <a:gd name="T42" fmla="*/ 6095293 w 23"/>
                <a:gd name="T43" fmla="*/ 161563 h 213"/>
                <a:gd name="T44" fmla="*/ 5673218 w 23"/>
                <a:gd name="T45" fmla="*/ 167750 h 213"/>
                <a:gd name="T46" fmla="*/ 5673218 w 23"/>
                <a:gd name="T47" fmla="*/ 174192 h 213"/>
                <a:gd name="T48" fmla="*/ 4730712 w 23"/>
                <a:gd name="T49" fmla="*/ 179897 h 213"/>
                <a:gd name="T50" fmla="*/ 4730712 w 23"/>
                <a:gd name="T51" fmla="*/ 186505 h 213"/>
                <a:gd name="T52" fmla="*/ 4254789 w 23"/>
                <a:gd name="T53" fmla="*/ 192617 h 213"/>
                <a:gd name="T54" fmla="*/ 4254789 w 23"/>
                <a:gd name="T55" fmla="*/ 201098 h 213"/>
                <a:gd name="T56" fmla="*/ 3386854 w 23"/>
                <a:gd name="T57" fmla="*/ 206150 h 213"/>
                <a:gd name="T58" fmla="*/ 3386854 w 23"/>
                <a:gd name="T59" fmla="*/ 212629 h 213"/>
                <a:gd name="T60" fmla="*/ 2965546 w 23"/>
                <a:gd name="T61" fmla="*/ 220737 h 213"/>
                <a:gd name="T62" fmla="*/ 2965546 w 23"/>
                <a:gd name="T63" fmla="*/ 227161 h 213"/>
                <a:gd name="T64" fmla="*/ 2224095 w 23"/>
                <a:gd name="T65" fmla="*/ 234025 h 213"/>
                <a:gd name="T66" fmla="*/ 1770401 w 23"/>
                <a:gd name="T67" fmla="*/ 240205 h 213"/>
                <a:gd name="T68" fmla="*/ 1770401 w 23"/>
                <a:gd name="T69" fmla="*/ 248608 h 213"/>
                <a:gd name="T70" fmla="*/ 1292638 w 23"/>
                <a:gd name="T71" fmla="*/ 256171 h 213"/>
                <a:gd name="T72" fmla="*/ 483751 w 23"/>
                <a:gd name="T73" fmla="*/ 264080 h 213"/>
                <a:gd name="T74" fmla="*/ 483751 w 23"/>
                <a:gd name="T75" fmla="*/ 271303 h 213"/>
                <a:gd name="T76" fmla="*/ 0 w 23"/>
                <a:gd name="T77" fmla="*/ 278644 h 2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213"/>
                <a:gd name="T119" fmla="*/ 23 w 23"/>
                <a:gd name="T120" fmla="*/ 213 h 2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213">
                  <a:moveTo>
                    <a:pt x="14" y="0"/>
                  </a:moveTo>
                  <a:lnTo>
                    <a:pt x="14" y="2"/>
                  </a:lnTo>
                  <a:lnTo>
                    <a:pt x="16" y="2"/>
                  </a:lnTo>
                  <a:lnTo>
                    <a:pt x="17" y="4"/>
                  </a:lnTo>
                  <a:lnTo>
                    <a:pt x="17" y="7"/>
                  </a:lnTo>
                  <a:lnTo>
                    <a:pt x="19" y="8"/>
                  </a:lnTo>
                  <a:lnTo>
                    <a:pt x="19" y="13"/>
                  </a:lnTo>
                  <a:lnTo>
                    <a:pt x="21" y="14"/>
                  </a:lnTo>
                  <a:lnTo>
                    <a:pt x="21" y="25"/>
                  </a:lnTo>
                  <a:lnTo>
                    <a:pt x="22" y="28"/>
                  </a:lnTo>
                  <a:lnTo>
                    <a:pt x="22" y="49"/>
                  </a:lnTo>
                  <a:lnTo>
                    <a:pt x="21" y="52"/>
                  </a:lnTo>
                  <a:lnTo>
                    <a:pt x="21" y="71"/>
                  </a:lnTo>
                  <a:lnTo>
                    <a:pt x="19" y="74"/>
                  </a:lnTo>
                  <a:lnTo>
                    <a:pt x="19" y="85"/>
                  </a:lnTo>
                  <a:lnTo>
                    <a:pt x="17" y="89"/>
                  </a:lnTo>
                  <a:lnTo>
                    <a:pt x="17" y="102"/>
                  </a:lnTo>
                  <a:lnTo>
                    <a:pt x="16" y="106"/>
                  </a:lnTo>
                  <a:lnTo>
                    <a:pt x="16" y="110"/>
                  </a:lnTo>
                  <a:lnTo>
                    <a:pt x="14" y="114"/>
                  </a:lnTo>
                  <a:lnTo>
                    <a:pt x="14" y="123"/>
                  </a:lnTo>
                  <a:lnTo>
                    <a:pt x="13" y="128"/>
                  </a:lnTo>
                  <a:lnTo>
                    <a:pt x="13" y="133"/>
                  </a:lnTo>
                  <a:lnTo>
                    <a:pt x="11" y="137"/>
                  </a:lnTo>
                  <a:lnTo>
                    <a:pt x="11" y="142"/>
                  </a:lnTo>
                  <a:lnTo>
                    <a:pt x="10" y="147"/>
                  </a:lnTo>
                  <a:lnTo>
                    <a:pt x="10" y="153"/>
                  </a:lnTo>
                  <a:lnTo>
                    <a:pt x="8" y="157"/>
                  </a:lnTo>
                  <a:lnTo>
                    <a:pt x="8" y="162"/>
                  </a:lnTo>
                  <a:lnTo>
                    <a:pt x="7" y="168"/>
                  </a:lnTo>
                  <a:lnTo>
                    <a:pt x="7" y="173"/>
                  </a:lnTo>
                  <a:lnTo>
                    <a:pt x="5" y="178"/>
                  </a:lnTo>
                  <a:lnTo>
                    <a:pt x="4" y="183"/>
                  </a:lnTo>
                  <a:lnTo>
                    <a:pt x="4" y="189"/>
                  </a:lnTo>
                  <a:lnTo>
                    <a:pt x="3" y="195"/>
                  </a:lnTo>
                  <a:lnTo>
                    <a:pt x="1" y="201"/>
                  </a:lnTo>
                  <a:lnTo>
                    <a:pt x="1" y="207"/>
                  </a:lnTo>
                  <a:lnTo>
                    <a:pt x="0" y="21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4" name="Freeform 106"/>
            <p:cNvSpPr>
              <a:spLocks/>
            </p:cNvSpPr>
            <p:nvPr/>
          </p:nvSpPr>
          <p:spPr bwMode="auto">
            <a:xfrm>
              <a:off x="3900" y="2719"/>
              <a:ext cx="49" cy="55"/>
            </a:xfrm>
            <a:custGeom>
              <a:avLst/>
              <a:gdLst>
                <a:gd name="T0" fmla="*/ 7643185 w 26"/>
                <a:gd name="T1" fmla="*/ 0 h 39"/>
                <a:gd name="T2" fmla="*/ 7643185 w 26"/>
                <a:gd name="T3" fmla="*/ 11771 h 39"/>
                <a:gd name="T4" fmla="*/ 8020065 w 26"/>
                <a:gd name="T5" fmla="*/ 11771 h 39"/>
                <a:gd name="T6" fmla="*/ 8020065 w 26"/>
                <a:gd name="T7" fmla="*/ 26197 h 39"/>
                <a:gd name="T8" fmla="*/ 7643185 w 26"/>
                <a:gd name="T9" fmla="*/ 26197 h 39"/>
                <a:gd name="T10" fmla="*/ 7296126 w 26"/>
                <a:gd name="T11" fmla="*/ 28685 h 39"/>
                <a:gd name="T12" fmla="*/ 6731307 w 26"/>
                <a:gd name="T13" fmla="*/ 28685 h 39"/>
                <a:gd name="T14" fmla="*/ 6474690 w 26"/>
                <a:gd name="T15" fmla="*/ 30889 h 39"/>
                <a:gd name="T16" fmla="*/ 6102705 w 26"/>
                <a:gd name="T17" fmla="*/ 30889 h 39"/>
                <a:gd name="T18" fmla="*/ 5392330 w 26"/>
                <a:gd name="T19" fmla="*/ 33513 h 39"/>
                <a:gd name="T20" fmla="*/ 4756378 w 26"/>
                <a:gd name="T21" fmla="*/ 33513 h 39"/>
                <a:gd name="T22" fmla="*/ 4756378 w 26"/>
                <a:gd name="T23" fmla="*/ 33513 h 39"/>
                <a:gd name="T24" fmla="*/ 4255545 w 26"/>
                <a:gd name="T25" fmla="*/ 33513 h 39"/>
                <a:gd name="T26" fmla="*/ 4255545 w 26"/>
                <a:gd name="T27" fmla="*/ 35433 h 39"/>
                <a:gd name="T28" fmla="*/ 2523792 w 26"/>
                <a:gd name="T29" fmla="*/ 35433 h 39"/>
                <a:gd name="T30" fmla="*/ 2523792 w 26"/>
                <a:gd name="T31" fmla="*/ 36944 h 39"/>
                <a:gd name="T32" fmla="*/ 0 w 26"/>
                <a:gd name="T33" fmla="*/ 36944 h 39"/>
                <a:gd name="T34" fmla="*/ 0 w 26"/>
                <a:gd name="T35" fmla="*/ 32103 h 39"/>
                <a:gd name="T36" fmla="*/ 377038 w 26"/>
                <a:gd name="T37" fmla="*/ 32103 h 39"/>
                <a:gd name="T38" fmla="*/ 377038 w 26"/>
                <a:gd name="T39" fmla="*/ 21903 h 39"/>
                <a:gd name="T40" fmla="*/ 1005614 w 26"/>
                <a:gd name="T41" fmla="*/ 21903 h 39"/>
                <a:gd name="T42" fmla="*/ 1005614 w 26"/>
                <a:gd name="T43" fmla="*/ 11949 h 39"/>
                <a:gd name="T44" fmla="*/ 1339155 w 26"/>
                <a:gd name="T45" fmla="*/ 11949 h 39"/>
                <a:gd name="T46" fmla="*/ 1339155 w 26"/>
                <a:gd name="T47" fmla="*/ 7809 h 39"/>
                <a:gd name="T48" fmla="*/ 4255545 w 26"/>
                <a:gd name="T49" fmla="*/ 7809 h 39"/>
                <a:gd name="T50" fmla="*/ 4255545 w 26"/>
                <a:gd name="T51" fmla="*/ 6824 h 39"/>
                <a:gd name="T52" fmla="*/ 5119385 w 26"/>
                <a:gd name="T53" fmla="*/ 6824 h 39"/>
                <a:gd name="T54" fmla="*/ 5119385 w 26"/>
                <a:gd name="T55" fmla="*/ 5537 h 39"/>
                <a:gd name="T56" fmla="*/ 6102705 w 26"/>
                <a:gd name="T57" fmla="*/ 5537 h 39"/>
                <a:gd name="T58" fmla="*/ 6474690 w 26"/>
                <a:gd name="T59" fmla="*/ 3926 h 39"/>
                <a:gd name="T60" fmla="*/ 6731307 w 26"/>
                <a:gd name="T61" fmla="*/ 3926 h 39"/>
                <a:gd name="T62" fmla="*/ 7296126 w 26"/>
                <a:gd name="T63" fmla="*/ 1 h 39"/>
                <a:gd name="T64" fmla="*/ 7296126 w 26"/>
                <a:gd name="T65" fmla="*/ 0 h 39"/>
                <a:gd name="T66" fmla="*/ 7643185 w 26"/>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39"/>
                <a:gd name="T104" fmla="*/ 26 w 26"/>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39">
                  <a:moveTo>
                    <a:pt x="24" y="0"/>
                  </a:moveTo>
                  <a:lnTo>
                    <a:pt x="24" y="12"/>
                  </a:lnTo>
                  <a:lnTo>
                    <a:pt x="25" y="12"/>
                  </a:lnTo>
                  <a:lnTo>
                    <a:pt x="25" y="27"/>
                  </a:lnTo>
                  <a:lnTo>
                    <a:pt x="24" y="27"/>
                  </a:lnTo>
                  <a:lnTo>
                    <a:pt x="23" y="30"/>
                  </a:lnTo>
                  <a:lnTo>
                    <a:pt x="21" y="30"/>
                  </a:lnTo>
                  <a:lnTo>
                    <a:pt x="20" y="32"/>
                  </a:lnTo>
                  <a:lnTo>
                    <a:pt x="19" y="32"/>
                  </a:lnTo>
                  <a:lnTo>
                    <a:pt x="17" y="35"/>
                  </a:lnTo>
                  <a:lnTo>
                    <a:pt x="15" y="35"/>
                  </a:lnTo>
                  <a:lnTo>
                    <a:pt x="13" y="35"/>
                  </a:lnTo>
                  <a:lnTo>
                    <a:pt x="13" y="37"/>
                  </a:lnTo>
                  <a:lnTo>
                    <a:pt x="8" y="37"/>
                  </a:lnTo>
                  <a:lnTo>
                    <a:pt x="8" y="38"/>
                  </a:lnTo>
                  <a:lnTo>
                    <a:pt x="0" y="38"/>
                  </a:lnTo>
                  <a:lnTo>
                    <a:pt x="0" y="33"/>
                  </a:lnTo>
                  <a:lnTo>
                    <a:pt x="1" y="33"/>
                  </a:lnTo>
                  <a:lnTo>
                    <a:pt x="1" y="23"/>
                  </a:lnTo>
                  <a:lnTo>
                    <a:pt x="3" y="23"/>
                  </a:lnTo>
                  <a:lnTo>
                    <a:pt x="3" y="13"/>
                  </a:lnTo>
                  <a:lnTo>
                    <a:pt x="4" y="13"/>
                  </a:lnTo>
                  <a:lnTo>
                    <a:pt x="4" y="8"/>
                  </a:lnTo>
                  <a:lnTo>
                    <a:pt x="13" y="8"/>
                  </a:lnTo>
                  <a:lnTo>
                    <a:pt x="13" y="7"/>
                  </a:lnTo>
                  <a:lnTo>
                    <a:pt x="16" y="7"/>
                  </a:lnTo>
                  <a:lnTo>
                    <a:pt x="16" y="6"/>
                  </a:lnTo>
                  <a:lnTo>
                    <a:pt x="19" y="6"/>
                  </a:lnTo>
                  <a:lnTo>
                    <a:pt x="20" y="4"/>
                  </a:lnTo>
                  <a:lnTo>
                    <a:pt x="21" y="4"/>
                  </a:lnTo>
                  <a:lnTo>
                    <a:pt x="23" y="1"/>
                  </a:lnTo>
                  <a:lnTo>
                    <a:pt x="23" y="0"/>
                  </a:lnTo>
                  <a:lnTo>
                    <a:pt x="2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15" name="Freeform 107"/>
            <p:cNvSpPr>
              <a:spLocks/>
            </p:cNvSpPr>
            <p:nvPr/>
          </p:nvSpPr>
          <p:spPr bwMode="auto">
            <a:xfrm>
              <a:off x="3893" y="2714"/>
              <a:ext cx="56" cy="67"/>
            </a:xfrm>
            <a:custGeom>
              <a:avLst/>
              <a:gdLst>
                <a:gd name="T0" fmla="*/ 0 w 30"/>
                <a:gd name="T1" fmla="*/ 55473 h 47"/>
                <a:gd name="T2" fmla="*/ 1303290 w 30"/>
                <a:gd name="T3" fmla="*/ 13900 h 47"/>
                <a:gd name="T4" fmla="*/ 3936058 w 30"/>
                <a:gd name="T5" fmla="*/ 13900 h 47"/>
                <a:gd name="T6" fmla="*/ 3936058 w 30"/>
                <a:gd name="T7" fmla="*/ 13739 h 47"/>
                <a:gd name="T8" fmla="*/ 4915024 w 30"/>
                <a:gd name="T9" fmla="*/ 13739 h 47"/>
                <a:gd name="T10" fmla="*/ 4915024 w 30"/>
                <a:gd name="T11" fmla="*/ 11066 h 47"/>
                <a:gd name="T12" fmla="*/ 5843720 w 30"/>
                <a:gd name="T13" fmla="*/ 11066 h 47"/>
                <a:gd name="T14" fmla="*/ 5843720 w 30"/>
                <a:gd name="T15" fmla="*/ 9638 h 47"/>
                <a:gd name="T16" fmla="*/ 6044028 w 30"/>
                <a:gd name="T17" fmla="*/ 9638 h 47"/>
                <a:gd name="T18" fmla="*/ 6044028 w 30"/>
                <a:gd name="T19" fmla="*/ 8287 h 47"/>
                <a:gd name="T20" fmla="*/ 6368227 w 30"/>
                <a:gd name="T21" fmla="*/ 8287 h 47"/>
                <a:gd name="T22" fmla="*/ 6368227 w 30"/>
                <a:gd name="T23" fmla="*/ 7763 h 47"/>
                <a:gd name="T24" fmla="*/ 6892745 w 30"/>
                <a:gd name="T25" fmla="*/ 7763 h 47"/>
                <a:gd name="T26" fmla="*/ 6892745 w 30"/>
                <a:gd name="T27" fmla="*/ 3820 h 47"/>
                <a:gd name="T28" fmla="*/ 7066394 w 30"/>
                <a:gd name="T29" fmla="*/ 3820 h 47"/>
                <a:gd name="T30" fmla="*/ 7066394 w 30"/>
                <a:gd name="T31" fmla="*/ 0 h 47"/>
                <a:gd name="T32" fmla="*/ 7066394 w 30"/>
                <a:gd name="T33" fmla="*/ 1 h 47"/>
                <a:gd name="T34" fmla="*/ 7671492 w 30"/>
                <a:gd name="T35" fmla="*/ 38914 h 47"/>
                <a:gd name="T36" fmla="*/ 6368227 w 30"/>
                <a:gd name="T37" fmla="*/ 45018 h 47"/>
                <a:gd name="T38" fmla="*/ 6044028 w 30"/>
                <a:gd name="T39" fmla="*/ 45018 h 47"/>
                <a:gd name="T40" fmla="*/ 6044028 w 30"/>
                <a:gd name="T41" fmla="*/ 45698 h 47"/>
                <a:gd name="T42" fmla="*/ 5843720 w 30"/>
                <a:gd name="T43" fmla="*/ 45698 h 47"/>
                <a:gd name="T44" fmla="*/ 5843720 w 30"/>
                <a:gd name="T45" fmla="*/ 47822 h 47"/>
                <a:gd name="T46" fmla="*/ 5238774 w 30"/>
                <a:gd name="T47" fmla="*/ 47822 h 47"/>
                <a:gd name="T48" fmla="*/ 5238774 w 30"/>
                <a:gd name="T49" fmla="*/ 48783 h 47"/>
                <a:gd name="T50" fmla="*/ 4541242 w 30"/>
                <a:gd name="T51" fmla="*/ 48783 h 47"/>
                <a:gd name="T52" fmla="*/ 4541242 w 30"/>
                <a:gd name="T53" fmla="*/ 51418 h 47"/>
                <a:gd name="T54" fmla="*/ 3936058 w 30"/>
                <a:gd name="T55" fmla="*/ 51418 h 47"/>
                <a:gd name="T56" fmla="*/ 3936058 w 30"/>
                <a:gd name="T57" fmla="*/ 51418 h 47"/>
                <a:gd name="T58" fmla="*/ 2956931 w 30"/>
                <a:gd name="T59" fmla="*/ 51418 h 47"/>
                <a:gd name="T60" fmla="*/ 2432808 w 30"/>
                <a:gd name="T61" fmla="*/ 53774 h 47"/>
                <a:gd name="T62" fmla="*/ 524507 w 30"/>
                <a:gd name="T63" fmla="*/ 53774 h 47"/>
                <a:gd name="T64" fmla="*/ 0 w 30"/>
                <a:gd name="T65" fmla="*/ 55473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47"/>
                <a:gd name="T101" fmla="*/ 30 w 30"/>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47">
                  <a:moveTo>
                    <a:pt x="0" y="46"/>
                  </a:moveTo>
                  <a:lnTo>
                    <a:pt x="5" y="12"/>
                  </a:lnTo>
                  <a:lnTo>
                    <a:pt x="15" y="12"/>
                  </a:lnTo>
                  <a:lnTo>
                    <a:pt x="15" y="11"/>
                  </a:lnTo>
                  <a:lnTo>
                    <a:pt x="19" y="11"/>
                  </a:lnTo>
                  <a:lnTo>
                    <a:pt x="19" y="9"/>
                  </a:lnTo>
                  <a:lnTo>
                    <a:pt x="22" y="9"/>
                  </a:lnTo>
                  <a:lnTo>
                    <a:pt x="22" y="8"/>
                  </a:lnTo>
                  <a:lnTo>
                    <a:pt x="23" y="8"/>
                  </a:lnTo>
                  <a:lnTo>
                    <a:pt x="23" y="7"/>
                  </a:lnTo>
                  <a:lnTo>
                    <a:pt x="24" y="7"/>
                  </a:lnTo>
                  <a:lnTo>
                    <a:pt x="24" y="6"/>
                  </a:lnTo>
                  <a:lnTo>
                    <a:pt x="26" y="6"/>
                  </a:lnTo>
                  <a:lnTo>
                    <a:pt x="26" y="3"/>
                  </a:lnTo>
                  <a:lnTo>
                    <a:pt x="27" y="3"/>
                  </a:lnTo>
                  <a:lnTo>
                    <a:pt x="27" y="0"/>
                  </a:lnTo>
                  <a:lnTo>
                    <a:pt x="27" y="1"/>
                  </a:lnTo>
                  <a:lnTo>
                    <a:pt x="29" y="32"/>
                  </a:lnTo>
                  <a:lnTo>
                    <a:pt x="24" y="37"/>
                  </a:lnTo>
                  <a:lnTo>
                    <a:pt x="23" y="37"/>
                  </a:lnTo>
                  <a:lnTo>
                    <a:pt x="23" y="38"/>
                  </a:lnTo>
                  <a:lnTo>
                    <a:pt x="22" y="38"/>
                  </a:lnTo>
                  <a:lnTo>
                    <a:pt x="22" y="40"/>
                  </a:lnTo>
                  <a:lnTo>
                    <a:pt x="20" y="40"/>
                  </a:lnTo>
                  <a:lnTo>
                    <a:pt x="20" y="41"/>
                  </a:lnTo>
                  <a:lnTo>
                    <a:pt x="17" y="41"/>
                  </a:lnTo>
                  <a:lnTo>
                    <a:pt x="17" y="43"/>
                  </a:lnTo>
                  <a:lnTo>
                    <a:pt x="15" y="43"/>
                  </a:lnTo>
                  <a:lnTo>
                    <a:pt x="11" y="43"/>
                  </a:lnTo>
                  <a:lnTo>
                    <a:pt x="9" y="45"/>
                  </a:lnTo>
                  <a:lnTo>
                    <a:pt x="2" y="45"/>
                  </a:lnTo>
                  <a:lnTo>
                    <a:pt x="0" y="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6" name="Freeform 108"/>
            <p:cNvSpPr>
              <a:spLocks/>
            </p:cNvSpPr>
            <p:nvPr/>
          </p:nvSpPr>
          <p:spPr bwMode="auto">
            <a:xfrm>
              <a:off x="3917" y="2899"/>
              <a:ext cx="493" cy="790"/>
            </a:xfrm>
            <a:custGeom>
              <a:avLst/>
              <a:gdLst>
                <a:gd name="T0" fmla="*/ 80132318 w 262"/>
                <a:gd name="T1" fmla="*/ 26690 h 552"/>
                <a:gd name="T2" fmla="*/ 79342134 w 262"/>
                <a:gd name="T3" fmla="*/ 40051 h 552"/>
                <a:gd name="T4" fmla="*/ 78644738 w 262"/>
                <a:gd name="T5" fmla="*/ 48740 h 552"/>
                <a:gd name="T6" fmla="*/ 77291556 w 262"/>
                <a:gd name="T7" fmla="*/ 58360 h 552"/>
                <a:gd name="T8" fmla="*/ 76503057 w 262"/>
                <a:gd name="T9" fmla="*/ 69149 h 552"/>
                <a:gd name="T10" fmla="*/ 74863498 w 262"/>
                <a:gd name="T11" fmla="*/ 76185 h 552"/>
                <a:gd name="T12" fmla="*/ 73715283 w 262"/>
                <a:gd name="T13" fmla="*/ 84251 h 552"/>
                <a:gd name="T14" fmla="*/ 72424602 w 262"/>
                <a:gd name="T15" fmla="*/ 94408 h 552"/>
                <a:gd name="T16" fmla="*/ 71293547 w 262"/>
                <a:gd name="T17" fmla="*/ 107779 h 552"/>
                <a:gd name="T18" fmla="*/ 70233124 w 262"/>
                <a:gd name="T19" fmla="*/ 138529 h 552"/>
                <a:gd name="T20" fmla="*/ 69262479 w 262"/>
                <a:gd name="T21" fmla="*/ 162286 h 552"/>
                <a:gd name="T22" fmla="*/ 68476208 w 262"/>
                <a:gd name="T23" fmla="*/ 189763 h 552"/>
                <a:gd name="T24" fmla="*/ 67434029 w 262"/>
                <a:gd name="T25" fmla="*/ 216803 h 552"/>
                <a:gd name="T26" fmla="*/ 66848691 w 262"/>
                <a:gd name="T27" fmla="*/ 244373 h 552"/>
                <a:gd name="T28" fmla="*/ 66062240 w 262"/>
                <a:gd name="T29" fmla="*/ 265971 h 552"/>
                <a:gd name="T30" fmla="*/ 64994470 w 262"/>
                <a:gd name="T31" fmla="*/ 288709 h 552"/>
                <a:gd name="T32" fmla="*/ 64190196 w 262"/>
                <a:gd name="T33" fmla="*/ 315936 h 552"/>
                <a:gd name="T34" fmla="*/ 63206966 w 262"/>
                <a:gd name="T35" fmla="*/ 339460 h 552"/>
                <a:gd name="T36" fmla="*/ 63206966 w 262"/>
                <a:gd name="T37" fmla="*/ 364021 h 552"/>
                <a:gd name="T38" fmla="*/ 64190196 w 262"/>
                <a:gd name="T39" fmla="*/ 386964 h 552"/>
                <a:gd name="T40" fmla="*/ 64994470 w 262"/>
                <a:gd name="T41" fmla="*/ 418809 h 552"/>
                <a:gd name="T42" fmla="*/ 66062240 w 262"/>
                <a:gd name="T43" fmla="*/ 455661 h 552"/>
                <a:gd name="T44" fmla="*/ 66848691 w 262"/>
                <a:gd name="T45" fmla="*/ 490433 h 552"/>
                <a:gd name="T46" fmla="*/ 67434029 w 262"/>
                <a:gd name="T47" fmla="*/ 549193 h 552"/>
                <a:gd name="T48" fmla="*/ 67434029 w 262"/>
                <a:gd name="T49" fmla="*/ 666117 h 552"/>
                <a:gd name="T50" fmla="*/ 66848691 w 262"/>
                <a:gd name="T51" fmla="*/ 691107 h 552"/>
                <a:gd name="T52" fmla="*/ 66062240 w 262"/>
                <a:gd name="T53" fmla="*/ 709277 h 552"/>
                <a:gd name="T54" fmla="*/ 62194006 w 262"/>
                <a:gd name="T55" fmla="*/ 716337 h 552"/>
                <a:gd name="T56" fmla="*/ 50982634 w 262"/>
                <a:gd name="T57" fmla="*/ 711731 h 552"/>
                <a:gd name="T58" fmla="*/ 43922998 w 262"/>
                <a:gd name="T59" fmla="*/ 709277 h 552"/>
                <a:gd name="T60" fmla="*/ 38684164 w 262"/>
                <a:gd name="T61" fmla="*/ 705351 h 552"/>
                <a:gd name="T62" fmla="*/ 1488265 w 262"/>
                <a:gd name="T63" fmla="*/ 680821 h 552"/>
                <a:gd name="T64" fmla="*/ 2098481 w 262"/>
                <a:gd name="T65" fmla="*/ 639445 h 552"/>
                <a:gd name="T66" fmla="*/ 3158088 w 262"/>
                <a:gd name="T67" fmla="*/ 576729 h 552"/>
                <a:gd name="T68" fmla="*/ 3158088 w 262"/>
                <a:gd name="T69" fmla="*/ 443055 h 552"/>
                <a:gd name="T70" fmla="*/ 2098481 w 262"/>
                <a:gd name="T71" fmla="*/ 398704 h 552"/>
                <a:gd name="T72" fmla="*/ 1488265 w 262"/>
                <a:gd name="T73" fmla="*/ 371075 h 552"/>
                <a:gd name="T74" fmla="*/ 697345 w 262"/>
                <a:gd name="T75" fmla="*/ 335276 h 552"/>
                <a:gd name="T76" fmla="*/ 697345 w 262"/>
                <a:gd name="T77" fmla="*/ 240465 h 552"/>
                <a:gd name="T78" fmla="*/ 1488265 w 262"/>
                <a:gd name="T79" fmla="*/ 184372 h 552"/>
                <a:gd name="T80" fmla="*/ 2098481 w 262"/>
                <a:gd name="T81" fmla="*/ 141632 h 552"/>
                <a:gd name="T82" fmla="*/ 3158088 w 262"/>
                <a:gd name="T83" fmla="*/ 107779 h 552"/>
                <a:gd name="T84" fmla="*/ 3751774 w 262"/>
                <a:gd name="T85" fmla="*/ 69149 h 552"/>
                <a:gd name="T86" fmla="*/ 6748503 w 262"/>
                <a:gd name="T87" fmla="*/ 57319 h 552"/>
                <a:gd name="T88" fmla="*/ 10819301 w 262"/>
                <a:gd name="T89" fmla="*/ 53233 h 552"/>
                <a:gd name="T90" fmla="*/ 15487008 w 262"/>
                <a:gd name="T91" fmla="*/ 48740 h 552"/>
                <a:gd name="T92" fmla="*/ 20135353 w 262"/>
                <a:gd name="T93" fmla="*/ 45558 h 552"/>
                <a:gd name="T94" fmla="*/ 24507034 w 262"/>
                <a:gd name="T95" fmla="*/ 42470 h 552"/>
                <a:gd name="T96" fmla="*/ 29141578 w 262"/>
                <a:gd name="T97" fmla="*/ 39268 h 552"/>
                <a:gd name="T98" fmla="*/ 33738661 w 262"/>
                <a:gd name="T99" fmla="*/ 35219 h 552"/>
                <a:gd name="T100" fmla="*/ 38069352 w 262"/>
                <a:gd name="T101" fmla="*/ 33021 h 552"/>
                <a:gd name="T102" fmla="*/ 42438308 w 262"/>
                <a:gd name="T103" fmla="*/ 27985 h 552"/>
                <a:gd name="T104" fmla="*/ 47034722 w 262"/>
                <a:gd name="T105" fmla="*/ 24609 h 552"/>
                <a:gd name="T106" fmla="*/ 51353099 w 262"/>
                <a:gd name="T107" fmla="*/ 21628 h 552"/>
                <a:gd name="T108" fmla="*/ 56147405 w 262"/>
                <a:gd name="T109" fmla="*/ 18649 h 552"/>
                <a:gd name="T110" fmla="*/ 60689295 w 262"/>
                <a:gd name="T111" fmla="*/ 14488 h 552"/>
                <a:gd name="T112" fmla="*/ 64994470 w 262"/>
                <a:gd name="T113" fmla="*/ 10123 h 552"/>
                <a:gd name="T114" fmla="*/ 69262479 w 262"/>
                <a:gd name="T115" fmla="*/ 6362 h 552"/>
                <a:gd name="T116" fmla="*/ 74078311 w 262"/>
                <a:gd name="T117" fmla="*/ 2864 h 552"/>
                <a:gd name="T118" fmla="*/ 78644738 w 262"/>
                <a:gd name="T119" fmla="*/ 0 h 5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2"/>
                <a:gd name="T181" fmla="*/ 0 h 552"/>
                <a:gd name="T182" fmla="*/ 262 w 262"/>
                <a:gd name="T183" fmla="*/ 552 h 5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2" h="552">
                  <a:moveTo>
                    <a:pt x="261" y="0"/>
                  </a:moveTo>
                  <a:lnTo>
                    <a:pt x="261" y="14"/>
                  </a:lnTo>
                  <a:lnTo>
                    <a:pt x="259" y="14"/>
                  </a:lnTo>
                  <a:lnTo>
                    <a:pt x="259" y="20"/>
                  </a:lnTo>
                  <a:lnTo>
                    <a:pt x="258" y="20"/>
                  </a:lnTo>
                  <a:lnTo>
                    <a:pt x="258" y="26"/>
                  </a:lnTo>
                  <a:lnTo>
                    <a:pt x="256" y="26"/>
                  </a:lnTo>
                  <a:lnTo>
                    <a:pt x="256" y="31"/>
                  </a:lnTo>
                  <a:lnTo>
                    <a:pt x="255" y="31"/>
                  </a:lnTo>
                  <a:lnTo>
                    <a:pt x="255" y="34"/>
                  </a:lnTo>
                  <a:lnTo>
                    <a:pt x="254" y="34"/>
                  </a:lnTo>
                  <a:lnTo>
                    <a:pt x="254" y="38"/>
                  </a:lnTo>
                  <a:lnTo>
                    <a:pt x="252" y="38"/>
                  </a:lnTo>
                  <a:lnTo>
                    <a:pt x="252" y="42"/>
                  </a:lnTo>
                  <a:lnTo>
                    <a:pt x="251" y="42"/>
                  </a:lnTo>
                  <a:lnTo>
                    <a:pt x="250" y="45"/>
                  </a:lnTo>
                  <a:lnTo>
                    <a:pt x="249" y="48"/>
                  </a:lnTo>
                  <a:lnTo>
                    <a:pt x="249" y="51"/>
                  </a:lnTo>
                  <a:lnTo>
                    <a:pt x="247" y="51"/>
                  </a:lnTo>
                  <a:lnTo>
                    <a:pt x="247" y="53"/>
                  </a:lnTo>
                  <a:lnTo>
                    <a:pt x="246" y="53"/>
                  </a:lnTo>
                  <a:lnTo>
                    <a:pt x="246" y="56"/>
                  </a:lnTo>
                  <a:lnTo>
                    <a:pt x="244" y="56"/>
                  </a:lnTo>
                  <a:lnTo>
                    <a:pt x="242" y="59"/>
                  </a:lnTo>
                  <a:lnTo>
                    <a:pt x="241" y="62"/>
                  </a:lnTo>
                  <a:lnTo>
                    <a:pt x="239" y="62"/>
                  </a:lnTo>
                  <a:lnTo>
                    <a:pt x="239" y="65"/>
                  </a:lnTo>
                  <a:lnTo>
                    <a:pt x="238" y="65"/>
                  </a:lnTo>
                  <a:lnTo>
                    <a:pt x="237" y="67"/>
                  </a:lnTo>
                  <a:lnTo>
                    <a:pt x="235" y="70"/>
                  </a:lnTo>
                  <a:lnTo>
                    <a:pt x="234" y="70"/>
                  </a:lnTo>
                  <a:lnTo>
                    <a:pt x="234" y="73"/>
                  </a:lnTo>
                  <a:lnTo>
                    <a:pt x="233" y="73"/>
                  </a:lnTo>
                  <a:lnTo>
                    <a:pt x="231" y="75"/>
                  </a:lnTo>
                  <a:lnTo>
                    <a:pt x="230" y="78"/>
                  </a:lnTo>
                  <a:lnTo>
                    <a:pt x="230" y="83"/>
                  </a:lnTo>
                  <a:lnTo>
                    <a:pt x="229" y="83"/>
                  </a:lnTo>
                  <a:lnTo>
                    <a:pt x="229" y="94"/>
                  </a:lnTo>
                  <a:lnTo>
                    <a:pt x="227" y="94"/>
                  </a:lnTo>
                  <a:lnTo>
                    <a:pt x="227" y="106"/>
                  </a:lnTo>
                  <a:lnTo>
                    <a:pt x="226" y="106"/>
                  </a:lnTo>
                  <a:lnTo>
                    <a:pt x="226" y="114"/>
                  </a:lnTo>
                  <a:lnTo>
                    <a:pt x="224" y="114"/>
                  </a:lnTo>
                  <a:lnTo>
                    <a:pt x="224" y="125"/>
                  </a:lnTo>
                  <a:lnTo>
                    <a:pt x="222" y="125"/>
                  </a:lnTo>
                  <a:lnTo>
                    <a:pt x="222" y="135"/>
                  </a:lnTo>
                  <a:lnTo>
                    <a:pt x="221" y="135"/>
                  </a:lnTo>
                  <a:lnTo>
                    <a:pt x="221" y="146"/>
                  </a:lnTo>
                  <a:lnTo>
                    <a:pt x="220" y="146"/>
                  </a:lnTo>
                  <a:lnTo>
                    <a:pt x="220" y="154"/>
                  </a:lnTo>
                  <a:lnTo>
                    <a:pt x="218" y="154"/>
                  </a:lnTo>
                  <a:lnTo>
                    <a:pt x="218" y="167"/>
                  </a:lnTo>
                  <a:lnTo>
                    <a:pt x="217" y="167"/>
                  </a:lnTo>
                  <a:lnTo>
                    <a:pt x="217" y="175"/>
                  </a:lnTo>
                  <a:lnTo>
                    <a:pt x="216" y="175"/>
                  </a:lnTo>
                  <a:lnTo>
                    <a:pt x="216" y="188"/>
                  </a:lnTo>
                  <a:lnTo>
                    <a:pt x="214" y="188"/>
                  </a:lnTo>
                  <a:lnTo>
                    <a:pt x="214" y="196"/>
                  </a:lnTo>
                  <a:lnTo>
                    <a:pt x="213" y="196"/>
                  </a:lnTo>
                  <a:lnTo>
                    <a:pt x="213" y="205"/>
                  </a:lnTo>
                  <a:lnTo>
                    <a:pt x="212" y="205"/>
                  </a:lnTo>
                  <a:lnTo>
                    <a:pt x="212" y="214"/>
                  </a:lnTo>
                  <a:lnTo>
                    <a:pt x="210" y="214"/>
                  </a:lnTo>
                  <a:lnTo>
                    <a:pt x="210" y="222"/>
                  </a:lnTo>
                  <a:lnTo>
                    <a:pt x="209" y="222"/>
                  </a:lnTo>
                  <a:lnTo>
                    <a:pt x="209" y="235"/>
                  </a:lnTo>
                  <a:lnTo>
                    <a:pt x="207" y="235"/>
                  </a:lnTo>
                  <a:lnTo>
                    <a:pt x="207" y="243"/>
                  </a:lnTo>
                  <a:lnTo>
                    <a:pt x="206" y="243"/>
                  </a:lnTo>
                  <a:lnTo>
                    <a:pt x="206" y="251"/>
                  </a:lnTo>
                  <a:lnTo>
                    <a:pt x="204" y="251"/>
                  </a:lnTo>
                  <a:lnTo>
                    <a:pt x="204" y="261"/>
                  </a:lnTo>
                  <a:lnTo>
                    <a:pt x="203" y="261"/>
                  </a:lnTo>
                  <a:lnTo>
                    <a:pt x="203" y="268"/>
                  </a:lnTo>
                  <a:lnTo>
                    <a:pt x="204" y="268"/>
                  </a:lnTo>
                  <a:lnTo>
                    <a:pt x="204" y="280"/>
                  </a:lnTo>
                  <a:lnTo>
                    <a:pt x="206" y="280"/>
                  </a:lnTo>
                  <a:lnTo>
                    <a:pt x="206" y="292"/>
                  </a:lnTo>
                  <a:lnTo>
                    <a:pt x="207" y="292"/>
                  </a:lnTo>
                  <a:lnTo>
                    <a:pt x="207" y="298"/>
                  </a:lnTo>
                  <a:lnTo>
                    <a:pt x="209" y="298"/>
                  </a:lnTo>
                  <a:lnTo>
                    <a:pt x="209" y="310"/>
                  </a:lnTo>
                  <a:lnTo>
                    <a:pt x="210" y="310"/>
                  </a:lnTo>
                  <a:lnTo>
                    <a:pt x="210" y="322"/>
                  </a:lnTo>
                  <a:lnTo>
                    <a:pt x="212" y="322"/>
                  </a:lnTo>
                  <a:lnTo>
                    <a:pt x="212" y="334"/>
                  </a:lnTo>
                  <a:lnTo>
                    <a:pt x="213" y="334"/>
                  </a:lnTo>
                  <a:lnTo>
                    <a:pt x="213" y="351"/>
                  </a:lnTo>
                  <a:lnTo>
                    <a:pt x="214" y="351"/>
                  </a:lnTo>
                  <a:lnTo>
                    <a:pt x="214" y="361"/>
                  </a:lnTo>
                  <a:lnTo>
                    <a:pt x="216" y="361"/>
                  </a:lnTo>
                  <a:lnTo>
                    <a:pt x="216" y="377"/>
                  </a:lnTo>
                  <a:lnTo>
                    <a:pt x="217" y="377"/>
                  </a:lnTo>
                  <a:lnTo>
                    <a:pt x="217" y="397"/>
                  </a:lnTo>
                  <a:lnTo>
                    <a:pt x="218" y="397"/>
                  </a:lnTo>
                  <a:lnTo>
                    <a:pt x="218" y="423"/>
                  </a:lnTo>
                  <a:lnTo>
                    <a:pt x="220" y="423"/>
                  </a:lnTo>
                  <a:lnTo>
                    <a:pt x="220" y="497"/>
                  </a:lnTo>
                  <a:lnTo>
                    <a:pt x="218" y="497"/>
                  </a:lnTo>
                  <a:lnTo>
                    <a:pt x="218" y="513"/>
                  </a:lnTo>
                  <a:lnTo>
                    <a:pt x="217" y="513"/>
                  </a:lnTo>
                  <a:lnTo>
                    <a:pt x="217" y="526"/>
                  </a:lnTo>
                  <a:lnTo>
                    <a:pt x="216" y="526"/>
                  </a:lnTo>
                  <a:lnTo>
                    <a:pt x="216" y="532"/>
                  </a:lnTo>
                  <a:lnTo>
                    <a:pt x="214" y="532"/>
                  </a:lnTo>
                  <a:lnTo>
                    <a:pt x="214" y="540"/>
                  </a:lnTo>
                  <a:lnTo>
                    <a:pt x="213" y="540"/>
                  </a:lnTo>
                  <a:lnTo>
                    <a:pt x="213" y="546"/>
                  </a:lnTo>
                  <a:lnTo>
                    <a:pt x="212" y="546"/>
                  </a:lnTo>
                  <a:lnTo>
                    <a:pt x="212" y="549"/>
                  </a:lnTo>
                  <a:lnTo>
                    <a:pt x="201" y="549"/>
                  </a:lnTo>
                  <a:lnTo>
                    <a:pt x="201" y="551"/>
                  </a:lnTo>
                  <a:lnTo>
                    <a:pt x="184" y="551"/>
                  </a:lnTo>
                  <a:lnTo>
                    <a:pt x="184" y="549"/>
                  </a:lnTo>
                  <a:lnTo>
                    <a:pt x="165" y="549"/>
                  </a:lnTo>
                  <a:lnTo>
                    <a:pt x="165" y="548"/>
                  </a:lnTo>
                  <a:lnTo>
                    <a:pt x="152" y="548"/>
                  </a:lnTo>
                  <a:lnTo>
                    <a:pt x="152" y="546"/>
                  </a:lnTo>
                  <a:lnTo>
                    <a:pt x="142" y="546"/>
                  </a:lnTo>
                  <a:lnTo>
                    <a:pt x="132" y="546"/>
                  </a:lnTo>
                  <a:lnTo>
                    <a:pt x="132" y="545"/>
                  </a:lnTo>
                  <a:lnTo>
                    <a:pt x="125" y="545"/>
                  </a:lnTo>
                  <a:lnTo>
                    <a:pt x="125" y="543"/>
                  </a:lnTo>
                  <a:lnTo>
                    <a:pt x="3" y="543"/>
                  </a:lnTo>
                  <a:lnTo>
                    <a:pt x="3" y="537"/>
                  </a:lnTo>
                  <a:lnTo>
                    <a:pt x="5" y="537"/>
                  </a:lnTo>
                  <a:lnTo>
                    <a:pt x="5" y="524"/>
                  </a:lnTo>
                  <a:lnTo>
                    <a:pt x="6" y="524"/>
                  </a:lnTo>
                  <a:lnTo>
                    <a:pt x="6" y="510"/>
                  </a:lnTo>
                  <a:lnTo>
                    <a:pt x="7" y="510"/>
                  </a:lnTo>
                  <a:lnTo>
                    <a:pt x="7" y="492"/>
                  </a:lnTo>
                  <a:lnTo>
                    <a:pt x="8" y="492"/>
                  </a:lnTo>
                  <a:lnTo>
                    <a:pt x="8" y="470"/>
                  </a:lnTo>
                  <a:lnTo>
                    <a:pt x="10" y="470"/>
                  </a:lnTo>
                  <a:lnTo>
                    <a:pt x="10" y="444"/>
                  </a:lnTo>
                  <a:lnTo>
                    <a:pt x="11" y="444"/>
                  </a:lnTo>
                  <a:lnTo>
                    <a:pt x="11" y="365"/>
                  </a:lnTo>
                  <a:lnTo>
                    <a:pt x="10" y="365"/>
                  </a:lnTo>
                  <a:lnTo>
                    <a:pt x="10" y="341"/>
                  </a:lnTo>
                  <a:lnTo>
                    <a:pt x="8" y="341"/>
                  </a:lnTo>
                  <a:lnTo>
                    <a:pt x="8" y="322"/>
                  </a:lnTo>
                  <a:lnTo>
                    <a:pt x="7" y="322"/>
                  </a:lnTo>
                  <a:lnTo>
                    <a:pt x="7" y="307"/>
                  </a:lnTo>
                  <a:lnTo>
                    <a:pt x="6" y="307"/>
                  </a:lnTo>
                  <a:lnTo>
                    <a:pt x="6" y="296"/>
                  </a:lnTo>
                  <a:lnTo>
                    <a:pt x="5" y="296"/>
                  </a:lnTo>
                  <a:lnTo>
                    <a:pt x="5" y="286"/>
                  </a:lnTo>
                  <a:lnTo>
                    <a:pt x="3" y="286"/>
                  </a:lnTo>
                  <a:lnTo>
                    <a:pt x="3" y="276"/>
                  </a:lnTo>
                  <a:lnTo>
                    <a:pt x="2" y="276"/>
                  </a:lnTo>
                  <a:lnTo>
                    <a:pt x="2" y="258"/>
                  </a:lnTo>
                  <a:lnTo>
                    <a:pt x="0" y="258"/>
                  </a:lnTo>
                  <a:lnTo>
                    <a:pt x="0" y="214"/>
                  </a:lnTo>
                  <a:lnTo>
                    <a:pt x="2" y="214"/>
                  </a:lnTo>
                  <a:lnTo>
                    <a:pt x="2" y="185"/>
                  </a:lnTo>
                  <a:lnTo>
                    <a:pt x="3" y="185"/>
                  </a:lnTo>
                  <a:lnTo>
                    <a:pt x="3" y="164"/>
                  </a:lnTo>
                  <a:lnTo>
                    <a:pt x="5" y="164"/>
                  </a:lnTo>
                  <a:lnTo>
                    <a:pt x="5" y="142"/>
                  </a:lnTo>
                  <a:lnTo>
                    <a:pt x="6" y="142"/>
                  </a:lnTo>
                  <a:lnTo>
                    <a:pt x="6" y="128"/>
                  </a:lnTo>
                  <a:lnTo>
                    <a:pt x="7" y="128"/>
                  </a:lnTo>
                  <a:lnTo>
                    <a:pt x="7" y="109"/>
                  </a:lnTo>
                  <a:lnTo>
                    <a:pt x="8" y="109"/>
                  </a:lnTo>
                  <a:lnTo>
                    <a:pt x="8" y="92"/>
                  </a:lnTo>
                  <a:lnTo>
                    <a:pt x="10" y="92"/>
                  </a:lnTo>
                  <a:lnTo>
                    <a:pt x="10" y="83"/>
                  </a:lnTo>
                  <a:lnTo>
                    <a:pt x="11" y="83"/>
                  </a:lnTo>
                  <a:lnTo>
                    <a:pt x="11" y="66"/>
                  </a:lnTo>
                  <a:lnTo>
                    <a:pt x="12" y="66"/>
                  </a:lnTo>
                  <a:lnTo>
                    <a:pt x="12" y="53"/>
                  </a:lnTo>
                  <a:lnTo>
                    <a:pt x="14" y="53"/>
                  </a:lnTo>
                  <a:lnTo>
                    <a:pt x="14" y="45"/>
                  </a:lnTo>
                  <a:lnTo>
                    <a:pt x="22" y="45"/>
                  </a:lnTo>
                  <a:lnTo>
                    <a:pt x="22" y="44"/>
                  </a:lnTo>
                  <a:lnTo>
                    <a:pt x="28" y="44"/>
                  </a:lnTo>
                  <a:lnTo>
                    <a:pt x="28" y="42"/>
                  </a:lnTo>
                  <a:lnTo>
                    <a:pt x="35" y="42"/>
                  </a:lnTo>
                  <a:lnTo>
                    <a:pt x="35" y="41"/>
                  </a:lnTo>
                  <a:lnTo>
                    <a:pt x="43" y="41"/>
                  </a:lnTo>
                  <a:lnTo>
                    <a:pt x="43" y="39"/>
                  </a:lnTo>
                  <a:lnTo>
                    <a:pt x="50" y="39"/>
                  </a:lnTo>
                  <a:lnTo>
                    <a:pt x="50" y="38"/>
                  </a:lnTo>
                  <a:lnTo>
                    <a:pt x="58" y="38"/>
                  </a:lnTo>
                  <a:lnTo>
                    <a:pt x="58" y="37"/>
                  </a:lnTo>
                  <a:lnTo>
                    <a:pt x="65" y="37"/>
                  </a:lnTo>
                  <a:lnTo>
                    <a:pt x="65" y="35"/>
                  </a:lnTo>
                  <a:lnTo>
                    <a:pt x="72" y="35"/>
                  </a:lnTo>
                  <a:lnTo>
                    <a:pt x="72" y="34"/>
                  </a:lnTo>
                  <a:lnTo>
                    <a:pt x="79" y="34"/>
                  </a:lnTo>
                  <a:lnTo>
                    <a:pt x="79" y="33"/>
                  </a:lnTo>
                  <a:lnTo>
                    <a:pt x="86" y="33"/>
                  </a:lnTo>
                  <a:lnTo>
                    <a:pt x="86" y="31"/>
                  </a:lnTo>
                  <a:lnTo>
                    <a:pt x="94" y="31"/>
                  </a:lnTo>
                  <a:lnTo>
                    <a:pt x="94" y="30"/>
                  </a:lnTo>
                  <a:lnTo>
                    <a:pt x="102" y="30"/>
                  </a:lnTo>
                  <a:lnTo>
                    <a:pt x="102" y="29"/>
                  </a:lnTo>
                  <a:lnTo>
                    <a:pt x="109" y="29"/>
                  </a:lnTo>
                  <a:lnTo>
                    <a:pt x="109" y="27"/>
                  </a:lnTo>
                  <a:lnTo>
                    <a:pt x="115" y="27"/>
                  </a:lnTo>
                  <a:lnTo>
                    <a:pt x="115" y="26"/>
                  </a:lnTo>
                  <a:lnTo>
                    <a:pt x="123" y="26"/>
                  </a:lnTo>
                  <a:lnTo>
                    <a:pt x="123" y="25"/>
                  </a:lnTo>
                  <a:lnTo>
                    <a:pt x="129" y="25"/>
                  </a:lnTo>
                  <a:lnTo>
                    <a:pt x="129" y="23"/>
                  </a:lnTo>
                  <a:lnTo>
                    <a:pt x="137" y="23"/>
                  </a:lnTo>
                  <a:lnTo>
                    <a:pt x="137" y="22"/>
                  </a:lnTo>
                  <a:lnTo>
                    <a:pt x="145" y="22"/>
                  </a:lnTo>
                  <a:lnTo>
                    <a:pt x="145" y="20"/>
                  </a:lnTo>
                  <a:lnTo>
                    <a:pt x="152" y="20"/>
                  </a:lnTo>
                  <a:lnTo>
                    <a:pt x="152" y="19"/>
                  </a:lnTo>
                  <a:lnTo>
                    <a:pt x="159" y="19"/>
                  </a:lnTo>
                  <a:lnTo>
                    <a:pt x="159" y="17"/>
                  </a:lnTo>
                  <a:lnTo>
                    <a:pt x="166" y="17"/>
                  </a:lnTo>
                  <a:lnTo>
                    <a:pt x="174" y="17"/>
                  </a:lnTo>
                  <a:lnTo>
                    <a:pt x="174" y="15"/>
                  </a:lnTo>
                  <a:lnTo>
                    <a:pt x="181" y="15"/>
                  </a:lnTo>
                  <a:lnTo>
                    <a:pt x="181" y="14"/>
                  </a:lnTo>
                  <a:lnTo>
                    <a:pt x="189" y="14"/>
                  </a:lnTo>
                  <a:lnTo>
                    <a:pt x="189" y="12"/>
                  </a:lnTo>
                  <a:lnTo>
                    <a:pt x="196" y="12"/>
                  </a:lnTo>
                  <a:lnTo>
                    <a:pt x="196" y="11"/>
                  </a:lnTo>
                  <a:lnTo>
                    <a:pt x="203" y="11"/>
                  </a:lnTo>
                  <a:lnTo>
                    <a:pt x="203" y="9"/>
                  </a:lnTo>
                  <a:lnTo>
                    <a:pt x="210" y="9"/>
                  </a:lnTo>
                  <a:lnTo>
                    <a:pt x="210" y="8"/>
                  </a:lnTo>
                  <a:lnTo>
                    <a:pt x="217" y="8"/>
                  </a:lnTo>
                  <a:lnTo>
                    <a:pt x="217" y="6"/>
                  </a:lnTo>
                  <a:lnTo>
                    <a:pt x="224" y="6"/>
                  </a:lnTo>
                  <a:lnTo>
                    <a:pt x="224" y="5"/>
                  </a:lnTo>
                  <a:lnTo>
                    <a:pt x="231" y="5"/>
                  </a:lnTo>
                  <a:lnTo>
                    <a:pt x="231" y="3"/>
                  </a:lnTo>
                  <a:lnTo>
                    <a:pt x="239" y="3"/>
                  </a:lnTo>
                  <a:lnTo>
                    <a:pt x="239" y="2"/>
                  </a:lnTo>
                  <a:lnTo>
                    <a:pt x="247" y="2"/>
                  </a:lnTo>
                  <a:lnTo>
                    <a:pt x="247" y="1"/>
                  </a:lnTo>
                  <a:lnTo>
                    <a:pt x="254" y="1"/>
                  </a:lnTo>
                  <a:lnTo>
                    <a:pt x="254" y="0"/>
                  </a:lnTo>
                  <a:lnTo>
                    <a:pt x="261" y="0"/>
                  </a:lnTo>
                </a:path>
              </a:pathLst>
            </a:custGeom>
            <a:solidFill>
              <a:schemeClr val="bg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17" name="Freeform 109"/>
            <p:cNvSpPr>
              <a:spLocks/>
            </p:cNvSpPr>
            <p:nvPr/>
          </p:nvSpPr>
          <p:spPr bwMode="auto">
            <a:xfrm>
              <a:off x="3923" y="3682"/>
              <a:ext cx="208" cy="7"/>
            </a:xfrm>
            <a:custGeom>
              <a:avLst/>
              <a:gdLst>
                <a:gd name="T0" fmla="*/ 31317198 w 111"/>
                <a:gd name="T1" fmla="*/ 0 h 5"/>
                <a:gd name="T2" fmla="*/ 31317198 w 111"/>
                <a:gd name="T3" fmla="*/ 1 h 5"/>
                <a:gd name="T4" fmla="*/ 30278878 w 111"/>
                <a:gd name="T5" fmla="*/ 1 h 5"/>
                <a:gd name="T6" fmla="*/ 30278878 w 111"/>
                <a:gd name="T7" fmla="*/ 1 h 5"/>
                <a:gd name="T8" fmla="*/ 28329450 w 111"/>
                <a:gd name="T9" fmla="*/ 1 h 5"/>
                <a:gd name="T10" fmla="*/ 28329450 w 111"/>
                <a:gd name="T11" fmla="*/ 1655 h 5"/>
                <a:gd name="T12" fmla="*/ 25971428 w 111"/>
                <a:gd name="T13" fmla="*/ 1655 h 5"/>
                <a:gd name="T14" fmla="*/ 25971428 w 111"/>
                <a:gd name="T15" fmla="*/ 2317 h 5"/>
                <a:gd name="T16" fmla="*/ 24518291 w 111"/>
                <a:gd name="T17" fmla="*/ 2317 h 5"/>
                <a:gd name="T18" fmla="*/ 24518291 w 111"/>
                <a:gd name="T19" fmla="*/ 2317 h 5"/>
                <a:gd name="T20" fmla="*/ 21564077 w 111"/>
                <a:gd name="T21" fmla="*/ 2317 h 5"/>
                <a:gd name="T22" fmla="*/ 21564077 w 111"/>
                <a:gd name="T23" fmla="*/ 3244 h 5"/>
                <a:gd name="T24" fmla="*/ 5944262 w 111"/>
                <a:gd name="T25" fmla="*/ 3244 h 5"/>
                <a:gd name="T26" fmla="*/ 5944262 w 111"/>
                <a:gd name="T27" fmla="*/ 2317 h 5"/>
                <a:gd name="T28" fmla="*/ 3328780 w 111"/>
                <a:gd name="T29" fmla="*/ 2317 h 5"/>
                <a:gd name="T30" fmla="*/ 3328780 w 111"/>
                <a:gd name="T31" fmla="*/ 2317 h 5"/>
                <a:gd name="T32" fmla="*/ 1936645 w 111"/>
                <a:gd name="T33" fmla="*/ 2317 h 5"/>
                <a:gd name="T34" fmla="*/ 1936645 w 111"/>
                <a:gd name="T35" fmla="*/ 1655 h 5"/>
                <a:gd name="T36" fmla="*/ 903393 w 111"/>
                <a:gd name="T37" fmla="*/ 1655 h 5"/>
                <a:gd name="T38" fmla="*/ 903393 w 111"/>
                <a:gd name="T39" fmla="*/ 1 h 5"/>
                <a:gd name="T40" fmla="*/ 0 w 111"/>
                <a:gd name="T41" fmla="*/ 1 h 5"/>
                <a:gd name="T42" fmla="*/ 0 w 111"/>
                <a:gd name="T43" fmla="*/ 0 h 5"/>
                <a:gd name="T44" fmla="*/ 31317198 w 111"/>
                <a:gd name="T45" fmla="*/ 0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1"/>
                <a:gd name="T70" fmla="*/ 0 h 5"/>
                <a:gd name="T71" fmla="*/ 111 w 111"/>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1" h="5">
                  <a:moveTo>
                    <a:pt x="110" y="0"/>
                  </a:moveTo>
                  <a:lnTo>
                    <a:pt x="110" y="1"/>
                  </a:lnTo>
                  <a:lnTo>
                    <a:pt x="106" y="1"/>
                  </a:lnTo>
                  <a:lnTo>
                    <a:pt x="99" y="1"/>
                  </a:lnTo>
                  <a:lnTo>
                    <a:pt x="99" y="2"/>
                  </a:lnTo>
                  <a:lnTo>
                    <a:pt x="91" y="2"/>
                  </a:lnTo>
                  <a:lnTo>
                    <a:pt x="91" y="3"/>
                  </a:lnTo>
                  <a:lnTo>
                    <a:pt x="86" y="3"/>
                  </a:lnTo>
                  <a:lnTo>
                    <a:pt x="76" y="3"/>
                  </a:lnTo>
                  <a:lnTo>
                    <a:pt x="76" y="4"/>
                  </a:lnTo>
                  <a:lnTo>
                    <a:pt x="21" y="4"/>
                  </a:lnTo>
                  <a:lnTo>
                    <a:pt x="21" y="3"/>
                  </a:lnTo>
                  <a:lnTo>
                    <a:pt x="12" y="3"/>
                  </a:lnTo>
                  <a:lnTo>
                    <a:pt x="7" y="3"/>
                  </a:lnTo>
                  <a:lnTo>
                    <a:pt x="7" y="2"/>
                  </a:lnTo>
                  <a:lnTo>
                    <a:pt x="3" y="2"/>
                  </a:lnTo>
                  <a:lnTo>
                    <a:pt x="3" y="1"/>
                  </a:lnTo>
                  <a:lnTo>
                    <a:pt x="0" y="1"/>
                  </a:lnTo>
                  <a:lnTo>
                    <a:pt x="0" y="0"/>
                  </a:lnTo>
                  <a:lnTo>
                    <a:pt x="110" y="0"/>
                  </a:lnTo>
                </a:path>
              </a:pathLst>
            </a:custGeom>
            <a:solidFill>
              <a:schemeClr val="accent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18" name="Freeform 110"/>
            <p:cNvSpPr>
              <a:spLocks/>
            </p:cNvSpPr>
            <p:nvPr/>
          </p:nvSpPr>
          <p:spPr bwMode="auto">
            <a:xfrm>
              <a:off x="3910" y="2896"/>
              <a:ext cx="500" cy="799"/>
            </a:xfrm>
            <a:custGeom>
              <a:avLst/>
              <a:gdLst>
                <a:gd name="T0" fmla="*/ 79716204 w 266"/>
                <a:gd name="T1" fmla="*/ 27780 h 558"/>
                <a:gd name="T2" fmla="*/ 78848836 w 266"/>
                <a:gd name="T3" fmla="*/ 42546 h 558"/>
                <a:gd name="T4" fmla="*/ 78252505 w 266"/>
                <a:gd name="T5" fmla="*/ 51442 h 558"/>
                <a:gd name="T6" fmla="*/ 77231995 w 266"/>
                <a:gd name="T7" fmla="*/ 57780 h 558"/>
                <a:gd name="T8" fmla="*/ 76457619 w 266"/>
                <a:gd name="T9" fmla="*/ 68094 h 558"/>
                <a:gd name="T10" fmla="*/ 75513559 w 266"/>
                <a:gd name="T11" fmla="*/ 75179 h 558"/>
                <a:gd name="T12" fmla="*/ 74416537 w 266"/>
                <a:gd name="T13" fmla="*/ 82735 h 558"/>
                <a:gd name="T14" fmla="*/ 72770583 w 266"/>
                <a:gd name="T15" fmla="*/ 91816 h 558"/>
                <a:gd name="T16" fmla="*/ 71314584 w 266"/>
                <a:gd name="T17" fmla="*/ 102513 h 558"/>
                <a:gd name="T18" fmla="*/ 70360840 w 266"/>
                <a:gd name="T19" fmla="*/ 121583 h 558"/>
                <a:gd name="T20" fmla="*/ 69347728 w 266"/>
                <a:gd name="T21" fmla="*/ 149174 h 558"/>
                <a:gd name="T22" fmla="*/ 68565232 w 266"/>
                <a:gd name="T23" fmla="*/ 176692 h 558"/>
                <a:gd name="T24" fmla="*/ 67618225 w 266"/>
                <a:gd name="T25" fmla="*/ 203615 h 558"/>
                <a:gd name="T26" fmla="*/ 66744721 w 266"/>
                <a:gd name="T27" fmla="*/ 229844 h 558"/>
                <a:gd name="T28" fmla="*/ 66158797 w 266"/>
                <a:gd name="T29" fmla="*/ 257566 h 558"/>
                <a:gd name="T30" fmla="*/ 65141173 w 266"/>
                <a:gd name="T31" fmla="*/ 280373 h 558"/>
                <a:gd name="T32" fmla="*/ 64194106 w 266"/>
                <a:gd name="T33" fmla="*/ 309658 h 558"/>
                <a:gd name="T34" fmla="*/ 63423099 w 266"/>
                <a:gd name="T35" fmla="*/ 331201 h 558"/>
                <a:gd name="T36" fmla="*/ 62427174 w 266"/>
                <a:gd name="T37" fmla="*/ 350064 h 558"/>
                <a:gd name="T38" fmla="*/ 63423099 w 266"/>
                <a:gd name="T39" fmla="*/ 385172 h 558"/>
                <a:gd name="T40" fmla="*/ 64555429 w 266"/>
                <a:gd name="T41" fmla="*/ 416278 h 558"/>
                <a:gd name="T42" fmla="*/ 65851128 w 266"/>
                <a:gd name="T43" fmla="*/ 449523 h 558"/>
                <a:gd name="T44" fmla="*/ 66433263 w 266"/>
                <a:gd name="T45" fmla="*/ 484349 h 558"/>
                <a:gd name="T46" fmla="*/ 67306465 w 266"/>
                <a:gd name="T47" fmla="*/ 532313 h 558"/>
                <a:gd name="T48" fmla="*/ 67306465 w 266"/>
                <a:gd name="T49" fmla="*/ 659531 h 558"/>
                <a:gd name="T50" fmla="*/ 66433263 w 266"/>
                <a:gd name="T51" fmla="*/ 698582 h 558"/>
                <a:gd name="T52" fmla="*/ 65851128 w 266"/>
                <a:gd name="T53" fmla="*/ 717453 h 558"/>
                <a:gd name="T54" fmla="*/ 62427174 w 266"/>
                <a:gd name="T55" fmla="*/ 726805 h 558"/>
                <a:gd name="T56" fmla="*/ 50645255 w 266"/>
                <a:gd name="T57" fmla="*/ 726805 h 558"/>
                <a:gd name="T58" fmla="*/ 44010250 w 266"/>
                <a:gd name="T59" fmla="*/ 723837 h 558"/>
                <a:gd name="T60" fmla="*/ 38516870 w 266"/>
                <a:gd name="T61" fmla="*/ 720519 h 558"/>
                <a:gd name="T62" fmla="*/ 35508209 w 266"/>
                <a:gd name="T63" fmla="*/ 720519 h 558"/>
                <a:gd name="T64" fmla="*/ 32085053 w 266"/>
                <a:gd name="T65" fmla="*/ 723837 h 558"/>
                <a:gd name="T66" fmla="*/ 27882762 w 266"/>
                <a:gd name="T67" fmla="*/ 726805 h 558"/>
                <a:gd name="T68" fmla="*/ 20301111 w 266"/>
                <a:gd name="T69" fmla="*/ 731875 h 558"/>
                <a:gd name="T70" fmla="*/ 6947623 w 266"/>
                <a:gd name="T71" fmla="*/ 726805 h 558"/>
                <a:gd name="T72" fmla="*/ 2428346 w 266"/>
                <a:gd name="T73" fmla="*/ 723837 h 558"/>
                <a:gd name="T74" fmla="*/ 943801 w 266"/>
                <a:gd name="T75" fmla="*/ 717453 h 558"/>
                <a:gd name="T76" fmla="*/ 1774062 w 266"/>
                <a:gd name="T77" fmla="*/ 679074 h 558"/>
                <a:gd name="T78" fmla="*/ 2428346 w 266"/>
                <a:gd name="T79" fmla="*/ 625630 h 558"/>
                <a:gd name="T80" fmla="*/ 3334702 w 266"/>
                <a:gd name="T81" fmla="*/ 485944 h 558"/>
                <a:gd name="T82" fmla="*/ 2428346 w 266"/>
                <a:gd name="T83" fmla="*/ 430952 h 558"/>
                <a:gd name="T84" fmla="*/ 1774062 w 266"/>
                <a:gd name="T85" fmla="*/ 394788 h 558"/>
                <a:gd name="T86" fmla="*/ 943801 w 266"/>
                <a:gd name="T87" fmla="*/ 371692 h 558"/>
                <a:gd name="T88" fmla="*/ 0 w 266"/>
                <a:gd name="T89" fmla="*/ 341398 h 558"/>
                <a:gd name="T90" fmla="*/ 943801 w 266"/>
                <a:gd name="T91" fmla="*/ 242899 h 558"/>
                <a:gd name="T92" fmla="*/ 1774062 w 266"/>
                <a:gd name="T93" fmla="*/ 186481 h 558"/>
                <a:gd name="T94" fmla="*/ 2428346 w 266"/>
                <a:gd name="T95" fmla="*/ 142199 h 558"/>
                <a:gd name="T96" fmla="*/ 3334702 w 266"/>
                <a:gd name="T97" fmla="*/ 107649 h 558"/>
                <a:gd name="T98" fmla="*/ 4198278 w 266"/>
                <a:gd name="T99" fmla="*/ 69547 h 5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6"/>
                <a:gd name="T151" fmla="*/ 0 h 558"/>
                <a:gd name="T152" fmla="*/ 266 w 266"/>
                <a:gd name="T153" fmla="*/ 558 h 5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6" h="558">
                  <a:moveTo>
                    <a:pt x="265" y="0"/>
                  </a:moveTo>
                  <a:lnTo>
                    <a:pt x="265" y="14"/>
                  </a:lnTo>
                  <a:lnTo>
                    <a:pt x="263" y="16"/>
                  </a:lnTo>
                  <a:lnTo>
                    <a:pt x="263" y="21"/>
                  </a:lnTo>
                  <a:lnTo>
                    <a:pt x="262" y="22"/>
                  </a:lnTo>
                  <a:lnTo>
                    <a:pt x="262" y="26"/>
                  </a:lnTo>
                  <a:lnTo>
                    <a:pt x="260" y="28"/>
                  </a:lnTo>
                  <a:lnTo>
                    <a:pt x="260" y="32"/>
                  </a:lnTo>
                  <a:lnTo>
                    <a:pt x="259" y="32"/>
                  </a:lnTo>
                  <a:lnTo>
                    <a:pt x="259" y="35"/>
                  </a:lnTo>
                  <a:lnTo>
                    <a:pt x="258" y="36"/>
                  </a:lnTo>
                  <a:lnTo>
                    <a:pt x="258" y="39"/>
                  </a:lnTo>
                  <a:lnTo>
                    <a:pt x="256" y="40"/>
                  </a:lnTo>
                  <a:lnTo>
                    <a:pt x="256" y="43"/>
                  </a:lnTo>
                  <a:lnTo>
                    <a:pt x="255" y="43"/>
                  </a:lnTo>
                  <a:lnTo>
                    <a:pt x="255" y="44"/>
                  </a:lnTo>
                  <a:lnTo>
                    <a:pt x="253" y="46"/>
                  </a:lnTo>
                  <a:lnTo>
                    <a:pt x="253" y="47"/>
                  </a:lnTo>
                  <a:lnTo>
                    <a:pt x="252" y="49"/>
                  </a:lnTo>
                  <a:lnTo>
                    <a:pt x="252" y="52"/>
                  </a:lnTo>
                  <a:lnTo>
                    <a:pt x="251" y="53"/>
                  </a:lnTo>
                  <a:lnTo>
                    <a:pt x="251" y="54"/>
                  </a:lnTo>
                  <a:lnTo>
                    <a:pt x="249" y="55"/>
                  </a:lnTo>
                  <a:lnTo>
                    <a:pt x="249" y="57"/>
                  </a:lnTo>
                  <a:lnTo>
                    <a:pt x="246" y="60"/>
                  </a:lnTo>
                  <a:lnTo>
                    <a:pt x="246" y="61"/>
                  </a:lnTo>
                  <a:lnTo>
                    <a:pt x="245" y="61"/>
                  </a:lnTo>
                  <a:lnTo>
                    <a:pt x="245" y="63"/>
                  </a:lnTo>
                  <a:lnTo>
                    <a:pt x="243" y="64"/>
                  </a:lnTo>
                  <a:lnTo>
                    <a:pt x="243" y="66"/>
                  </a:lnTo>
                  <a:lnTo>
                    <a:pt x="240" y="69"/>
                  </a:lnTo>
                  <a:lnTo>
                    <a:pt x="240" y="70"/>
                  </a:lnTo>
                  <a:lnTo>
                    <a:pt x="237" y="72"/>
                  </a:lnTo>
                  <a:lnTo>
                    <a:pt x="237" y="74"/>
                  </a:lnTo>
                  <a:lnTo>
                    <a:pt x="235" y="77"/>
                  </a:lnTo>
                  <a:lnTo>
                    <a:pt x="235" y="78"/>
                  </a:lnTo>
                  <a:lnTo>
                    <a:pt x="233" y="79"/>
                  </a:lnTo>
                  <a:lnTo>
                    <a:pt x="233" y="82"/>
                  </a:lnTo>
                  <a:lnTo>
                    <a:pt x="232" y="85"/>
                  </a:lnTo>
                  <a:lnTo>
                    <a:pt x="232" y="93"/>
                  </a:lnTo>
                  <a:lnTo>
                    <a:pt x="230" y="96"/>
                  </a:lnTo>
                  <a:lnTo>
                    <a:pt x="230" y="105"/>
                  </a:lnTo>
                  <a:lnTo>
                    <a:pt x="229" y="108"/>
                  </a:lnTo>
                  <a:lnTo>
                    <a:pt x="229" y="114"/>
                  </a:lnTo>
                  <a:lnTo>
                    <a:pt x="228" y="117"/>
                  </a:lnTo>
                  <a:lnTo>
                    <a:pt x="228" y="125"/>
                  </a:lnTo>
                  <a:lnTo>
                    <a:pt x="226" y="128"/>
                  </a:lnTo>
                  <a:lnTo>
                    <a:pt x="226" y="135"/>
                  </a:lnTo>
                  <a:lnTo>
                    <a:pt x="225" y="138"/>
                  </a:lnTo>
                  <a:lnTo>
                    <a:pt x="225" y="146"/>
                  </a:lnTo>
                  <a:lnTo>
                    <a:pt x="223" y="149"/>
                  </a:lnTo>
                  <a:lnTo>
                    <a:pt x="223" y="155"/>
                  </a:lnTo>
                  <a:lnTo>
                    <a:pt x="222" y="157"/>
                  </a:lnTo>
                  <a:lnTo>
                    <a:pt x="222" y="167"/>
                  </a:lnTo>
                  <a:lnTo>
                    <a:pt x="220" y="170"/>
                  </a:lnTo>
                  <a:lnTo>
                    <a:pt x="220" y="175"/>
                  </a:lnTo>
                  <a:lnTo>
                    <a:pt x="219" y="178"/>
                  </a:lnTo>
                  <a:lnTo>
                    <a:pt x="219" y="188"/>
                  </a:lnTo>
                  <a:lnTo>
                    <a:pt x="218" y="191"/>
                  </a:lnTo>
                  <a:lnTo>
                    <a:pt x="218" y="196"/>
                  </a:lnTo>
                  <a:lnTo>
                    <a:pt x="217" y="199"/>
                  </a:lnTo>
                  <a:lnTo>
                    <a:pt x="217" y="205"/>
                  </a:lnTo>
                  <a:lnTo>
                    <a:pt x="215" y="208"/>
                  </a:lnTo>
                  <a:lnTo>
                    <a:pt x="215" y="214"/>
                  </a:lnTo>
                  <a:lnTo>
                    <a:pt x="213" y="217"/>
                  </a:lnTo>
                  <a:lnTo>
                    <a:pt x="213" y="223"/>
                  </a:lnTo>
                  <a:lnTo>
                    <a:pt x="212" y="225"/>
                  </a:lnTo>
                  <a:lnTo>
                    <a:pt x="212" y="236"/>
                  </a:lnTo>
                  <a:lnTo>
                    <a:pt x="210" y="238"/>
                  </a:lnTo>
                  <a:lnTo>
                    <a:pt x="210" y="244"/>
                  </a:lnTo>
                  <a:lnTo>
                    <a:pt x="209" y="247"/>
                  </a:lnTo>
                  <a:lnTo>
                    <a:pt x="209" y="252"/>
                  </a:lnTo>
                  <a:lnTo>
                    <a:pt x="207" y="255"/>
                  </a:lnTo>
                  <a:lnTo>
                    <a:pt x="207" y="262"/>
                  </a:lnTo>
                  <a:lnTo>
                    <a:pt x="206" y="264"/>
                  </a:lnTo>
                  <a:lnTo>
                    <a:pt x="206" y="267"/>
                  </a:lnTo>
                  <a:lnTo>
                    <a:pt x="207" y="275"/>
                  </a:lnTo>
                  <a:lnTo>
                    <a:pt x="207" y="280"/>
                  </a:lnTo>
                  <a:lnTo>
                    <a:pt x="209" y="287"/>
                  </a:lnTo>
                  <a:lnTo>
                    <a:pt x="209" y="293"/>
                  </a:lnTo>
                  <a:lnTo>
                    <a:pt x="210" y="300"/>
                  </a:lnTo>
                  <a:lnTo>
                    <a:pt x="212" y="305"/>
                  </a:lnTo>
                  <a:lnTo>
                    <a:pt x="212" y="311"/>
                  </a:lnTo>
                  <a:lnTo>
                    <a:pt x="213" y="317"/>
                  </a:lnTo>
                  <a:lnTo>
                    <a:pt x="213" y="323"/>
                  </a:lnTo>
                  <a:lnTo>
                    <a:pt x="215" y="329"/>
                  </a:lnTo>
                  <a:lnTo>
                    <a:pt x="215" y="336"/>
                  </a:lnTo>
                  <a:lnTo>
                    <a:pt x="217" y="342"/>
                  </a:lnTo>
                  <a:lnTo>
                    <a:pt x="217" y="353"/>
                  </a:lnTo>
                  <a:lnTo>
                    <a:pt x="218" y="358"/>
                  </a:lnTo>
                  <a:lnTo>
                    <a:pt x="218" y="363"/>
                  </a:lnTo>
                  <a:lnTo>
                    <a:pt x="219" y="369"/>
                  </a:lnTo>
                  <a:lnTo>
                    <a:pt x="219" y="379"/>
                  </a:lnTo>
                  <a:lnTo>
                    <a:pt x="220" y="384"/>
                  </a:lnTo>
                  <a:lnTo>
                    <a:pt x="220" y="399"/>
                  </a:lnTo>
                  <a:lnTo>
                    <a:pt x="222" y="406"/>
                  </a:lnTo>
                  <a:lnTo>
                    <a:pt x="222" y="425"/>
                  </a:lnTo>
                  <a:lnTo>
                    <a:pt x="223" y="429"/>
                  </a:lnTo>
                  <a:lnTo>
                    <a:pt x="223" y="501"/>
                  </a:lnTo>
                  <a:lnTo>
                    <a:pt x="222" y="502"/>
                  </a:lnTo>
                  <a:lnTo>
                    <a:pt x="222" y="517"/>
                  </a:lnTo>
                  <a:lnTo>
                    <a:pt x="220" y="519"/>
                  </a:lnTo>
                  <a:lnTo>
                    <a:pt x="220" y="529"/>
                  </a:lnTo>
                  <a:lnTo>
                    <a:pt x="219" y="532"/>
                  </a:lnTo>
                  <a:lnTo>
                    <a:pt x="219" y="535"/>
                  </a:lnTo>
                  <a:lnTo>
                    <a:pt x="218" y="539"/>
                  </a:lnTo>
                  <a:lnTo>
                    <a:pt x="218" y="544"/>
                  </a:lnTo>
                  <a:lnTo>
                    <a:pt x="217" y="546"/>
                  </a:lnTo>
                  <a:lnTo>
                    <a:pt x="217" y="549"/>
                  </a:lnTo>
                  <a:lnTo>
                    <a:pt x="215" y="552"/>
                  </a:lnTo>
                  <a:lnTo>
                    <a:pt x="215" y="554"/>
                  </a:lnTo>
                  <a:lnTo>
                    <a:pt x="206" y="554"/>
                  </a:lnTo>
                  <a:lnTo>
                    <a:pt x="205" y="555"/>
                  </a:lnTo>
                  <a:lnTo>
                    <a:pt x="187" y="555"/>
                  </a:lnTo>
                  <a:lnTo>
                    <a:pt x="186" y="554"/>
                  </a:lnTo>
                  <a:lnTo>
                    <a:pt x="167" y="554"/>
                  </a:lnTo>
                  <a:lnTo>
                    <a:pt x="166" y="552"/>
                  </a:lnTo>
                  <a:lnTo>
                    <a:pt x="154" y="552"/>
                  </a:lnTo>
                  <a:lnTo>
                    <a:pt x="153" y="552"/>
                  </a:lnTo>
                  <a:lnTo>
                    <a:pt x="145" y="552"/>
                  </a:lnTo>
                  <a:lnTo>
                    <a:pt x="143" y="551"/>
                  </a:lnTo>
                  <a:lnTo>
                    <a:pt x="134" y="551"/>
                  </a:lnTo>
                  <a:lnTo>
                    <a:pt x="133" y="549"/>
                  </a:lnTo>
                  <a:lnTo>
                    <a:pt x="127" y="549"/>
                  </a:lnTo>
                  <a:lnTo>
                    <a:pt x="126" y="548"/>
                  </a:lnTo>
                  <a:lnTo>
                    <a:pt x="122" y="548"/>
                  </a:lnTo>
                  <a:lnTo>
                    <a:pt x="119" y="548"/>
                  </a:lnTo>
                  <a:lnTo>
                    <a:pt x="117" y="549"/>
                  </a:lnTo>
                  <a:lnTo>
                    <a:pt x="114" y="549"/>
                  </a:lnTo>
                  <a:lnTo>
                    <a:pt x="113" y="551"/>
                  </a:lnTo>
                  <a:lnTo>
                    <a:pt x="109" y="551"/>
                  </a:lnTo>
                  <a:lnTo>
                    <a:pt x="106" y="552"/>
                  </a:lnTo>
                  <a:lnTo>
                    <a:pt x="100" y="552"/>
                  </a:lnTo>
                  <a:lnTo>
                    <a:pt x="97" y="552"/>
                  </a:lnTo>
                  <a:lnTo>
                    <a:pt x="93" y="552"/>
                  </a:lnTo>
                  <a:lnTo>
                    <a:pt x="92" y="554"/>
                  </a:lnTo>
                  <a:lnTo>
                    <a:pt x="83" y="554"/>
                  </a:lnTo>
                  <a:lnTo>
                    <a:pt x="81" y="555"/>
                  </a:lnTo>
                  <a:lnTo>
                    <a:pt x="69" y="555"/>
                  </a:lnTo>
                  <a:lnTo>
                    <a:pt x="67" y="557"/>
                  </a:lnTo>
                  <a:lnTo>
                    <a:pt x="35" y="557"/>
                  </a:lnTo>
                  <a:lnTo>
                    <a:pt x="33" y="555"/>
                  </a:lnTo>
                  <a:lnTo>
                    <a:pt x="25" y="555"/>
                  </a:lnTo>
                  <a:lnTo>
                    <a:pt x="23" y="554"/>
                  </a:lnTo>
                  <a:lnTo>
                    <a:pt x="16" y="554"/>
                  </a:lnTo>
                  <a:lnTo>
                    <a:pt x="14" y="552"/>
                  </a:lnTo>
                  <a:lnTo>
                    <a:pt x="10" y="552"/>
                  </a:lnTo>
                  <a:lnTo>
                    <a:pt x="8" y="552"/>
                  </a:lnTo>
                  <a:lnTo>
                    <a:pt x="6" y="552"/>
                  </a:lnTo>
                  <a:lnTo>
                    <a:pt x="5" y="551"/>
                  </a:lnTo>
                  <a:lnTo>
                    <a:pt x="3" y="551"/>
                  </a:lnTo>
                  <a:lnTo>
                    <a:pt x="3" y="546"/>
                  </a:lnTo>
                  <a:lnTo>
                    <a:pt x="5" y="540"/>
                  </a:lnTo>
                  <a:lnTo>
                    <a:pt x="5" y="531"/>
                  </a:lnTo>
                  <a:lnTo>
                    <a:pt x="6" y="526"/>
                  </a:lnTo>
                  <a:lnTo>
                    <a:pt x="6" y="517"/>
                  </a:lnTo>
                  <a:lnTo>
                    <a:pt x="7" y="513"/>
                  </a:lnTo>
                  <a:lnTo>
                    <a:pt x="7" y="499"/>
                  </a:lnTo>
                  <a:lnTo>
                    <a:pt x="8" y="495"/>
                  </a:lnTo>
                  <a:lnTo>
                    <a:pt x="8" y="476"/>
                  </a:lnTo>
                  <a:lnTo>
                    <a:pt x="10" y="472"/>
                  </a:lnTo>
                  <a:lnTo>
                    <a:pt x="10" y="449"/>
                  </a:lnTo>
                  <a:lnTo>
                    <a:pt x="11" y="446"/>
                  </a:lnTo>
                  <a:lnTo>
                    <a:pt x="11" y="370"/>
                  </a:lnTo>
                  <a:lnTo>
                    <a:pt x="10" y="366"/>
                  </a:lnTo>
                  <a:lnTo>
                    <a:pt x="10" y="346"/>
                  </a:lnTo>
                  <a:lnTo>
                    <a:pt x="8" y="343"/>
                  </a:lnTo>
                  <a:lnTo>
                    <a:pt x="8" y="328"/>
                  </a:lnTo>
                  <a:lnTo>
                    <a:pt x="7" y="323"/>
                  </a:lnTo>
                  <a:lnTo>
                    <a:pt x="7" y="312"/>
                  </a:lnTo>
                  <a:lnTo>
                    <a:pt x="6" y="308"/>
                  </a:lnTo>
                  <a:lnTo>
                    <a:pt x="6" y="301"/>
                  </a:lnTo>
                  <a:lnTo>
                    <a:pt x="5" y="296"/>
                  </a:lnTo>
                  <a:lnTo>
                    <a:pt x="5" y="290"/>
                  </a:lnTo>
                  <a:lnTo>
                    <a:pt x="3" y="287"/>
                  </a:lnTo>
                  <a:lnTo>
                    <a:pt x="3" y="283"/>
                  </a:lnTo>
                  <a:lnTo>
                    <a:pt x="3" y="280"/>
                  </a:lnTo>
                  <a:lnTo>
                    <a:pt x="2" y="278"/>
                  </a:lnTo>
                  <a:lnTo>
                    <a:pt x="2" y="262"/>
                  </a:lnTo>
                  <a:lnTo>
                    <a:pt x="0" y="260"/>
                  </a:lnTo>
                  <a:lnTo>
                    <a:pt x="0" y="219"/>
                  </a:lnTo>
                  <a:lnTo>
                    <a:pt x="2" y="214"/>
                  </a:lnTo>
                  <a:lnTo>
                    <a:pt x="2" y="190"/>
                  </a:lnTo>
                  <a:lnTo>
                    <a:pt x="3" y="185"/>
                  </a:lnTo>
                  <a:lnTo>
                    <a:pt x="3" y="169"/>
                  </a:lnTo>
                  <a:lnTo>
                    <a:pt x="5" y="164"/>
                  </a:lnTo>
                  <a:lnTo>
                    <a:pt x="5" y="146"/>
                  </a:lnTo>
                  <a:lnTo>
                    <a:pt x="6" y="142"/>
                  </a:lnTo>
                  <a:lnTo>
                    <a:pt x="6" y="132"/>
                  </a:lnTo>
                  <a:lnTo>
                    <a:pt x="7" y="128"/>
                  </a:lnTo>
                  <a:lnTo>
                    <a:pt x="7" y="113"/>
                  </a:lnTo>
                  <a:lnTo>
                    <a:pt x="8" y="108"/>
                  </a:lnTo>
                  <a:lnTo>
                    <a:pt x="8" y="97"/>
                  </a:lnTo>
                  <a:lnTo>
                    <a:pt x="10" y="92"/>
                  </a:lnTo>
                  <a:lnTo>
                    <a:pt x="10" y="86"/>
                  </a:lnTo>
                  <a:lnTo>
                    <a:pt x="11" y="82"/>
                  </a:lnTo>
                  <a:lnTo>
                    <a:pt x="11" y="71"/>
                  </a:lnTo>
                  <a:lnTo>
                    <a:pt x="13" y="64"/>
                  </a:lnTo>
                  <a:lnTo>
                    <a:pt x="13" y="58"/>
                  </a:lnTo>
                  <a:lnTo>
                    <a:pt x="14" y="53"/>
                  </a:lnTo>
                  <a:lnTo>
                    <a:pt x="14" y="47"/>
                  </a:lnTo>
                  <a:lnTo>
                    <a:pt x="26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9" name="Freeform 111"/>
            <p:cNvSpPr>
              <a:spLocks/>
            </p:cNvSpPr>
            <p:nvPr/>
          </p:nvSpPr>
          <p:spPr bwMode="auto">
            <a:xfrm>
              <a:off x="3959" y="2215"/>
              <a:ext cx="15" cy="47"/>
            </a:xfrm>
            <a:custGeom>
              <a:avLst/>
              <a:gdLst>
                <a:gd name="T0" fmla="*/ 1950605 w 8"/>
                <a:gd name="T1" fmla="*/ 38386 h 33"/>
                <a:gd name="T2" fmla="*/ 1950605 w 8"/>
                <a:gd name="T3" fmla="*/ 23180 h 33"/>
                <a:gd name="T4" fmla="*/ 1395759 w 8"/>
                <a:gd name="T5" fmla="*/ 21465 h 33"/>
                <a:gd name="T6" fmla="*/ 1395759 w 8"/>
                <a:gd name="T7" fmla="*/ 13735 h 33"/>
                <a:gd name="T8" fmla="*/ 1206172 w 8"/>
                <a:gd name="T9" fmla="*/ 11427 h 33"/>
                <a:gd name="T10" fmla="*/ 1206172 w 8"/>
                <a:gd name="T11" fmla="*/ 7689 h 33"/>
                <a:gd name="T12" fmla="*/ 343089 w 8"/>
                <a:gd name="T13" fmla="*/ 7689 h 33"/>
                <a:gd name="T14" fmla="*/ 343089 w 8"/>
                <a:gd name="T15" fmla="*/ 1 h 33"/>
                <a:gd name="T16" fmla="*/ 0 w 8"/>
                <a:gd name="T17" fmla="*/ 1 h 33"/>
                <a:gd name="T18" fmla="*/ 0 w 8"/>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3"/>
                <a:gd name="T32" fmla="*/ 8 w 8"/>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3">
                  <a:moveTo>
                    <a:pt x="7" y="32"/>
                  </a:moveTo>
                  <a:lnTo>
                    <a:pt x="7" y="20"/>
                  </a:lnTo>
                  <a:lnTo>
                    <a:pt x="5" y="18"/>
                  </a:lnTo>
                  <a:lnTo>
                    <a:pt x="5" y="12"/>
                  </a:lnTo>
                  <a:lnTo>
                    <a:pt x="4" y="10"/>
                  </a:lnTo>
                  <a:lnTo>
                    <a:pt x="4" y="6"/>
                  </a:lnTo>
                  <a:lnTo>
                    <a:pt x="1" y="6"/>
                  </a:lnTo>
                  <a:lnTo>
                    <a:pt x="1" y="1"/>
                  </a:lnTo>
                  <a:lnTo>
                    <a:pt x="0" y="1"/>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0" name="Freeform 112"/>
            <p:cNvSpPr>
              <a:spLocks/>
            </p:cNvSpPr>
            <p:nvPr/>
          </p:nvSpPr>
          <p:spPr bwMode="auto">
            <a:xfrm>
              <a:off x="3874" y="2680"/>
              <a:ext cx="34" cy="28"/>
            </a:xfrm>
            <a:custGeom>
              <a:avLst/>
              <a:gdLst>
                <a:gd name="T0" fmla="*/ 5588126 w 18"/>
                <a:gd name="T1" fmla="*/ 0 h 20"/>
                <a:gd name="T2" fmla="*/ 5588126 w 18"/>
                <a:gd name="T3" fmla="*/ 1655 h 20"/>
                <a:gd name="T4" fmla="*/ 5349276 w 18"/>
                <a:gd name="T5" fmla="*/ 1655 h 20"/>
                <a:gd name="T6" fmla="*/ 5349276 w 18"/>
                <a:gd name="T7" fmla="*/ 4351 h 20"/>
                <a:gd name="T8" fmla="*/ 4613078 w 18"/>
                <a:gd name="T9" fmla="*/ 4351 h 20"/>
                <a:gd name="T10" fmla="*/ 4613078 w 18"/>
                <a:gd name="T11" fmla="*/ 6359 h 20"/>
                <a:gd name="T12" fmla="*/ 4406778 w 18"/>
                <a:gd name="T13" fmla="*/ 6359 h 20"/>
                <a:gd name="T14" fmla="*/ 4406778 w 18"/>
                <a:gd name="T15" fmla="*/ 7685 h 20"/>
                <a:gd name="T16" fmla="*/ 3783038 w 18"/>
                <a:gd name="T17" fmla="*/ 8903 h 20"/>
                <a:gd name="T18" fmla="*/ 3783038 w 18"/>
                <a:gd name="T19" fmla="*/ 10487 h 20"/>
                <a:gd name="T20" fmla="*/ 2958421 w 18"/>
                <a:gd name="T21" fmla="*/ 10487 h 20"/>
                <a:gd name="T22" fmla="*/ 2958421 w 18"/>
                <a:gd name="T23" fmla="*/ 11938 h 20"/>
                <a:gd name="T24" fmla="*/ 2626668 w 18"/>
                <a:gd name="T25" fmla="*/ 13069 h 20"/>
                <a:gd name="T26" fmla="*/ 2002785 w 18"/>
                <a:gd name="T27" fmla="*/ 13069 h 20"/>
                <a:gd name="T28" fmla="*/ 2002785 w 18"/>
                <a:gd name="T29" fmla="*/ 14682 h 20"/>
                <a:gd name="T30" fmla="*/ 1390589 w 18"/>
                <a:gd name="T31" fmla="*/ 14682 h 20"/>
                <a:gd name="T32" fmla="*/ 1390589 w 18"/>
                <a:gd name="T33" fmla="*/ 16204 h 20"/>
                <a:gd name="T34" fmla="*/ 0 w 18"/>
                <a:gd name="T35" fmla="*/ 16204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0"/>
                <a:gd name="T56" fmla="*/ 18 w 18"/>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0">
                  <a:moveTo>
                    <a:pt x="17" y="0"/>
                  </a:moveTo>
                  <a:lnTo>
                    <a:pt x="17" y="2"/>
                  </a:lnTo>
                  <a:lnTo>
                    <a:pt x="16" y="2"/>
                  </a:lnTo>
                  <a:lnTo>
                    <a:pt x="16" y="5"/>
                  </a:lnTo>
                  <a:lnTo>
                    <a:pt x="14" y="5"/>
                  </a:lnTo>
                  <a:lnTo>
                    <a:pt x="14" y="8"/>
                  </a:lnTo>
                  <a:lnTo>
                    <a:pt x="13" y="8"/>
                  </a:lnTo>
                  <a:lnTo>
                    <a:pt x="13" y="9"/>
                  </a:lnTo>
                  <a:lnTo>
                    <a:pt x="11" y="11"/>
                  </a:lnTo>
                  <a:lnTo>
                    <a:pt x="11" y="12"/>
                  </a:lnTo>
                  <a:lnTo>
                    <a:pt x="9" y="12"/>
                  </a:lnTo>
                  <a:lnTo>
                    <a:pt x="9" y="14"/>
                  </a:lnTo>
                  <a:lnTo>
                    <a:pt x="8" y="16"/>
                  </a:lnTo>
                  <a:lnTo>
                    <a:pt x="6" y="16"/>
                  </a:lnTo>
                  <a:lnTo>
                    <a:pt x="6" y="17"/>
                  </a:lnTo>
                  <a:lnTo>
                    <a:pt x="4" y="17"/>
                  </a:lnTo>
                  <a:lnTo>
                    <a:pt x="4" y="19"/>
                  </a:lnTo>
                  <a:lnTo>
                    <a:pt x="0" y="1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1" name="Freeform 113"/>
            <p:cNvSpPr>
              <a:spLocks/>
            </p:cNvSpPr>
            <p:nvPr/>
          </p:nvSpPr>
          <p:spPr bwMode="auto">
            <a:xfrm>
              <a:off x="3799" y="2690"/>
              <a:ext cx="107" cy="36"/>
            </a:xfrm>
            <a:custGeom>
              <a:avLst/>
              <a:gdLst>
                <a:gd name="T0" fmla="*/ 16530219 w 57"/>
                <a:gd name="T1" fmla="*/ 0 h 25"/>
                <a:gd name="T2" fmla="*/ 15936245 w 57"/>
                <a:gd name="T3" fmla="*/ 1 h 25"/>
                <a:gd name="T4" fmla="*/ 15936245 w 57"/>
                <a:gd name="T5" fmla="*/ 6428 h 25"/>
                <a:gd name="T6" fmla="*/ 15578223 w 57"/>
                <a:gd name="T7" fmla="*/ 9256 h 25"/>
                <a:gd name="T8" fmla="*/ 15578223 w 57"/>
                <a:gd name="T9" fmla="*/ 9910 h 25"/>
                <a:gd name="T10" fmla="*/ 15074438 w 57"/>
                <a:gd name="T11" fmla="*/ 11932 h 25"/>
                <a:gd name="T12" fmla="*/ 15074438 w 57"/>
                <a:gd name="T13" fmla="*/ 16396 h 25"/>
                <a:gd name="T14" fmla="*/ 14714069 w 57"/>
                <a:gd name="T15" fmla="*/ 17182 h 25"/>
                <a:gd name="T16" fmla="*/ 14714069 w 57"/>
                <a:gd name="T17" fmla="*/ 22573 h 25"/>
                <a:gd name="T18" fmla="*/ 14148554 w 57"/>
                <a:gd name="T19" fmla="*/ 22573 h 25"/>
                <a:gd name="T20" fmla="*/ 14148554 w 57"/>
                <a:gd name="T21" fmla="*/ 25849 h 25"/>
                <a:gd name="T22" fmla="*/ 14148554 w 57"/>
                <a:gd name="T23" fmla="*/ 25849 h 25"/>
                <a:gd name="T24" fmla="*/ 13475911 w 57"/>
                <a:gd name="T25" fmla="*/ 29591 h 25"/>
                <a:gd name="T26" fmla="*/ 13068387 w 57"/>
                <a:gd name="T27" fmla="*/ 29591 h 25"/>
                <a:gd name="T28" fmla="*/ 13068387 w 57"/>
                <a:gd name="T29" fmla="*/ 30354 h 25"/>
                <a:gd name="T30" fmla="*/ 12719477 w 57"/>
                <a:gd name="T31" fmla="*/ 30354 h 25"/>
                <a:gd name="T32" fmla="*/ 12415342 w 57"/>
                <a:gd name="T33" fmla="*/ 33998 h 25"/>
                <a:gd name="T34" fmla="*/ 11813844 w 57"/>
                <a:gd name="T35" fmla="*/ 33998 h 25"/>
                <a:gd name="T36" fmla="*/ 11461766 w 57"/>
                <a:gd name="T37" fmla="*/ 35628 h 25"/>
                <a:gd name="T38" fmla="*/ 9154553 w 57"/>
                <a:gd name="T39" fmla="*/ 35628 h 25"/>
                <a:gd name="T40" fmla="*/ 9154553 w 57"/>
                <a:gd name="T41" fmla="*/ 33998 h 25"/>
                <a:gd name="T42" fmla="*/ 5343941 w 57"/>
                <a:gd name="T43" fmla="*/ 33998 h 25"/>
                <a:gd name="T44" fmla="*/ 5343941 w 57"/>
                <a:gd name="T45" fmla="*/ 30354 h 25"/>
                <a:gd name="T46" fmla="*/ 4690948 w 57"/>
                <a:gd name="T47" fmla="*/ 30354 h 25"/>
                <a:gd name="T48" fmla="*/ 4690948 w 57"/>
                <a:gd name="T49" fmla="*/ 29591 h 25"/>
                <a:gd name="T50" fmla="*/ 4114864 w 57"/>
                <a:gd name="T51" fmla="*/ 25849 h 25"/>
                <a:gd name="T52" fmla="*/ 3762976 w 57"/>
                <a:gd name="T53" fmla="*/ 25849 h 25"/>
                <a:gd name="T54" fmla="*/ 3762976 w 57"/>
                <a:gd name="T55" fmla="*/ 24742 h 25"/>
                <a:gd name="T56" fmla="*/ 3609536 w 57"/>
                <a:gd name="T57" fmla="*/ 22573 h 25"/>
                <a:gd name="T58" fmla="*/ 3044402 w 57"/>
                <a:gd name="T59" fmla="*/ 22573 h 25"/>
                <a:gd name="T60" fmla="*/ 1254534 w 57"/>
                <a:gd name="T61" fmla="*/ 13329 h 25"/>
                <a:gd name="T62" fmla="*/ 923031 w 57"/>
                <a:gd name="T63" fmla="*/ 9910 h 25"/>
                <a:gd name="T64" fmla="*/ 0 w 57"/>
                <a:gd name="T65" fmla="*/ 9256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25"/>
                <a:gd name="T101" fmla="*/ 57 w 57"/>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25">
                  <a:moveTo>
                    <a:pt x="56" y="0"/>
                  </a:moveTo>
                  <a:lnTo>
                    <a:pt x="54" y="1"/>
                  </a:lnTo>
                  <a:lnTo>
                    <a:pt x="54" y="4"/>
                  </a:lnTo>
                  <a:lnTo>
                    <a:pt x="53" y="6"/>
                  </a:lnTo>
                  <a:lnTo>
                    <a:pt x="53" y="7"/>
                  </a:lnTo>
                  <a:lnTo>
                    <a:pt x="51" y="8"/>
                  </a:lnTo>
                  <a:lnTo>
                    <a:pt x="51" y="11"/>
                  </a:lnTo>
                  <a:lnTo>
                    <a:pt x="50" y="12"/>
                  </a:lnTo>
                  <a:lnTo>
                    <a:pt x="50" y="15"/>
                  </a:lnTo>
                  <a:lnTo>
                    <a:pt x="48" y="15"/>
                  </a:lnTo>
                  <a:lnTo>
                    <a:pt x="48" y="18"/>
                  </a:lnTo>
                  <a:lnTo>
                    <a:pt x="46" y="20"/>
                  </a:lnTo>
                  <a:lnTo>
                    <a:pt x="44" y="20"/>
                  </a:lnTo>
                  <a:lnTo>
                    <a:pt x="44" y="21"/>
                  </a:lnTo>
                  <a:lnTo>
                    <a:pt x="43" y="21"/>
                  </a:lnTo>
                  <a:lnTo>
                    <a:pt x="42" y="23"/>
                  </a:lnTo>
                  <a:lnTo>
                    <a:pt x="40" y="23"/>
                  </a:lnTo>
                  <a:lnTo>
                    <a:pt x="39" y="24"/>
                  </a:lnTo>
                  <a:lnTo>
                    <a:pt x="31" y="24"/>
                  </a:lnTo>
                  <a:lnTo>
                    <a:pt x="31" y="23"/>
                  </a:lnTo>
                  <a:lnTo>
                    <a:pt x="18" y="23"/>
                  </a:lnTo>
                  <a:lnTo>
                    <a:pt x="18" y="21"/>
                  </a:lnTo>
                  <a:lnTo>
                    <a:pt x="16" y="21"/>
                  </a:lnTo>
                  <a:lnTo>
                    <a:pt x="16" y="20"/>
                  </a:lnTo>
                  <a:lnTo>
                    <a:pt x="14" y="18"/>
                  </a:lnTo>
                  <a:lnTo>
                    <a:pt x="13" y="18"/>
                  </a:lnTo>
                  <a:lnTo>
                    <a:pt x="13" y="17"/>
                  </a:lnTo>
                  <a:lnTo>
                    <a:pt x="12" y="15"/>
                  </a:lnTo>
                  <a:lnTo>
                    <a:pt x="10" y="15"/>
                  </a:lnTo>
                  <a:lnTo>
                    <a:pt x="4" y="9"/>
                  </a:lnTo>
                  <a:lnTo>
                    <a:pt x="3" y="7"/>
                  </a:lnTo>
                  <a:lnTo>
                    <a:pt x="0" y="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 name="Freeform 114"/>
            <p:cNvSpPr>
              <a:spLocks/>
            </p:cNvSpPr>
            <p:nvPr/>
          </p:nvSpPr>
          <p:spPr bwMode="auto">
            <a:xfrm>
              <a:off x="3701" y="2491"/>
              <a:ext cx="53" cy="87"/>
            </a:xfrm>
            <a:custGeom>
              <a:avLst/>
              <a:gdLst>
                <a:gd name="T0" fmla="*/ 6970810 w 28"/>
                <a:gd name="T1" fmla="*/ 0 h 61"/>
                <a:gd name="T2" fmla="*/ 6970810 w 28"/>
                <a:gd name="T3" fmla="*/ 3972 h 61"/>
                <a:gd name="T4" fmla="*/ 7759654 w 28"/>
                <a:gd name="T5" fmla="*/ 5665 h 61"/>
                <a:gd name="T6" fmla="*/ 7759654 w 28"/>
                <a:gd name="T7" fmla="*/ 5860 h 61"/>
                <a:gd name="T8" fmla="*/ 8641780 w 28"/>
                <a:gd name="T9" fmla="*/ 8080 h 61"/>
                <a:gd name="T10" fmla="*/ 8641780 w 28"/>
                <a:gd name="T11" fmla="*/ 9678 h 61"/>
                <a:gd name="T12" fmla="*/ 9041309 w 28"/>
                <a:gd name="T13" fmla="*/ 9678 h 61"/>
                <a:gd name="T14" fmla="*/ 9041309 w 28"/>
                <a:gd name="T15" fmla="*/ 13803 h 61"/>
                <a:gd name="T16" fmla="*/ 9449265 w 28"/>
                <a:gd name="T17" fmla="*/ 13803 h 61"/>
                <a:gd name="T18" fmla="*/ 9449265 w 28"/>
                <a:gd name="T19" fmla="*/ 17001 h 61"/>
                <a:gd name="T20" fmla="*/ 9041309 w 28"/>
                <a:gd name="T21" fmla="*/ 17001 h 61"/>
                <a:gd name="T22" fmla="*/ 9041309 w 28"/>
                <a:gd name="T23" fmla="*/ 19686 h 61"/>
                <a:gd name="T24" fmla="*/ 8065027 w 28"/>
                <a:gd name="T25" fmla="*/ 19686 h 61"/>
                <a:gd name="T26" fmla="*/ 8065027 w 28"/>
                <a:gd name="T27" fmla="*/ 23442 h 61"/>
                <a:gd name="T28" fmla="*/ 8641780 w 28"/>
                <a:gd name="T29" fmla="*/ 23442 h 61"/>
                <a:gd name="T30" fmla="*/ 8641780 w 28"/>
                <a:gd name="T31" fmla="*/ 19686 h 61"/>
                <a:gd name="T32" fmla="*/ 9041309 w 28"/>
                <a:gd name="T33" fmla="*/ 19686 h 61"/>
                <a:gd name="T34" fmla="*/ 9041309 w 28"/>
                <a:gd name="T35" fmla="*/ 28077 h 61"/>
                <a:gd name="T36" fmla="*/ 9449265 w 28"/>
                <a:gd name="T37" fmla="*/ 28077 h 61"/>
                <a:gd name="T38" fmla="*/ 9449265 w 28"/>
                <a:gd name="T39" fmla="*/ 33904 h 61"/>
                <a:gd name="T40" fmla="*/ 9041309 w 28"/>
                <a:gd name="T41" fmla="*/ 33904 h 61"/>
                <a:gd name="T42" fmla="*/ 9041309 w 28"/>
                <a:gd name="T43" fmla="*/ 40044 h 61"/>
                <a:gd name="T44" fmla="*/ 8641780 w 28"/>
                <a:gd name="T45" fmla="*/ 40044 h 61"/>
                <a:gd name="T46" fmla="*/ 8641780 w 28"/>
                <a:gd name="T47" fmla="*/ 63145 h 61"/>
                <a:gd name="T48" fmla="*/ 8065027 w 28"/>
                <a:gd name="T49" fmla="*/ 63145 h 61"/>
                <a:gd name="T50" fmla="*/ 8065027 w 28"/>
                <a:gd name="T51" fmla="*/ 65597 h 61"/>
                <a:gd name="T52" fmla="*/ 7419035 w 28"/>
                <a:gd name="T53" fmla="*/ 65597 h 61"/>
                <a:gd name="T54" fmla="*/ 7419035 w 28"/>
                <a:gd name="T55" fmla="*/ 65955 h 61"/>
                <a:gd name="T56" fmla="*/ 5925805 w 28"/>
                <a:gd name="T57" fmla="*/ 65955 h 61"/>
                <a:gd name="T58" fmla="*/ 5925805 w 28"/>
                <a:gd name="T59" fmla="*/ 68010 h 61"/>
                <a:gd name="T60" fmla="*/ 4992067 w 28"/>
                <a:gd name="T61" fmla="*/ 68010 h 61"/>
                <a:gd name="T62" fmla="*/ 4565470 w 28"/>
                <a:gd name="T63" fmla="*/ 71427 h 61"/>
                <a:gd name="T64" fmla="*/ 3499598 w 28"/>
                <a:gd name="T65" fmla="*/ 71427 h 61"/>
                <a:gd name="T66" fmla="*/ 3499598 w 28"/>
                <a:gd name="T67" fmla="*/ 73308 h 61"/>
                <a:gd name="T68" fmla="*/ 1653910 w 28"/>
                <a:gd name="T69" fmla="*/ 73308 h 61"/>
                <a:gd name="T70" fmla="*/ 1653910 w 28"/>
                <a:gd name="T71" fmla="*/ 71427 h 61"/>
                <a:gd name="T72" fmla="*/ 1093941 w 28"/>
                <a:gd name="T73" fmla="*/ 68965 h 61"/>
                <a:gd name="T74" fmla="*/ 1093941 w 28"/>
                <a:gd name="T75" fmla="*/ 65955 h 61"/>
                <a:gd name="T76" fmla="*/ 1434248 w 28"/>
                <a:gd name="T77" fmla="*/ 65955 h 61"/>
                <a:gd name="T78" fmla="*/ 1434248 w 28"/>
                <a:gd name="T79" fmla="*/ 63145 h 61"/>
                <a:gd name="T80" fmla="*/ 400303 w 28"/>
                <a:gd name="T81" fmla="*/ 63145 h 61"/>
                <a:gd name="T82" fmla="*/ 400303 w 28"/>
                <a:gd name="T83" fmla="*/ 59798 h 61"/>
                <a:gd name="T84" fmla="*/ 1093941 w 28"/>
                <a:gd name="T85" fmla="*/ 59798 h 61"/>
                <a:gd name="T86" fmla="*/ 1093941 w 28"/>
                <a:gd name="T87" fmla="*/ 37598 h 61"/>
                <a:gd name="T88" fmla="*/ 0 w 28"/>
                <a:gd name="T89" fmla="*/ 37598 h 61"/>
                <a:gd name="T90" fmla="*/ 0 w 28"/>
                <a:gd name="T91" fmla="*/ 28423 h 61"/>
                <a:gd name="T92" fmla="*/ 400303 w 28"/>
                <a:gd name="T93" fmla="*/ 28423 h 61"/>
                <a:gd name="T94" fmla="*/ 400303 w 28"/>
                <a:gd name="T95" fmla="*/ 22249 h 61"/>
                <a:gd name="T96" fmla="*/ 1093941 w 28"/>
                <a:gd name="T97" fmla="*/ 22249 h 61"/>
                <a:gd name="T98" fmla="*/ 1093941 w 28"/>
                <a:gd name="T99" fmla="*/ 17001 h 61"/>
                <a:gd name="T100" fmla="*/ 1434248 w 28"/>
                <a:gd name="T101" fmla="*/ 17001 h 61"/>
                <a:gd name="T102" fmla="*/ 1653910 w 28"/>
                <a:gd name="T103" fmla="*/ 13803 h 61"/>
                <a:gd name="T104" fmla="*/ 2070674 w 28"/>
                <a:gd name="T105" fmla="*/ 9678 h 61"/>
                <a:gd name="T106" fmla="*/ 2714827 w 28"/>
                <a:gd name="T107" fmla="*/ 9678 h 61"/>
                <a:gd name="T108" fmla="*/ 3130615 w 28"/>
                <a:gd name="T109" fmla="*/ 8080 h 61"/>
                <a:gd name="T110" fmla="*/ 3499598 w 28"/>
                <a:gd name="T111" fmla="*/ 8080 h 61"/>
                <a:gd name="T112" fmla="*/ 4260769 w 28"/>
                <a:gd name="T113" fmla="*/ 5665 h 61"/>
                <a:gd name="T114" fmla="*/ 4992067 w 28"/>
                <a:gd name="T115" fmla="*/ 5665 h 61"/>
                <a:gd name="T116" fmla="*/ 4992067 w 28"/>
                <a:gd name="T117" fmla="*/ 1 h 61"/>
                <a:gd name="T118" fmla="*/ 6214886 w 28"/>
                <a:gd name="T119" fmla="*/ 1 h 61"/>
                <a:gd name="T120" fmla="*/ 6214886 w 28"/>
                <a:gd name="T121" fmla="*/ 0 h 61"/>
                <a:gd name="T122" fmla="*/ 6970810 w 28"/>
                <a:gd name="T123" fmla="*/ 0 h 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
                <a:gd name="T187" fmla="*/ 0 h 61"/>
                <a:gd name="T188" fmla="*/ 28 w 28"/>
                <a:gd name="T189" fmla="*/ 61 h 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 h="61">
                  <a:moveTo>
                    <a:pt x="20" y="0"/>
                  </a:moveTo>
                  <a:lnTo>
                    <a:pt x="20" y="3"/>
                  </a:lnTo>
                  <a:lnTo>
                    <a:pt x="22" y="4"/>
                  </a:lnTo>
                  <a:lnTo>
                    <a:pt x="22" y="5"/>
                  </a:lnTo>
                  <a:lnTo>
                    <a:pt x="25" y="6"/>
                  </a:lnTo>
                  <a:lnTo>
                    <a:pt x="25" y="8"/>
                  </a:lnTo>
                  <a:lnTo>
                    <a:pt x="26" y="8"/>
                  </a:lnTo>
                  <a:lnTo>
                    <a:pt x="26" y="11"/>
                  </a:lnTo>
                  <a:lnTo>
                    <a:pt x="27" y="11"/>
                  </a:lnTo>
                  <a:lnTo>
                    <a:pt x="27" y="14"/>
                  </a:lnTo>
                  <a:lnTo>
                    <a:pt x="26" y="14"/>
                  </a:lnTo>
                  <a:lnTo>
                    <a:pt x="26" y="16"/>
                  </a:lnTo>
                  <a:lnTo>
                    <a:pt x="23" y="16"/>
                  </a:lnTo>
                  <a:lnTo>
                    <a:pt x="23" y="19"/>
                  </a:lnTo>
                  <a:lnTo>
                    <a:pt x="25" y="19"/>
                  </a:lnTo>
                  <a:lnTo>
                    <a:pt x="25" y="16"/>
                  </a:lnTo>
                  <a:lnTo>
                    <a:pt x="26" y="16"/>
                  </a:lnTo>
                  <a:lnTo>
                    <a:pt x="26" y="23"/>
                  </a:lnTo>
                  <a:lnTo>
                    <a:pt x="27" y="23"/>
                  </a:lnTo>
                  <a:lnTo>
                    <a:pt x="27" y="28"/>
                  </a:lnTo>
                  <a:lnTo>
                    <a:pt x="26" y="28"/>
                  </a:lnTo>
                  <a:lnTo>
                    <a:pt x="26" y="33"/>
                  </a:lnTo>
                  <a:lnTo>
                    <a:pt x="25" y="33"/>
                  </a:lnTo>
                  <a:lnTo>
                    <a:pt x="25" y="52"/>
                  </a:lnTo>
                  <a:lnTo>
                    <a:pt x="23" y="52"/>
                  </a:lnTo>
                  <a:lnTo>
                    <a:pt x="23" y="54"/>
                  </a:lnTo>
                  <a:lnTo>
                    <a:pt x="21" y="54"/>
                  </a:lnTo>
                  <a:lnTo>
                    <a:pt x="21" y="55"/>
                  </a:lnTo>
                  <a:lnTo>
                    <a:pt x="17" y="55"/>
                  </a:lnTo>
                  <a:lnTo>
                    <a:pt x="17" y="56"/>
                  </a:lnTo>
                  <a:lnTo>
                    <a:pt x="14" y="56"/>
                  </a:lnTo>
                  <a:lnTo>
                    <a:pt x="13" y="59"/>
                  </a:lnTo>
                  <a:lnTo>
                    <a:pt x="10" y="59"/>
                  </a:lnTo>
                  <a:lnTo>
                    <a:pt x="10" y="60"/>
                  </a:lnTo>
                  <a:lnTo>
                    <a:pt x="5" y="60"/>
                  </a:lnTo>
                  <a:lnTo>
                    <a:pt x="5" y="59"/>
                  </a:lnTo>
                  <a:lnTo>
                    <a:pt x="3" y="57"/>
                  </a:lnTo>
                  <a:lnTo>
                    <a:pt x="3" y="55"/>
                  </a:lnTo>
                  <a:lnTo>
                    <a:pt x="4" y="55"/>
                  </a:lnTo>
                  <a:lnTo>
                    <a:pt x="4" y="52"/>
                  </a:lnTo>
                  <a:lnTo>
                    <a:pt x="1" y="52"/>
                  </a:lnTo>
                  <a:lnTo>
                    <a:pt x="1" y="49"/>
                  </a:lnTo>
                  <a:lnTo>
                    <a:pt x="3" y="49"/>
                  </a:lnTo>
                  <a:lnTo>
                    <a:pt x="3" y="31"/>
                  </a:lnTo>
                  <a:lnTo>
                    <a:pt x="0" y="31"/>
                  </a:lnTo>
                  <a:lnTo>
                    <a:pt x="0" y="24"/>
                  </a:lnTo>
                  <a:lnTo>
                    <a:pt x="1" y="24"/>
                  </a:lnTo>
                  <a:lnTo>
                    <a:pt x="1" y="18"/>
                  </a:lnTo>
                  <a:lnTo>
                    <a:pt x="3" y="18"/>
                  </a:lnTo>
                  <a:lnTo>
                    <a:pt x="3" y="14"/>
                  </a:lnTo>
                  <a:lnTo>
                    <a:pt x="4" y="14"/>
                  </a:lnTo>
                  <a:lnTo>
                    <a:pt x="5" y="11"/>
                  </a:lnTo>
                  <a:lnTo>
                    <a:pt x="6" y="8"/>
                  </a:lnTo>
                  <a:lnTo>
                    <a:pt x="8" y="8"/>
                  </a:lnTo>
                  <a:lnTo>
                    <a:pt x="9" y="6"/>
                  </a:lnTo>
                  <a:lnTo>
                    <a:pt x="10" y="6"/>
                  </a:lnTo>
                  <a:lnTo>
                    <a:pt x="12" y="4"/>
                  </a:lnTo>
                  <a:lnTo>
                    <a:pt x="14" y="4"/>
                  </a:lnTo>
                  <a:lnTo>
                    <a:pt x="14" y="1"/>
                  </a:lnTo>
                  <a:lnTo>
                    <a:pt x="18" y="1"/>
                  </a:lnTo>
                  <a:lnTo>
                    <a:pt x="18" y="0"/>
                  </a:lnTo>
                  <a:lnTo>
                    <a:pt x="2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23" name="Freeform 115"/>
            <p:cNvSpPr>
              <a:spLocks/>
            </p:cNvSpPr>
            <p:nvPr/>
          </p:nvSpPr>
          <p:spPr bwMode="auto">
            <a:xfrm>
              <a:off x="3699" y="2565"/>
              <a:ext cx="6" cy="8"/>
            </a:xfrm>
            <a:custGeom>
              <a:avLst/>
              <a:gdLst>
                <a:gd name="T0" fmla="*/ 2097152 w 3"/>
                <a:gd name="T1" fmla="*/ 0 h 5"/>
                <a:gd name="T2" fmla="*/ 2097152 w 3"/>
                <a:gd name="T3" fmla="*/ 48182 h 5"/>
                <a:gd name="T4" fmla="*/ 0 w 3"/>
                <a:gd name="T5" fmla="*/ 48182 h 5"/>
                <a:gd name="T6" fmla="*/ 0 w 3"/>
                <a:gd name="T7" fmla="*/ 0 h 5"/>
                <a:gd name="T8" fmla="*/ 2097152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lnTo>
                    <a:pt x="2" y="4"/>
                  </a:lnTo>
                  <a:lnTo>
                    <a:pt x="0" y="4"/>
                  </a:lnTo>
                  <a:lnTo>
                    <a:pt x="0" y="0"/>
                  </a:lnTo>
                  <a:lnTo>
                    <a:pt x="2"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24" name="Freeform 116"/>
            <p:cNvSpPr>
              <a:spLocks/>
            </p:cNvSpPr>
            <p:nvPr/>
          </p:nvSpPr>
          <p:spPr bwMode="auto">
            <a:xfrm>
              <a:off x="3696" y="2540"/>
              <a:ext cx="7" cy="20"/>
            </a:xfrm>
            <a:custGeom>
              <a:avLst/>
              <a:gdLst>
                <a:gd name="T0" fmla="*/ 215799 w 4"/>
                <a:gd name="T1" fmla="*/ 0 h 14"/>
                <a:gd name="T2" fmla="*/ 215799 w 4"/>
                <a:gd name="T3" fmla="*/ 16839 h 14"/>
                <a:gd name="T4" fmla="*/ 0 w 4"/>
                <a:gd name="T5" fmla="*/ 16839 h 14"/>
                <a:gd name="T6" fmla="*/ 0 w 4"/>
                <a:gd name="T7" fmla="*/ 0 h 14"/>
                <a:gd name="T8" fmla="*/ 215799 w 4"/>
                <a:gd name="T9" fmla="*/ 0 h 14"/>
                <a:gd name="T10" fmla="*/ 0 60000 65536"/>
                <a:gd name="T11" fmla="*/ 0 60000 65536"/>
                <a:gd name="T12" fmla="*/ 0 60000 65536"/>
                <a:gd name="T13" fmla="*/ 0 60000 65536"/>
                <a:gd name="T14" fmla="*/ 0 60000 65536"/>
                <a:gd name="T15" fmla="*/ 0 w 4"/>
                <a:gd name="T16" fmla="*/ 0 h 14"/>
                <a:gd name="T17" fmla="*/ 4 w 4"/>
                <a:gd name="T18" fmla="*/ 14 h 14"/>
              </a:gdLst>
              <a:ahLst/>
              <a:cxnLst>
                <a:cxn ang="T10">
                  <a:pos x="T0" y="T1"/>
                </a:cxn>
                <a:cxn ang="T11">
                  <a:pos x="T2" y="T3"/>
                </a:cxn>
                <a:cxn ang="T12">
                  <a:pos x="T4" y="T5"/>
                </a:cxn>
                <a:cxn ang="T13">
                  <a:pos x="T6" y="T7"/>
                </a:cxn>
                <a:cxn ang="T14">
                  <a:pos x="T8" y="T9"/>
                </a:cxn>
              </a:cxnLst>
              <a:rect l="T15" t="T16" r="T17" b="T18"/>
              <a:pathLst>
                <a:path w="4" h="14">
                  <a:moveTo>
                    <a:pt x="3" y="0"/>
                  </a:moveTo>
                  <a:lnTo>
                    <a:pt x="3" y="13"/>
                  </a:lnTo>
                  <a:lnTo>
                    <a:pt x="0" y="13"/>
                  </a:lnTo>
                  <a:lnTo>
                    <a:pt x="0" y="0"/>
                  </a:lnTo>
                  <a:lnTo>
                    <a:pt x="3"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25" name="Freeform 117"/>
            <p:cNvSpPr>
              <a:spLocks/>
            </p:cNvSpPr>
            <p:nvPr/>
          </p:nvSpPr>
          <p:spPr bwMode="auto">
            <a:xfrm>
              <a:off x="3692" y="2491"/>
              <a:ext cx="62" cy="94"/>
            </a:xfrm>
            <a:custGeom>
              <a:avLst/>
              <a:gdLst>
                <a:gd name="T0" fmla="*/ 1446721 w 33"/>
                <a:gd name="T1" fmla="*/ 72935 h 66"/>
                <a:gd name="T2" fmla="*/ 933637 w 33"/>
                <a:gd name="T3" fmla="*/ 62013 h 66"/>
                <a:gd name="T4" fmla="*/ 682759 w 33"/>
                <a:gd name="T5" fmla="*/ 25733 h 66"/>
                <a:gd name="T6" fmla="*/ 0 w 33"/>
                <a:gd name="T7" fmla="*/ 30571 h 66"/>
                <a:gd name="T8" fmla="*/ 682759 w 33"/>
                <a:gd name="T9" fmla="*/ 60629 h 66"/>
                <a:gd name="T10" fmla="*/ 933637 w 33"/>
                <a:gd name="T11" fmla="*/ 66217 h 66"/>
                <a:gd name="T12" fmla="*/ 1446721 w 33"/>
                <a:gd name="T13" fmla="*/ 70242 h 66"/>
                <a:gd name="T14" fmla="*/ 1754106 w 33"/>
                <a:gd name="T15" fmla="*/ 72935 h 66"/>
                <a:gd name="T16" fmla="*/ 3667228 w 33"/>
                <a:gd name="T17" fmla="*/ 75535 h 66"/>
                <a:gd name="T18" fmla="*/ 4527939 w 33"/>
                <a:gd name="T19" fmla="*/ 72935 h 66"/>
                <a:gd name="T20" fmla="*/ 6029018 w 33"/>
                <a:gd name="T21" fmla="*/ 70242 h 66"/>
                <a:gd name="T22" fmla="*/ 7464246 w 33"/>
                <a:gd name="T23" fmla="*/ 70086 h 66"/>
                <a:gd name="T24" fmla="*/ 8143877 w 33"/>
                <a:gd name="T25" fmla="*/ 66968 h 66"/>
                <a:gd name="T26" fmla="*/ 8609004 w 33"/>
                <a:gd name="T27" fmla="*/ 64176 h 66"/>
                <a:gd name="T28" fmla="*/ 9270848 w 33"/>
                <a:gd name="T29" fmla="*/ 41262 h 66"/>
                <a:gd name="T30" fmla="*/ 9594398 w 33"/>
                <a:gd name="T31" fmla="*/ 33686 h 66"/>
                <a:gd name="T32" fmla="*/ 9270848 w 33"/>
                <a:gd name="T33" fmla="*/ 27861 h 66"/>
                <a:gd name="T34" fmla="*/ 8143877 w 33"/>
                <a:gd name="T35" fmla="*/ 19562 h 66"/>
                <a:gd name="T36" fmla="*/ 7840289 w 33"/>
                <a:gd name="T37" fmla="*/ 25013 h 66"/>
                <a:gd name="T38" fmla="*/ 7464246 w 33"/>
                <a:gd name="T39" fmla="*/ 25733 h 66"/>
                <a:gd name="T40" fmla="*/ 9270848 w 33"/>
                <a:gd name="T41" fmla="*/ 23180 h 66"/>
                <a:gd name="T42" fmla="*/ 9594398 w 33"/>
                <a:gd name="T43" fmla="*/ 16275 h 66"/>
                <a:gd name="T44" fmla="*/ 9270848 w 33"/>
                <a:gd name="T45" fmla="*/ 13361 h 66"/>
                <a:gd name="T46" fmla="*/ 8143877 w 33"/>
                <a:gd name="T47" fmla="*/ 7689 h 66"/>
                <a:gd name="T48" fmla="*/ 6889942 w 33"/>
                <a:gd name="T49" fmla="*/ 0 h 66"/>
                <a:gd name="T50" fmla="*/ 6029018 w 33"/>
                <a:gd name="T51" fmla="*/ 1 h 66"/>
                <a:gd name="T52" fmla="*/ 5106699 w 33"/>
                <a:gd name="T53" fmla="*/ 3791 h 66"/>
                <a:gd name="T54" fmla="*/ 4527939 w 33"/>
                <a:gd name="T55" fmla="*/ 5399 h 66"/>
                <a:gd name="T56" fmla="*/ 4173058 w 33"/>
                <a:gd name="T57" fmla="*/ 7689 h 66"/>
                <a:gd name="T58" fmla="*/ 2718082 w 33"/>
                <a:gd name="T59" fmla="*/ 10951 h 66"/>
                <a:gd name="T60" fmla="*/ 2056119 w 33"/>
                <a:gd name="T61" fmla="*/ 10951 h 66"/>
                <a:gd name="T62" fmla="*/ 1754106 w 33"/>
                <a:gd name="T63" fmla="*/ 13361 h 66"/>
                <a:gd name="T64" fmla="*/ 1446721 w 33"/>
                <a:gd name="T65" fmla="*/ 16275 h 66"/>
                <a:gd name="T66" fmla="*/ 933637 w 33"/>
                <a:gd name="T67" fmla="*/ 17562 h 66"/>
                <a:gd name="T68" fmla="*/ 682759 w 33"/>
                <a:gd name="T69" fmla="*/ 23180 h 66"/>
                <a:gd name="T70" fmla="*/ 1446721 w 33"/>
                <a:gd name="T71" fmla="*/ 76899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
                <a:gd name="T109" fmla="*/ 0 h 66"/>
                <a:gd name="T110" fmla="*/ 33 w 33"/>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 h="66">
                  <a:moveTo>
                    <a:pt x="5" y="65"/>
                  </a:moveTo>
                  <a:lnTo>
                    <a:pt x="5" y="62"/>
                  </a:lnTo>
                  <a:lnTo>
                    <a:pt x="3" y="61"/>
                  </a:lnTo>
                  <a:lnTo>
                    <a:pt x="3" y="53"/>
                  </a:lnTo>
                  <a:lnTo>
                    <a:pt x="2" y="51"/>
                  </a:lnTo>
                  <a:lnTo>
                    <a:pt x="2" y="22"/>
                  </a:lnTo>
                  <a:lnTo>
                    <a:pt x="2" y="26"/>
                  </a:lnTo>
                  <a:lnTo>
                    <a:pt x="0" y="26"/>
                  </a:lnTo>
                  <a:lnTo>
                    <a:pt x="0" y="50"/>
                  </a:lnTo>
                  <a:lnTo>
                    <a:pt x="2" y="51"/>
                  </a:lnTo>
                  <a:lnTo>
                    <a:pt x="2" y="56"/>
                  </a:lnTo>
                  <a:lnTo>
                    <a:pt x="3" y="56"/>
                  </a:lnTo>
                  <a:lnTo>
                    <a:pt x="3" y="60"/>
                  </a:lnTo>
                  <a:lnTo>
                    <a:pt x="5" y="60"/>
                  </a:lnTo>
                  <a:lnTo>
                    <a:pt x="5" y="62"/>
                  </a:lnTo>
                  <a:lnTo>
                    <a:pt x="6" y="62"/>
                  </a:lnTo>
                  <a:lnTo>
                    <a:pt x="6" y="64"/>
                  </a:lnTo>
                  <a:lnTo>
                    <a:pt x="12" y="64"/>
                  </a:lnTo>
                  <a:lnTo>
                    <a:pt x="12" y="62"/>
                  </a:lnTo>
                  <a:lnTo>
                    <a:pt x="15" y="62"/>
                  </a:lnTo>
                  <a:lnTo>
                    <a:pt x="17" y="60"/>
                  </a:lnTo>
                  <a:lnTo>
                    <a:pt x="20" y="60"/>
                  </a:lnTo>
                  <a:lnTo>
                    <a:pt x="22" y="59"/>
                  </a:lnTo>
                  <a:lnTo>
                    <a:pt x="25" y="59"/>
                  </a:lnTo>
                  <a:lnTo>
                    <a:pt x="26" y="57"/>
                  </a:lnTo>
                  <a:lnTo>
                    <a:pt x="27" y="57"/>
                  </a:lnTo>
                  <a:lnTo>
                    <a:pt x="27" y="56"/>
                  </a:lnTo>
                  <a:lnTo>
                    <a:pt x="29" y="54"/>
                  </a:lnTo>
                  <a:lnTo>
                    <a:pt x="29" y="35"/>
                  </a:lnTo>
                  <a:lnTo>
                    <a:pt x="31" y="35"/>
                  </a:lnTo>
                  <a:lnTo>
                    <a:pt x="31" y="29"/>
                  </a:lnTo>
                  <a:lnTo>
                    <a:pt x="32" y="29"/>
                  </a:lnTo>
                  <a:lnTo>
                    <a:pt x="32" y="25"/>
                  </a:lnTo>
                  <a:lnTo>
                    <a:pt x="31" y="24"/>
                  </a:lnTo>
                  <a:lnTo>
                    <a:pt x="31" y="21"/>
                  </a:lnTo>
                  <a:lnTo>
                    <a:pt x="27" y="17"/>
                  </a:lnTo>
                  <a:lnTo>
                    <a:pt x="27" y="20"/>
                  </a:lnTo>
                  <a:lnTo>
                    <a:pt x="26" y="21"/>
                  </a:lnTo>
                  <a:lnTo>
                    <a:pt x="25" y="21"/>
                  </a:lnTo>
                  <a:lnTo>
                    <a:pt x="25" y="22"/>
                  </a:lnTo>
                  <a:lnTo>
                    <a:pt x="20" y="22"/>
                  </a:lnTo>
                  <a:lnTo>
                    <a:pt x="31" y="20"/>
                  </a:lnTo>
                  <a:lnTo>
                    <a:pt x="31" y="14"/>
                  </a:lnTo>
                  <a:lnTo>
                    <a:pt x="32" y="14"/>
                  </a:lnTo>
                  <a:lnTo>
                    <a:pt x="32" y="12"/>
                  </a:lnTo>
                  <a:lnTo>
                    <a:pt x="31" y="11"/>
                  </a:lnTo>
                  <a:lnTo>
                    <a:pt x="31" y="9"/>
                  </a:lnTo>
                  <a:lnTo>
                    <a:pt x="27" y="6"/>
                  </a:lnTo>
                  <a:lnTo>
                    <a:pt x="22" y="0"/>
                  </a:lnTo>
                  <a:lnTo>
                    <a:pt x="23" y="0"/>
                  </a:lnTo>
                  <a:lnTo>
                    <a:pt x="22" y="0"/>
                  </a:lnTo>
                  <a:lnTo>
                    <a:pt x="20" y="1"/>
                  </a:lnTo>
                  <a:lnTo>
                    <a:pt x="17" y="1"/>
                  </a:lnTo>
                  <a:lnTo>
                    <a:pt x="17" y="3"/>
                  </a:lnTo>
                  <a:lnTo>
                    <a:pt x="15" y="4"/>
                  </a:lnTo>
                  <a:lnTo>
                    <a:pt x="14" y="4"/>
                  </a:lnTo>
                  <a:lnTo>
                    <a:pt x="14" y="6"/>
                  </a:lnTo>
                  <a:lnTo>
                    <a:pt x="12" y="6"/>
                  </a:lnTo>
                  <a:lnTo>
                    <a:pt x="9" y="9"/>
                  </a:lnTo>
                  <a:lnTo>
                    <a:pt x="7" y="9"/>
                  </a:lnTo>
                  <a:lnTo>
                    <a:pt x="7" y="11"/>
                  </a:lnTo>
                  <a:lnTo>
                    <a:pt x="6" y="11"/>
                  </a:lnTo>
                  <a:lnTo>
                    <a:pt x="6" y="12"/>
                  </a:lnTo>
                  <a:lnTo>
                    <a:pt x="5" y="14"/>
                  </a:lnTo>
                  <a:lnTo>
                    <a:pt x="5" y="15"/>
                  </a:lnTo>
                  <a:lnTo>
                    <a:pt x="3" y="15"/>
                  </a:lnTo>
                  <a:lnTo>
                    <a:pt x="3" y="20"/>
                  </a:lnTo>
                  <a:lnTo>
                    <a:pt x="2" y="20"/>
                  </a:lnTo>
                  <a:lnTo>
                    <a:pt x="2" y="22"/>
                  </a:lnTo>
                  <a:lnTo>
                    <a:pt x="5" y="6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6" name="Freeform 118"/>
            <p:cNvSpPr>
              <a:spLocks/>
            </p:cNvSpPr>
            <p:nvPr/>
          </p:nvSpPr>
          <p:spPr bwMode="auto">
            <a:xfrm>
              <a:off x="3799" y="2578"/>
              <a:ext cx="28" cy="56"/>
            </a:xfrm>
            <a:custGeom>
              <a:avLst/>
              <a:gdLst>
                <a:gd name="T0" fmla="*/ 0 w 15"/>
                <a:gd name="T1" fmla="*/ 21511 h 39"/>
                <a:gd name="T2" fmla="*/ 280986 w 15"/>
                <a:gd name="T3" fmla="*/ 21511 h 39"/>
                <a:gd name="T4" fmla="*/ 280986 w 15"/>
                <a:gd name="T5" fmla="*/ 21834 h 39"/>
                <a:gd name="T6" fmla="*/ 848609 w 15"/>
                <a:gd name="T7" fmla="*/ 21834 h 39"/>
                <a:gd name="T8" fmla="*/ 848609 w 15"/>
                <a:gd name="T9" fmla="*/ 24804 h 39"/>
                <a:gd name="T10" fmla="*/ 979080 w 15"/>
                <a:gd name="T11" fmla="*/ 26128 h 39"/>
                <a:gd name="T12" fmla="*/ 979080 w 15"/>
                <a:gd name="T13" fmla="*/ 28030 h 39"/>
                <a:gd name="T14" fmla="*/ 1303290 w 15"/>
                <a:gd name="T15" fmla="*/ 29098 h 39"/>
                <a:gd name="T16" fmla="*/ 1303290 w 15"/>
                <a:gd name="T17" fmla="*/ 31351 h 39"/>
                <a:gd name="T18" fmla="*/ 1584070 w 15"/>
                <a:gd name="T19" fmla="*/ 32981 h 39"/>
                <a:gd name="T20" fmla="*/ 1584070 w 15"/>
                <a:gd name="T21" fmla="*/ 37517 h 39"/>
                <a:gd name="T22" fmla="*/ 1827616 w 15"/>
                <a:gd name="T23" fmla="*/ 37517 h 39"/>
                <a:gd name="T24" fmla="*/ 1827616 w 15"/>
                <a:gd name="T25" fmla="*/ 43691 h 39"/>
                <a:gd name="T26" fmla="*/ 2432808 w 15"/>
                <a:gd name="T27" fmla="*/ 43691 h 39"/>
                <a:gd name="T28" fmla="*/ 2432808 w 15"/>
                <a:gd name="T29" fmla="*/ 45017 h 39"/>
                <a:gd name="T30" fmla="*/ 2633049 w 15"/>
                <a:gd name="T31" fmla="*/ 47357 h 39"/>
                <a:gd name="T32" fmla="*/ 2633049 w 15"/>
                <a:gd name="T33" fmla="*/ 48393 h 39"/>
                <a:gd name="T34" fmla="*/ 2956931 w 15"/>
                <a:gd name="T35" fmla="*/ 48393 h 39"/>
                <a:gd name="T36" fmla="*/ 2956931 w 15"/>
                <a:gd name="T37" fmla="*/ 50607 h 39"/>
                <a:gd name="T38" fmla="*/ 3130564 w 15"/>
                <a:gd name="T39" fmla="*/ 50607 h 39"/>
                <a:gd name="T40" fmla="*/ 3130564 w 15"/>
                <a:gd name="T41" fmla="*/ 53062 h 39"/>
                <a:gd name="T42" fmla="*/ 3130564 w 15"/>
                <a:gd name="T43" fmla="*/ 43691 h 39"/>
                <a:gd name="T44" fmla="*/ 3692543 w 15"/>
                <a:gd name="T45" fmla="*/ 43691 h 39"/>
                <a:gd name="T46" fmla="*/ 3692543 w 15"/>
                <a:gd name="T47" fmla="*/ 13595 h 39"/>
                <a:gd name="T48" fmla="*/ 3692543 w 15"/>
                <a:gd name="T49" fmla="*/ 12672 h 39"/>
                <a:gd name="T50" fmla="*/ 3692543 w 15"/>
                <a:gd name="T51" fmla="*/ 4280 h 39"/>
                <a:gd name="T52" fmla="*/ 3130564 w 15"/>
                <a:gd name="T53" fmla="*/ 1 h 39"/>
                <a:gd name="T54" fmla="*/ 2633049 w 15"/>
                <a:gd name="T55" fmla="*/ 1 h 39"/>
                <a:gd name="T56" fmla="*/ 2432808 w 15"/>
                <a:gd name="T57" fmla="*/ 0 h 39"/>
                <a:gd name="T58" fmla="*/ 1584070 w 15"/>
                <a:gd name="T59" fmla="*/ 0 h 39"/>
                <a:gd name="T60" fmla="*/ 1584070 w 15"/>
                <a:gd name="T61" fmla="*/ 1 h 39"/>
                <a:gd name="T62" fmla="*/ 1303290 w 15"/>
                <a:gd name="T63" fmla="*/ 1 h 39"/>
                <a:gd name="T64" fmla="*/ 1303290 w 15"/>
                <a:gd name="T65" fmla="*/ 6146 h 39"/>
                <a:gd name="T66" fmla="*/ 979080 w 15"/>
                <a:gd name="T67" fmla="*/ 6594 h 39"/>
                <a:gd name="T68" fmla="*/ 979080 w 15"/>
                <a:gd name="T69" fmla="*/ 12672 h 39"/>
                <a:gd name="T70" fmla="*/ 848609 w 15"/>
                <a:gd name="T71" fmla="*/ 15206 h 39"/>
                <a:gd name="T72" fmla="*/ 848609 w 15"/>
                <a:gd name="T73" fmla="*/ 18196 h 39"/>
                <a:gd name="T74" fmla="*/ 280986 w 15"/>
                <a:gd name="T75" fmla="*/ 18196 h 39"/>
                <a:gd name="T76" fmla="*/ 0 w 15"/>
                <a:gd name="T77" fmla="*/ 21511 h 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
                <a:gd name="T118" fmla="*/ 0 h 39"/>
                <a:gd name="T119" fmla="*/ 15 w 15"/>
                <a:gd name="T120" fmla="*/ 39 h 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 h="39">
                  <a:moveTo>
                    <a:pt x="0" y="15"/>
                  </a:moveTo>
                  <a:lnTo>
                    <a:pt x="1" y="15"/>
                  </a:lnTo>
                  <a:lnTo>
                    <a:pt x="1" y="16"/>
                  </a:lnTo>
                  <a:lnTo>
                    <a:pt x="3" y="16"/>
                  </a:lnTo>
                  <a:lnTo>
                    <a:pt x="3" y="18"/>
                  </a:lnTo>
                  <a:lnTo>
                    <a:pt x="4" y="19"/>
                  </a:lnTo>
                  <a:lnTo>
                    <a:pt x="4" y="20"/>
                  </a:lnTo>
                  <a:lnTo>
                    <a:pt x="5" y="21"/>
                  </a:lnTo>
                  <a:lnTo>
                    <a:pt x="5" y="23"/>
                  </a:lnTo>
                  <a:lnTo>
                    <a:pt x="6" y="24"/>
                  </a:lnTo>
                  <a:lnTo>
                    <a:pt x="6" y="27"/>
                  </a:lnTo>
                  <a:lnTo>
                    <a:pt x="7" y="27"/>
                  </a:lnTo>
                  <a:lnTo>
                    <a:pt x="7" y="31"/>
                  </a:lnTo>
                  <a:lnTo>
                    <a:pt x="9" y="31"/>
                  </a:lnTo>
                  <a:lnTo>
                    <a:pt x="9" y="33"/>
                  </a:lnTo>
                  <a:lnTo>
                    <a:pt x="10" y="34"/>
                  </a:lnTo>
                  <a:lnTo>
                    <a:pt x="10" y="35"/>
                  </a:lnTo>
                  <a:lnTo>
                    <a:pt x="11" y="35"/>
                  </a:lnTo>
                  <a:lnTo>
                    <a:pt x="11" y="36"/>
                  </a:lnTo>
                  <a:lnTo>
                    <a:pt x="12" y="36"/>
                  </a:lnTo>
                  <a:lnTo>
                    <a:pt x="12" y="38"/>
                  </a:lnTo>
                  <a:lnTo>
                    <a:pt x="12" y="31"/>
                  </a:lnTo>
                  <a:lnTo>
                    <a:pt x="14" y="31"/>
                  </a:lnTo>
                  <a:lnTo>
                    <a:pt x="14" y="10"/>
                  </a:lnTo>
                  <a:lnTo>
                    <a:pt x="14" y="9"/>
                  </a:lnTo>
                  <a:lnTo>
                    <a:pt x="14" y="3"/>
                  </a:lnTo>
                  <a:lnTo>
                    <a:pt x="12" y="1"/>
                  </a:lnTo>
                  <a:lnTo>
                    <a:pt x="10" y="1"/>
                  </a:lnTo>
                  <a:lnTo>
                    <a:pt x="9" y="0"/>
                  </a:lnTo>
                  <a:lnTo>
                    <a:pt x="6" y="0"/>
                  </a:lnTo>
                  <a:lnTo>
                    <a:pt x="6" y="1"/>
                  </a:lnTo>
                  <a:lnTo>
                    <a:pt x="5" y="1"/>
                  </a:lnTo>
                  <a:lnTo>
                    <a:pt x="5" y="4"/>
                  </a:lnTo>
                  <a:lnTo>
                    <a:pt x="4" y="5"/>
                  </a:lnTo>
                  <a:lnTo>
                    <a:pt x="4" y="9"/>
                  </a:lnTo>
                  <a:lnTo>
                    <a:pt x="3" y="11"/>
                  </a:lnTo>
                  <a:lnTo>
                    <a:pt x="3" y="13"/>
                  </a:lnTo>
                  <a:lnTo>
                    <a:pt x="1" y="13"/>
                  </a:lnTo>
                  <a:lnTo>
                    <a:pt x="0" y="1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27" name="Freeform 119"/>
            <p:cNvSpPr>
              <a:spLocks/>
            </p:cNvSpPr>
            <p:nvPr/>
          </p:nvSpPr>
          <p:spPr bwMode="auto">
            <a:xfrm>
              <a:off x="3701" y="2563"/>
              <a:ext cx="162" cy="168"/>
            </a:xfrm>
            <a:custGeom>
              <a:avLst/>
              <a:gdLst>
                <a:gd name="T0" fmla="*/ 25337612 w 86"/>
                <a:gd name="T1" fmla="*/ 137767 h 118"/>
                <a:gd name="T2" fmla="*/ 18267166 w 86"/>
                <a:gd name="T3" fmla="*/ 134715 h 118"/>
                <a:gd name="T4" fmla="*/ 17466902 w 86"/>
                <a:gd name="T5" fmla="*/ 133280 h 118"/>
                <a:gd name="T6" fmla="*/ 16760265 w 86"/>
                <a:gd name="T7" fmla="*/ 132338 h 118"/>
                <a:gd name="T8" fmla="*/ 14957669 w 86"/>
                <a:gd name="T9" fmla="*/ 125107 h 118"/>
                <a:gd name="T10" fmla="*/ 12593420 w 86"/>
                <a:gd name="T11" fmla="*/ 120919 h 118"/>
                <a:gd name="T12" fmla="*/ 11411996 w 86"/>
                <a:gd name="T13" fmla="*/ 115872 h 118"/>
                <a:gd name="T14" fmla="*/ 10404032 w 86"/>
                <a:gd name="T15" fmla="*/ 110953 h 118"/>
                <a:gd name="T16" fmla="*/ 9586136 w 86"/>
                <a:gd name="T17" fmla="*/ 105098 h 118"/>
                <a:gd name="T18" fmla="*/ 8897425 w 86"/>
                <a:gd name="T19" fmla="*/ 104772 h 118"/>
                <a:gd name="T20" fmla="*/ 8561535 w 86"/>
                <a:gd name="T21" fmla="*/ 100631 h 118"/>
                <a:gd name="T22" fmla="*/ 7940495 w 86"/>
                <a:gd name="T23" fmla="*/ 98652 h 118"/>
                <a:gd name="T24" fmla="*/ 7246229 w 86"/>
                <a:gd name="T25" fmla="*/ 94621 h 118"/>
                <a:gd name="T26" fmla="*/ 6855361 w 86"/>
                <a:gd name="T27" fmla="*/ 88878 h 118"/>
                <a:gd name="T28" fmla="*/ 6429467 w 86"/>
                <a:gd name="T29" fmla="*/ 85523 h 118"/>
                <a:gd name="T30" fmla="*/ 6058223 w 86"/>
                <a:gd name="T31" fmla="*/ 76471 h 118"/>
                <a:gd name="T32" fmla="*/ 5347142 w 86"/>
                <a:gd name="T33" fmla="*/ 69925 h 118"/>
                <a:gd name="T34" fmla="*/ 4350258 w 86"/>
                <a:gd name="T35" fmla="*/ 61720 h 118"/>
                <a:gd name="T36" fmla="*/ 3846765 w 86"/>
                <a:gd name="T37" fmla="*/ 52517 h 118"/>
                <a:gd name="T38" fmla="*/ 3216095 w 86"/>
                <a:gd name="T39" fmla="*/ 50477 h 118"/>
                <a:gd name="T40" fmla="*/ 2838607 w 86"/>
                <a:gd name="T41" fmla="*/ 46680 h 118"/>
                <a:gd name="T42" fmla="*/ 2507445 w 86"/>
                <a:gd name="T43" fmla="*/ 43351 h 118"/>
                <a:gd name="T44" fmla="*/ 1884058 w 86"/>
                <a:gd name="T45" fmla="*/ 38446 h 118"/>
                <a:gd name="T46" fmla="*/ 1506915 w 86"/>
                <a:gd name="T47" fmla="*/ 33577 h 118"/>
                <a:gd name="T48" fmla="*/ 1000179 w 86"/>
                <a:gd name="T49" fmla="*/ 27516 h 118"/>
                <a:gd name="T50" fmla="*/ 706640 w 86"/>
                <a:gd name="T51" fmla="*/ 24902 h 118"/>
                <a:gd name="T52" fmla="*/ 0 w 86"/>
                <a:gd name="T53" fmla="*/ 21387 h 118"/>
                <a:gd name="T54" fmla="*/ 706640 w 86"/>
                <a:gd name="T55" fmla="*/ 17491 h 118"/>
                <a:gd name="T56" fmla="*/ 2507445 w 86"/>
                <a:gd name="T57" fmla="*/ 10910 h 118"/>
                <a:gd name="T58" fmla="*/ 2838607 w 86"/>
                <a:gd name="T59" fmla="*/ 5382 h 118"/>
                <a:gd name="T60" fmla="*/ 4350258 w 86"/>
                <a:gd name="T61" fmla="*/ 3780 h 118"/>
                <a:gd name="T62" fmla="*/ 6429467 w 86"/>
                <a:gd name="T63" fmla="*/ 1 h 118"/>
                <a:gd name="T64" fmla="*/ 7940495 w 86"/>
                <a:gd name="T65" fmla="*/ 0 h 118"/>
                <a:gd name="T66" fmla="*/ 9272556 w 86"/>
                <a:gd name="T67" fmla="*/ 1 h 118"/>
                <a:gd name="T68" fmla="*/ 11411996 w 86"/>
                <a:gd name="T69" fmla="*/ 11361 h 118"/>
                <a:gd name="T70" fmla="*/ 12593420 w 86"/>
                <a:gd name="T71" fmla="*/ 17491 h 118"/>
                <a:gd name="T72" fmla="*/ 13649870 w 86"/>
                <a:gd name="T73" fmla="*/ 23029 h 118"/>
                <a:gd name="T74" fmla="*/ 14957669 w 86"/>
                <a:gd name="T75" fmla="*/ 29635 h 118"/>
                <a:gd name="T76" fmla="*/ 15759923 w 86"/>
                <a:gd name="T77" fmla="*/ 33577 h 118"/>
                <a:gd name="T78" fmla="*/ 16489160 w 86"/>
                <a:gd name="T79" fmla="*/ 37726 h 118"/>
                <a:gd name="T80" fmla="*/ 17466902 w 86"/>
                <a:gd name="T81" fmla="*/ 42192 h 118"/>
                <a:gd name="T82" fmla="*/ 18267166 w 86"/>
                <a:gd name="T83" fmla="*/ 43351 h 118"/>
                <a:gd name="T84" fmla="*/ 19598293 w 86"/>
                <a:gd name="T85" fmla="*/ 46680 h 118"/>
                <a:gd name="T86" fmla="*/ 20505237 w 86"/>
                <a:gd name="T87" fmla="*/ 49114 h 118"/>
                <a:gd name="T88" fmla="*/ 20880278 w 86"/>
                <a:gd name="T89" fmla="*/ 53712 h 118"/>
                <a:gd name="T90" fmla="*/ 21865825 w 86"/>
                <a:gd name="T91" fmla="*/ 54737 h 118"/>
                <a:gd name="T92" fmla="*/ 22497143 w 86"/>
                <a:gd name="T93" fmla="*/ 55775 h 118"/>
                <a:gd name="T94" fmla="*/ 23203267 w 86"/>
                <a:gd name="T95" fmla="*/ 58454 h 118"/>
                <a:gd name="T96" fmla="*/ 23722480 w 86"/>
                <a:gd name="T97" fmla="*/ 60070 h 118"/>
                <a:gd name="T98" fmla="*/ 24006515 w 86"/>
                <a:gd name="T99" fmla="*/ 61720 h 118"/>
                <a:gd name="T100" fmla="*/ 24711886 w 86"/>
                <a:gd name="T101" fmla="*/ 65752 h 118"/>
                <a:gd name="T102" fmla="*/ 25337612 w 86"/>
                <a:gd name="T103" fmla="*/ 74770 h 118"/>
                <a:gd name="T104" fmla="*/ 25712533 w 86"/>
                <a:gd name="T105" fmla="*/ 91312 h 118"/>
                <a:gd name="T106" fmla="*/ 26241557 w 86"/>
                <a:gd name="T107" fmla="*/ 105098 h 118"/>
                <a:gd name="T108" fmla="*/ 26241557 w 86"/>
                <a:gd name="T109" fmla="*/ 121762 h 118"/>
                <a:gd name="T110" fmla="*/ 26843865 w 86"/>
                <a:gd name="T111" fmla="*/ 132338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
                <a:gd name="T169" fmla="*/ 0 h 118"/>
                <a:gd name="T170" fmla="*/ 86 w 86"/>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 h="118">
                  <a:moveTo>
                    <a:pt x="83" y="113"/>
                  </a:moveTo>
                  <a:lnTo>
                    <a:pt x="80" y="117"/>
                  </a:lnTo>
                  <a:lnTo>
                    <a:pt x="58" y="117"/>
                  </a:lnTo>
                  <a:lnTo>
                    <a:pt x="58" y="115"/>
                  </a:lnTo>
                  <a:lnTo>
                    <a:pt x="56" y="115"/>
                  </a:lnTo>
                  <a:lnTo>
                    <a:pt x="55" y="114"/>
                  </a:lnTo>
                  <a:lnTo>
                    <a:pt x="53" y="114"/>
                  </a:lnTo>
                  <a:lnTo>
                    <a:pt x="53" y="113"/>
                  </a:lnTo>
                  <a:lnTo>
                    <a:pt x="52" y="113"/>
                  </a:lnTo>
                  <a:lnTo>
                    <a:pt x="47" y="107"/>
                  </a:lnTo>
                  <a:lnTo>
                    <a:pt x="45" y="107"/>
                  </a:lnTo>
                  <a:lnTo>
                    <a:pt x="40" y="103"/>
                  </a:lnTo>
                  <a:lnTo>
                    <a:pt x="38" y="101"/>
                  </a:lnTo>
                  <a:lnTo>
                    <a:pt x="36" y="99"/>
                  </a:lnTo>
                  <a:lnTo>
                    <a:pt x="35" y="97"/>
                  </a:lnTo>
                  <a:lnTo>
                    <a:pt x="33" y="95"/>
                  </a:lnTo>
                  <a:lnTo>
                    <a:pt x="30" y="92"/>
                  </a:lnTo>
                  <a:lnTo>
                    <a:pt x="30" y="90"/>
                  </a:lnTo>
                  <a:lnTo>
                    <a:pt x="29" y="89"/>
                  </a:lnTo>
                  <a:lnTo>
                    <a:pt x="28" y="89"/>
                  </a:lnTo>
                  <a:lnTo>
                    <a:pt x="28" y="88"/>
                  </a:lnTo>
                  <a:lnTo>
                    <a:pt x="27" y="86"/>
                  </a:lnTo>
                  <a:lnTo>
                    <a:pt x="27" y="85"/>
                  </a:lnTo>
                  <a:lnTo>
                    <a:pt x="25" y="84"/>
                  </a:lnTo>
                  <a:lnTo>
                    <a:pt x="25" y="82"/>
                  </a:lnTo>
                  <a:lnTo>
                    <a:pt x="23" y="81"/>
                  </a:lnTo>
                  <a:lnTo>
                    <a:pt x="23" y="77"/>
                  </a:lnTo>
                  <a:lnTo>
                    <a:pt x="22" y="76"/>
                  </a:lnTo>
                  <a:lnTo>
                    <a:pt x="22" y="74"/>
                  </a:lnTo>
                  <a:lnTo>
                    <a:pt x="20" y="73"/>
                  </a:lnTo>
                  <a:lnTo>
                    <a:pt x="20" y="68"/>
                  </a:lnTo>
                  <a:lnTo>
                    <a:pt x="19" y="65"/>
                  </a:lnTo>
                  <a:lnTo>
                    <a:pt x="17" y="62"/>
                  </a:lnTo>
                  <a:lnTo>
                    <a:pt x="17" y="60"/>
                  </a:lnTo>
                  <a:lnTo>
                    <a:pt x="16" y="57"/>
                  </a:lnTo>
                  <a:lnTo>
                    <a:pt x="14" y="53"/>
                  </a:lnTo>
                  <a:lnTo>
                    <a:pt x="13" y="48"/>
                  </a:lnTo>
                  <a:lnTo>
                    <a:pt x="12" y="45"/>
                  </a:lnTo>
                  <a:lnTo>
                    <a:pt x="12" y="43"/>
                  </a:lnTo>
                  <a:lnTo>
                    <a:pt x="10" y="43"/>
                  </a:lnTo>
                  <a:lnTo>
                    <a:pt x="10" y="42"/>
                  </a:lnTo>
                  <a:lnTo>
                    <a:pt x="9" y="40"/>
                  </a:lnTo>
                  <a:lnTo>
                    <a:pt x="9" y="39"/>
                  </a:lnTo>
                  <a:lnTo>
                    <a:pt x="8" y="37"/>
                  </a:lnTo>
                  <a:lnTo>
                    <a:pt x="8" y="35"/>
                  </a:lnTo>
                  <a:lnTo>
                    <a:pt x="6" y="33"/>
                  </a:lnTo>
                  <a:lnTo>
                    <a:pt x="6" y="31"/>
                  </a:lnTo>
                  <a:lnTo>
                    <a:pt x="5" y="29"/>
                  </a:lnTo>
                  <a:lnTo>
                    <a:pt x="5" y="25"/>
                  </a:lnTo>
                  <a:lnTo>
                    <a:pt x="3" y="24"/>
                  </a:lnTo>
                  <a:lnTo>
                    <a:pt x="3" y="22"/>
                  </a:lnTo>
                  <a:lnTo>
                    <a:pt x="2" y="21"/>
                  </a:lnTo>
                  <a:lnTo>
                    <a:pt x="2" y="20"/>
                  </a:lnTo>
                  <a:lnTo>
                    <a:pt x="0" y="18"/>
                  </a:lnTo>
                  <a:lnTo>
                    <a:pt x="2" y="17"/>
                  </a:lnTo>
                  <a:lnTo>
                    <a:pt x="2" y="15"/>
                  </a:lnTo>
                  <a:lnTo>
                    <a:pt x="8" y="10"/>
                  </a:lnTo>
                  <a:lnTo>
                    <a:pt x="8" y="9"/>
                  </a:lnTo>
                  <a:lnTo>
                    <a:pt x="9" y="7"/>
                  </a:lnTo>
                  <a:lnTo>
                    <a:pt x="9" y="4"/>
                  </a:lnTo>
                  <a:lnTo>
                    <a:pt x="10" y="3"/>
                  </a:lnTo>
                  <a:lnTo>
                    <a:pt x="14" y="3"/>
                  </a:lnTo>
                  <a:lnTo>
                    <a:pt x="16" y="1"/>
                  </a:lnTo>
                  <a:lnTo>
                    <a:pt x="20" y="1"/>
                  </a:lnTo>
                  <a:lnTo>
                    <a:pt x="22" y="0"/>
                  </a:lnTo>
                  <a:lnTo>
                    <a:pt x="25" y="0"/>
                  </a:lnTo>
                  <a:lnTo>
                    <a:pt x="27" y="1"/>
                  </a:lnTo>
                  <a:lnTo>
                    <a:pt x="29" y="1"/>
                  </a:lnTo>
                  <a:lnTo>
                    <a:pt x="36" y="9"/>
                  </a:lnTo>
                  <a:lnTo>
                    <a:pt x="36" y="10"/>
                  </a:lnTo>
                  <a:lnTo>
                    <a:pt x="40" y="14"/>
                  </a:lnTo>
                  <a:lnTo>
                    <a:pt x="40" y="15"/>
                  </a:lnTo>
                  <a:lnTo>
                    <a:pt x="42" y="17"/>
                  </a:lnTo>
                  <a:lnTo>
                    <a:pt x="43" y="20"/>
                  </a:lnTo>
                  <a:lnTo>
                    <a:pt x="47" y="22"/>
                  </a:lnTo>
                  <a:lnTo>
                    <a:pt x="47" y="25"/>
                  </a:lnTo>
                  <a:lnTo>
                    <a:pt x="47" y="27"/>
                  </a:lnTo>
                  <a:lnTo>
                    <a:pt x="50" y="29"/>
                  </a:lnTo>
                  <a:lnTo>
                    <a:pt x="50" y="31"/>
                  </a:lnTo>
                  <a:lnTo>
                    <a:pt x="52" y="32"/>
                  </a:lnTo>
                  <a:lnTo>
                    <a:pt x="52" y="33"/>
                  </a:lnTo>
                  <a:lnTo>
                    <a:pt x="55" y="36"/>
                  </a:lnTo>
                  <a:lnTo>
                    <a:pt x="56" y="36"/>
                  </a:lnTo>
                  <a:lnTo>
                    <a:pt x="58" y="37"/>
                  </a:lnTo>
                  <a:lnTo>
                    <a:pt x="60" y="37"/>
                  </a:lnTo>
                  <a:lnTo>
                    <a:pt x="62" y="40"/>
                  </a:lnTo>
                  <a:lnTo>
                    <a:pt x="64" y="40"/>
                  </a:lnTo>
                  <a:lnTo>
                    <a:pt x="65" y="42"/>
                  </a:lnTo>
                  <a:lnTo>
                    <a:pt x="65" y="45"/>
                  </a:lnTo>
                  <a:lnTo>
                    <a:pt x="66" y="46"/>
                  </a:lnTo>
                  <a:lnTo>
                    <a:pt x="68" y="46"/>
                  </a:lnTo>
                  <a:lnTo>
                    <a:pt x="69" y="47"/>
                  </a:lnTo>
                  <a:lnTo>
                    <a:pt x="71" y="47"/>
                  </a:lnTo>
                  <a:lnTo>
                    <a:pt x="71" y="48"/>
                  </a:lnTo>
                  <a:lnTo>
                    <a:pt x="73" y="48"/>
                  </a:lnTo>
                  <a:lnTo>
                    <a:pt x="73" y="50"/>
                  </a:lnTo>
                  <a:lnTo>
                    <a:pt x="75" y="50"/>
                  </a:lnTo>
                  <a:lnTo>
                    <a:pt x="75" y="51"/>
                  </a:lnTo>
                  <a:lnTo>
                    <a:pt x="76" y="51"/>
                  </a:lnTo>
                  <a:lnTo>
                    <a:pt x="76" y="53"/>
                  </a:lnTo>
                  <a:lnTo>
                    <a:pt x="78" y="53"/>
                  </a:lnTo>
                  <a:lnTo>
                    <a:pt x="78" y="56"/>
                  </a:lnTo>
                  <a:lnTo>
                    <a:pt x="80" y="56"/>
                  </a:lnTo>
                  <a:lnTo>
                    <a:pt x="80" y="64"/>
                  </a:lnTo>
                  <a:lnTo>
                    <a:pt x="81" y="65"/>
                  </a:lnTo>
                  <a:lnTo>
                    <a:pt x="81" y="78"/>
                  </a:lnTo>
                  <a:lnTo>
                    <a:pt x="83" y="79"/>
                  </a:lnTo>
                  <a:lnTo>
                    <a:pt x="83" y="90"/>
                  </a:lnTo>
                  <a:lnTo>
                    <a:pt x="83" y="92"/>
                  </a:lnTo>
                  <a:lnTo>
                    <a:pt x="83" y="104"/>
                  </a:lnTo>
                  <a:lnTo>
                    <a:pt x="85" y="106"/>
                  </a:lnTo>
                  <a:lnTo>
                    <a:pt x="85" y="113"/>
                  </a:lnTo>
                  <a:lnTo>
                    <a:pt x="83" y="113"/>
                  </a:lnTo>
                </a:path>
              </a:pathLst>
            </a:custGeom>
            <a:solidFill>
              <a:srgbClr val="438E00"/>
            </a:solidFill>
            <a:ln w="12700" cap="rnd">
              <a:solidFill>
                <a:srgbClr val="000000"/>
              </a:solidFill>
              <a:round/>
              <a:headEnd/>
              <a:tailEnd/>
            </a:ln>
          </p:spPr>
          <p:txBody>
            <a:bodyPr/>
            <a:lstStyle/>
            <a:p>
              <a:endParaRPr lang="en-US"/>
            </a:p>
          </p:txBody>
        </p:sp>
        <p:sp>
          <p:nvSpPr>
            <p:cNvPr id="2228" name="Freeform 120"/>
            <p:cNvSpPr>
              <a:spLocks/>
            </p:cNvSpPr>
            <p:nvPr/>
          </p:nvSpPr>
          <p:spPr bwMode="auto">
            <a:xfrm>
              <a:off x="3775" y="2604"/>
              <a:ext cx="63" cy="120"/>
            </a:xfrm>
            <a:custGeom>
              <a:avLst/>
              <a:gdLst>
                <a:gd name="T0" fmla="*/ 2722926 w 34"/>
                <a:gd name="T1" fmla="*/ 2830 h 84"/>
                <a:gd name="T2" fmla="*/ 3436108 w 34"/>
                <a:gd name="T3" fmla="*/ 4043 h 84"/>
                <a:gd name="T4" fmla="*/ 4034868 w 34"/>
                <a:gd name="T5" fmla="*/ 9913 h 84"/>
                <a:gd name="T6" fmla="*/ 4284834 w 34"/>
                <a:gd name="T7" fmla="*/ 14733 h 84"/>
                <a:gd name="T8" fmla="*/ 4572195 w 34"/>
                <a:gd name="T9" fmla="*/ 20230 h 84"/>
                <a:gd name="T10" fmla="*/ 5045421 w 34"/>
                <a:gd name="T11" fmla="*/ 23061 h 84"/>
                <a:gd name="T12" fmla="*/ 5294405 w 34"/>
                <a:gd name="T13" fmla="*/ 26096 h 84"/>
                <a:gd name="T14" fmla="*/ 5448680 w 34"/>
                <a:gd name="T15" fmla="*/ 31373 h 84"/>
                <a:gd name="T16" fmla="*/ 5618925 w 34"/>
                <a:gd name="T17" fmla="*/ 42953 h 84"/>
                <a:gd name="T18" fmla="*/ 6159035 w 34"/>
                <a:gd name="T19" fmla="*/ 58980 h 84"/>
                <a:gd name="T20" fmla="*/ 6159035 w 34"/>
                <a:gd name="T21" fmla="*/ 67406 h 84"/>
                <a:gd name="T22" fmla="*/ 6626220 w 34"/>
                <a:gd name="T23" fmla="*/ 73181 h 84"/>
                <a:gd name="T24" fmla="*/ 6904235 w 34"/>
                <a:gd name="T25" fmla="*/ 79213 h 84"/>
                <a:gd name="T26" fmla="*/ 7013867 w 34"/>
                <a:gd name="T27" fmla="*/ 85519 h 84"/>
                <a:gd name="T28" fmla="*/ 7476372 w 34"/>
                <a:gd name="T29" fmla="*/ 88476 h 84"/>
                <a:gd name="T30" fmla="*/ 7013867 w 34"/>
                <a:gd name="T31" fmla="*/ 98971 h 84"/>
                <a:gd name="T32" fmla="*/ 6904235 w 34"/>
                <a:gd name="T33" fmla="*/ 104544 h 84"/>
                <a:gd name="T34" fmla="*/ 6159035 w 34"/>
                <a:gd name="T35" fmla="*/ 101837 h 84"/>
                <a:gd name="T36" fmla="*/ 5294405 w 34"/>
                <a:gd name="T37" fmla="*/ 98971 h 84"/>
                <a:gd name="T38" fmla="*/ 4034868 w 34"/>
                <a:gd name="T39" fmla="*/ 96047 h 84"/>
                <a:gd name="T40" fmla="*/ 3726097 w 34"/>
                <a:gd name="T41" fmla="*/ 94186 h 84"/>
                <a:gd name="T42" fmla="*/ 3436108 w 34"/>
                <a:gd name="T43" fmla="*/ 91467 h 84"/>
                <a:gd name="T44" fmla="*/ 3189465 w 34"/>
                <a:gd name="T45" fmla="*/ 85519 h 84"/>
                <a:gd name="T46" fmla="*/ 2467534 w 34"/>
                <a:gd name="T47" fmla="*/ 79213 h 84"/>
                <a:gd name="T48" fmla="*/ 2467534 w 34"/>
                <a:gd name="T49" fmla="*/ 73181 h 84"/>
                <a:gd name="T50" fmla="*/ 1854408 w 34"/>
                <a:gd name="T51" fmla="*/ 67233 h 84"/>
                <a:gd name="T52" fmla="*/ 1586968 w 34"/>
                <a:gd name="T53" fmla="*/ 58980 h 84"/>
                <a:gd name="T54" fmla="*/ 1135034 w 34"/>
                <a:gd name="T55" fmla="*/ 52953 h 84"/>
                <a:gd name="T56" fmla="*/ 718687 w 34"/>
                <a:gd name="T57" fmla="*/ 47063 h 84"/>
                <a:gd name="T58" fmla="*/ 249450 w 34"/>
                <a:gd name="T59" fmla="*/ 38814 h 84"/>
                <a:gd name="T60" fmla="*/ 0 w 34"/>
                <a:gd name="T61" fmla="*/ 31373 h 84"/>
                <a:gd name="T62" fmla="*/ 249450 w 34"/>
                <a:gd name="T63" fmla="*/ 17676 h 84"/>
                <a:gd name="T64" fmla="*/ 718687 w 34"/>
                <a:gd name="T65" fmla="*/ 12373 h 84"/>
                <a:gd name="T66" fmla="*/ 1854408 w 34"/>
                <a:gd name="T67" fmla="*/ 4043 h 84"/>
                <a:gd name="T68" fmla="*/ 2467534 w 34"/>
                <a:gd name="T69" fmla="*/ 0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84"/>
                <a:gd name="T107" fmla="*/ 34 w 34"/>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84">
                  <a:moveTo>
                    <a:pt x="11" y="0"/>
                  </a:moveTo>
                  <a:lnTo>
                    <a:pt x="12" y="2"/>
                  </a:lnTo>
                  <a:lnTo>
                    <a:pt x="14" y="2"/>
                  </a:lnTo>
                  <a:lnTo>
                    <a:pt x="15" y="3"/>
                  </a:lnTo>
                  <a:lnTo>
                    <a:pt x="16" y="5"/>
                  </a:lnTo>
                  <a:lnTo>
                    <a:pt x="18" y="8"/>
                  </a:lnTo>
                  <a:lnTo>
                    <a:pt x="18" y="11"/>
                  </a:lnTo>
                  <a:lnTo>
                    <a:pt x="19" y="12"/>
                  </a:lnTo>
                  <a:lnTo>
                    <a:pt x="19" y="14"/>
                  </a:lnTo>
                  <a:lnTo>
                    <a:pt x="20" y="16"/>
                  </a:lnTo>
                  <a:lnTo>
                    <a:pt x="20" y="17"/>
                  </a:lnTo>
                  <a:lnTo>
                    <a:pt x="22" y="18"/>
                  </a:lnTo>
                  <a:lnTo>
                    <a:pt x="22" y="20"/>
                  </a:lnTo>
                  <a:lnTo>
                    <a:pt x="23" y="21"/>
                  </a:lnTo>
                  <a:lnTo>
                    <a:pt x="23" y="24"/>
                  </a:lnTo>
                  <a:lnTo>
                    <a:pt x="24" y="25"/>
                  </a:lnTo>
                  <a:lnTo>
                    <a:pt x="24" y="33"/>
                  </a:lnTo>
                  <a:lnTo>
                    <a:pt x="25" y="34"/>
                  </a:lnTo>
                  <a:lnTo>
                    <a:pt x="25" y="45"/>
                  </a:lnTo>
                  <a:lnTo>
                    <a:pt x="27" y="47"/>
                  </a:lnTo>
                  <a:lnTo>
                    <a:pt x="27" y="54"/>
                  </a:lnTo>
                  <a:lnTo>
                    <a:pt x="27" y="57"/>
                  </a:lnTo>
                  <a:lnTo>
                    <a:pt x="29" y="58"/>
                  </a:lnTo>
                  <a:lnTo>
                    <a:pt x="29" y="62"/>
                  </a:lnTo>
                  <a:lnTo>
                    <a:pt x="30" y="63"/>
                  </a:lnTo>
                  <a:lnTo>
                    <a:pt x="30" y="67"/>
                  </a:lnTo>
                  <a:lnTo>
                    <a:pt x="31" y="68"/>
                  </a:lnTo>
                  <a:lnTo>
                    <a:pt x="31" y="71"/>
                  </a:lnTo>
                  <a:lnTo>
                    <a:pt x="33" y="71"/>
                  </a:lnTo>
                  <a:lnTo>
                    <a:pt x="33" y="79"/>
                  </a:lnTo>
                  <a:lnTo>
                    <a:pt x="31" y="79"/>
                  </a:lnTo>
                  <a:lnTo>
                    <a:pt x="31" y="83"/>
                  </a:lnTo>
                  <a:lnTo>
                    <a:pt x="30" y="83"/>
                  </a:lnTo>
                  <a:lnTo>
                    <a:pt x="30" y="81"/>
                  </a:lnTo>
                  <a:lnTo>
                    <a:pt x="27" y="81"/>
                  </a:lnTo>
                  <a:lnTo>
                    <a:pt x="25" y="79"/>
                  </a:lnTo>
                  <a:lnTo>
                    <a:pt x="23" y="79"/>
                  </a:lnTo>
                  <a:lnTo>
                    <a:pt x="20" y="76"/>
                  </a:lnTo>
                  <a:lnTo>
                    <a:pt x="18" y="76"/>
                  </a:lnTo>
                  <a:lnTo>
                    <a:pt x="18" y="75"/>
                  </a:lnTo>
                  <a:lnTo>
                    <a:pt x="16" y="75"/>
                  </a:lnTo>
                  <a:lnTo>
                    <a:pt x="15" y="74"/>
                  </a:lnTo>
                  <a:lnTo>
                    <a:pt x="15" y="73"/>
                  </a:lnTo>
                  <a:lnTo>
                    <a:pt x="14" y="70"/>
                  </a:lnTo>
                  <a:lnTo>
                    <a:pt x="14" y="68"/>
                  </a:lnTo>
                  <a:lnTo>
                    <a:pt x="12" y="66"/>
                  </a:lnTo>
                  <a:lnTo>
                    <a:pt x="11" y="63"/>
                  </a:lnTo>
                  <a:lnTo>
                    <a:pt x="11" y="61"/>
                  </a:lnTo>
                  <a:lnTo>
                    <a:pt x="11" y="58"/>
                  </a:lnTo>
                  <a:lnTo>
                    <a:pt x="9" y="55"/>
                  </a:lnTo>
                  <a:lnTo>
                    <a:pt x="8" y="53"/>
                  </a:lnTo>
                  <a:lnTo>
                    <a:pt x="8" y="50"/>
                  </a:lnTo>
                  <a:lnTo>
                    <a:pt x="7" y="47"/>
                  </a:lnTo>
                  <a:lnTo>
                    <a:pt x="5" y="45"/>
                  </a:lnTo>
                  <a:lnTo>
                    <a:pt x="5" y="42"/>
                  </a:lnTo>
                  <a:lnTo>
                    <a:pt x="4" y="40"/>
                  </a:lnTo>
                  <a:lnTo>
                    <a:pt x="3" y="37"/>
                  </a:lnTo>
                  <a:lnTo>
                    <a:pt x="3" y="34"/>
                  </a:lnTo>
                  <a:lnTo>
                    <a:pt x="1" y="31"/>
                  </a:lnTo>
                  <a:lnTo>
                    <a:pt x="1" y="27"/>
                  </a:lnTo>
                  <a:lnTo>
                    <a:pt x="0" y="25"/>
                  </a:lnTo>
                  <a:lnTo>
                    <a:pt x="0" y="16"/>
                  </a:lnTo>
                  <a:lnTo>
                    <a:pt x="1" y="14"/>
                  </a:lnTo>
                  <a:lnTo>
                    <a:pt x="1" y="12"/>
                  </a:lnTo>
                  <a:lnTo>
                    <a:pt x="3" y="10"/>
                  </a:lnTo>
                  <a:lnTo>
                    <a:pt x="3" y="8"/>
                  </a:lnTo>
                  <a:lnTo>
                    <a:pt x="8" y="3"/>
                  </a:lnTo>
                  <a:lnTo>
                    <a:pt x="11" y="2"/>
                  </a:lnTo>
                  <a:lnTo>
                    <a:pt x="11" y="0"/>
                  </a:lnTo>
                </a:path>
              </a:pathLst>
            </a:custGeom>
            <a:solidFill>
              <a:srgbClr val="438E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29" name="Freeform 121"/>
            <p:cNvSpPr>
              <a:spLocks/>
            </p:cNvSpPr>
            <p:nvPr/>
          </p:nvSpPr>
          <p:spPr bwMode="auto">
            <a:xfrm>
              <a:off x="3823" y="2624"/>
              <a:ext cx="8" cy="49"/>
            </a:xfrm>
            <a:custGeom>
              <a:avLst/>
              <a:gdLst>
                <a:gd name="T0" fmla="*/ 0 w 4"/>
                <a:gd name="T1" fmla="*/ 0 h 34"/>
                <a:gd name="T2" fmla="*/ 0 w 4"/>
                <a:gd name="T3" fmla="*/ 38221 h 34"/>
                <a:gd name="T4" fmla="*/ 1048576 w 4"/>
                <a:gd name="T5" fmla="*/ 38221 h 34"/>
                <a:gd name="T6" fmla="*/ 1048576 w 4"/>
                <a:gd name="T7" fmla="*/ 41882 h 34"/>
                <a:gd name="T8" fmla="*/ 3145728 w 4"/>
                <a:gd name="T9" fmla="*/ 41882 h 34"/>
                <a:gd name="T10" fmla="*/ 3145728 w 4"/>
                <a:gd name="T11" fmla="*/ 49502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0" y="0"/>
                  </a:moveTo>
                  <a:lnTo>
                    <a:pt x="0" y="26"/>
                  </a:lnTo>
                  <a:lnTo>
                    <a:pt x="1" y="26"/>
                  </a:lnTo>
                  <a:lnTo>
                    <a:pt x="1" y="28"/>
                  </a:lnTo>
                  <a:lnTo>
                    <a:pt x="3" y="28"/>
                  </a:lnTo>
                  <a:lnTo>
                    <a:pt x="3" y="3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0" name="Freeform 122"/>
            <p:cNvSpPr>
              <a:spLocks/>
            </p:cNvSpPr>
            <p:nvPr/>
          </p:nvSpPr>
          <p:spPr bwMode="auto">
            <a:xfrm>
              <a:off x="3748" y="2583"/>
              <a:ext cx="49" cy="61"/>
            </a:xfrm>
            <a:custGeom>
              <a:avLst/>
              <a:gdLst>
                <a:gd name="T0" fmla="*/ 0 w 26"/>
                <a:gd name="T1" fmla="*/ 0 h 43"/>
                <a:gd name="T2" fmla="*/ 710572 w 26"/>
                <a:gd name="T3" fmla="*/ 3456 h 43"/>
                <a:gd name="T4" fmla="*/ 1005614 w 26"/>
                <a:gd name="T5" fmla="*/ 4903 h 43"/>
                <a:gd name="T6" fmla="*/ 1005614 w 26"/>
                <a:gd name="T7" fmla="*/ 6955 h 43"/>
                <a:gd name="T8" fmla="*/ 1518207 w 26"/>
                <a:gd name="T9" fmla="*/ 9866 h 43"/>
                <a:gd name="T10" fmla="*/ 1518207 w 26"/>
                <a:gd name="T11" fmla="*/ 10825 h 43"/>
                <a:gd name="T12" fmla="*/ 1518207 w 26"/>
                <a:gd name="T13" fmla="*/ 12847 h 43"/>
                <a:gd name="T14" fmla="*/ 2258045 w 26"/>
                <a:gd name="T15" fmla="*/ 12847 h 43"/>
                <a:gd name="T16" fmla="*/ 2258045 w 26"/>
                <a:gd name="T17" fmla="*/ 15356 h 43"/>
                <a:gd name="T18" fmla="*/ 2523792 w 26"/>
                <a:gd name="T19" fmla="*/ 16409 h 43"/>
                <a:gd name="T20" fmla="*/ 2523792 w 26"/>
                <a:gd name="T21" fmla="*/ 18225 h 43"/>
                <a:gd name="T22" fmla="*/ 3238171 w 26"/>
                <a:gd name="T23" fmla="*/ 18225 h 43"/>
                <a:gd name="T24" fmla="*/ 3238171 w 26"/>
                <a:gd name="T25" fmla="*/ 19855 h 43"/>
                <a:gd name="T26" fmla="*/ 3571715 w 26"/>
                <a:gd name="T27" fmla="*/ 21784 h 43"/>
                <a:gd name="T28" fmla="*/ 3571715 w 26"/>
                <a:gd name="T29" fmla="*/ 23278 h 43"/>
                <a:gd name="T30" fmla="*/ 4378316 w 26"/>
                <a:gd name="T31" fmla="*/ 25854 h 43"/>
                <a:gd name="T32" fmla="*/ 4378316 w 26"/>
                <a:gd name="T33" fmla="*/ 27178 h 43"/>
                <a:gd name="T34" fmla="*/ 4756378 w 26"/>
                <a:gd name="T35" fmla="*/ 28166 h 43"/>
                <a:gd name="T36" fmla="*/ 4756378 w 26"/>
                <a:gd name="T37" fmla="*/ 30903 h 43"/>
                <a:gd name="T38" fmla="*/ 6474690 w 26"/>
                <a:gd name="T39" fmla="*/ 34753 h 43"/>
                <a:gd name="T40" fmla="*/ 6924243 w 26"/>
                <a:gd name="T41" fmla="*/ 38555 h 43"/>
                <a:gd name="T42" fmla="*/ 6924243 w 26"/>
                <a:gd name="T43" fmla="*/ 39019 h 43"/>
                <a:gd name="T44" fmla="*/ 7296126 w 26"/>
                <a:gd name="T45" fmla="*/ 42249 h 43"/>
                <a:gd name="T46" fmla="*/ 8020065 w 26"/>
                <a:gd name="T47" fmla="*/ 46312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43"/>
                <a:gd name="T74" fmla="*/ 26 w 26"/>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43">
                  <a:moveTo>
                    <a:pt x="0" y="0"/>
                  </a:moveTo>
                  <a:lnTo>
                    <a:pt x="2" y="3"/>
                  </a:lnTo>
                  <a:lnTo>
                    <a:pt x="3" y="4"/>
                  </a:lnTo>
                  <a:lnTo>
                    <a:pt x="3" y="6"/>
                  </a:lnTo>
                  <a:lnTo>
                    <a:pt x="5" y="9"/>
                  </a:lnTo>
                  <a:lnTo>
                    <a:pt x="5" y="10"/>
                  </a:lnTo>
                  <a:lnTo>
                    <a:pt x="5" y="12"/>
                  </a:lnTo>
                  <a:lnTo>
                    <a:pt x="7" y="12"/>
                  </a:lnTo>
                  <a:lnTo>
                    <a:pt x="7" y="14"/>
                  </a:lnTo>
                  <a:lnTo>
                    <a:pt x="8" y="15"/>
                  </a:lnTo>
                  <a:lnTo>
                    <a:pt x="8" y="17"/>
                  </a:lnTo>
                  <a:lnTo>
                    <a:pt x="10" y="17"/>
                  </a:lnTo>
                  <a:lnTo>
                    <a:pt x="10" y="18"/>
                  </a:lnTo>
                  <a:lnTo>
                    <a:pt x="11" y="20"/>
                  </a:lnTo>
                  <a:lnTo>
                    <a:pt x="11" y="21"/>
                  </a:lnTo>
                  <a:lnTo>
                    <a:pt x="14" y="24"/>
                  </a:lnTo>
                  <a:lnTo>
                    <a:pt x="14" y="25"/>
                  </a:lnTo>
                  <a:lnTo>
                    <a:pt x="15" y="26"/>
                  </a:lnTo>
                  <a:lnTo>
                    <a:pt x="15" y="28"/>
                  </a:lnTo>
                  <a:lnTo>
                    <a:pt x="20" y="32"/>
                  </a:lnTo>
                  <a:lnTo>
                    <a:pt x="22" y="35"/>
                  </a:lnTo>
                  <a:lnTo>
                    <a:pt x="22" y="36"/>
                  </a:lnTo>
                  <a:lnTo>
                    <a:pt x="23" y="39"/>
                  </a:lnTo>
                  <a:lnTo>
                    <a:pt x="25" y="4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1" name="Oval 123"/>
            <p:cNvSpPr>
              <a:spLocks noChangeArrowheads="1"/>
            </p:cNvSpPr>
            <p:nvPr/>
          </p:nvSpPr>
          <p:spPr bwMode="auto">
            <a:xfrm>
              <a:off x="3701" y="2515"/>
              <a:ext cx="2" cy="49"/>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eaLnBrk="0" hangingPunct="0"/>
              <a:endParaRPr lang="en-US">
                <a:solidFill>
                  <a:srgbClr val="FFFFFF"/>
                </a:solidFill>
              </a:endParaRPr>
            </a:p>
          </p:txBody>
        </p:sp>
        <p:sp>
          <p:nvSpPr>
            <p:cNvPr id="2232" name="Freeform 124"/>
            <p:cNvSpPr>
              <a:spLocks/>
            </p:cNvSpPr>
            <p:nvPr/>
          </p:nvSpPr>
          <p:spPr bwMode="auto">
            <a:xfrm>
              <a:off x="3699" y="2568"/>
              <a:ext cx="8" cy="17"/>
            </a:xfrm>
            <a:custGeom>
              <a:avLst/>
              <a:gdLst>
                <a:gd name="T0" fmla="*/ 0 w 4"/>
                <a:gd name="T1" fmla="*/ 2421 h 12"/>
                <a:gd name="T2" fmla="*/ 0 w 4"/>
                <a:gd name="T3" fmla="*/ 3430 h 12"/>
                <a:gd name="T4" fmla="*/ 1048576 w 4"/>
                <a:gd name="T5" fmla="*/ 5300 h 12"/>
                <a:gd name="T6" fmla="*/ 1048576 w 4"/>
                <a:gd name="T7" fmla="*/ 7508 h 12"/>
                <a:gd name="T8" fmla="*/ 2097152 w 4"/>
                <a:gd name="T9" fmla="*/ 8829 h 12"/>
                <a:gd name="T10" fmla="*/ 2097152 w 4"/>
                <a:gd name="T11" fmla="*/ 10636 h 12"/>
                <a:gd name="T12" fmla="*/ 3145728 w 4"/>
                <a:gd name="T13" fmla="*/ 12508 h 12"/>
                <a:gd name="T14" fmla="*/ 3145728 w 4"/>
                <a:gd name="T15" fmla="*/ 3430 h 12"/>
                <a:gd name="T16" fmla="*/ 1048576 w 4"/>
                <a:gd name="T17" fmla="*/ 0 h 12"/>
                <a:gd name="T18" fmla="*/ 0 w 4"/>
                <a:gd name="T19" fmla="*/ 0 h 12"/>
                <a:gd name="T20" fmla="*/ 0 w 4"/>
                <a:gd name="T21" fmla="*/ 242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0" y="2"/>
                  </a:moveTo>
                  <a:lnTo>
                    <a:pt x="0" y="3"/>
                  </a:lnTo>
                  <a:lnTo>
                    <a:pt x="1" y="5"/>
                  </a:lnTo>
                  <a:lnTo>
                    <a:pt x="1" y="7"/>
                  </a:lnTo>
                  <a:lnTo>
                    <a:pt x="2" y="8"/>
                  </a:lnTo>
                  <a:lnTo>
                    <a:pt x="2" y="10"/>
                  </a:lnTo>
                  <a:lnTo>
                    <a:pt x="3" y="11"/>
                  </a:lnTo>
                  <a:lnTo>
                    <a:pt x="3" y="3"/>
                  </a:lnTo>
                  <a:lnTo>
                    <a:pt x="1" y="0"/>
                  </a:lnTo>
                  <a:lnTo>
                    <a:pt x="0" y="0"/>
                  </a:lnTo>
                  <a:lnTo>
                    <a:pt x="0" y="2"/>
                  </a:lnTo>
                </a:path>
              </a:pathLst>
            </a:custGeom>
            <a:solidFill>
              <a:srgbClr val="FFFFFF"/>
            </a:solidFill>
            <a:ln w="12700" cap="rnd">
              <a:solidFill>
                <a:srgbClr val="000000"/>
              </a:solidFill>
              <a:round/>
              <a:headEnd/>
              <a:tailEnd/>
            </a:ln>
          </p:spPr>
          <p:txBody>
            <a:bodyPr/>
            <a:lstStyle/>
            <a:p>
              <a:endParaRPr lang="en-US"/>
            </a:p>
          </p:txBody>
        </p:sp>
        <p:sp>
          <p:nvSpPr>
            <p:cNvPr id="2233" name="Freeform 125"/>
            <p:cNvSpPr>
              <a:spLocks/>
            </p:cNvSpPr>
            <p:nvPr/>
          </p:nvSpPr>
          <p:spPr bwMode="auto">
            <a:xfrm>
              <a:off x="3823" y="2630"/>
              <a:ext cx="79" cy="100"/>
            </a:xfrm>
            <a:custGeom>
              <a:avLst/>
              <a:gdLst>
                <a:gd name="T0" fmla="*/ 976604 w 42"/>
                <a:gd name="T1" fmla="*/ 0 h 70"/>
                <a:gd name="T2" fmla="*/ 1836945 w 42"/>
                <a:gd name="T3" fmla="*/ 1 h 70"/>
                <a:gd name="T4" fmla="*/ 2781281 w 42"/>
                <a:gd name="T5" fmla="*/ 4043 h 70"/>
                <a:gd name="T6" fmla="*/ 3455206 w 42"/>
                <a:gd name="T7" fmla="*/ 4043 h 70"/>
                <a:gd name="T8" fmla="*/ 4238610 w 42"/>
                <a:gd name="T9" fmla="*/ 5776 h 70"/>
                <a:gd name="T10" fmla="*/ 5231455 w 42"/>
                <a:gd name="T11" fmla="*/ 6063 h 70"/>
                <a:gd name="T12" fmla="*/ 6189273 w 42"/>
                <a:gd name="T13" fmla="*/ 8661 h 70"/>
                <a:gd name="T14" fmla="*/ 6709816 w 42"/>
                <a:gd name="T15" fmla="*/ 9913 h 70"/>
                <a:gd name="T16" fmla="*/ 7389381 w 42"/>
                <a:gd name="T17" fmla="*/ 11787 h 70"/>
                <a:gd name="T18" fmla="*/ 7662597 w 42"/>
                <a:gd name="T19" fmla="*/ 14733 h 70"/>
                <a:gd name="T20" fmla="*/ 8964913 w 42"/>
                <a:gd name="T21" fmla="*/ 17676 h 70"/>
                <a:gd name="T22" fmla="*/ 9112252 w 42"/>
                <a:gd name="T23" fmla="*/ 17676 h 70"/>
                <a:gd name="T24" fmla="*/ 9840112 w 42"/>
                <a:gd name="T25" fmla="*/ 20230 h 70"/>
                <a:gd name="T26" fmla="*/ 10427895 w 42"/>
                <a:gd name="T27" fmla="*/ 21047 h 70"/>
                <a:gd name="T28" fmla="*/ 10753186 w 42"/>
                <a:gd name="T29" fmla="*/ 25251 h 70"/>
                <a:gd name="T30" fmla="*/ 11122116 w 42"/>
                <a:gd name="T31" fmla="*/ 26096 h 70"/>
                <a:gd name="T32" fmla="*/ 11449883 w 42"/>
                <a:gd name="T33" fmla="*/ 30067 h 70"/>
                <a:gd name="T34" fmla="*/ 11449883 w 42"/>
                <a:gd name="T35" fmla="*/ 31373 h 70"/>
                <a:gd name="T36" fmla="*/ 11641725 w 42"/>
                <a:gd name="T37" fmla="*/ 34930 h 70"/>
                <a:gd name="T38" fmla="*/ 11641725 w 42"/>
                <a:gd name="T39" fmla="*/ 37280 h 70"/>
                <a:gd name="T40" fmla="*/ 12224452 w 42"/>
                <a:gd name="T41" fmla="*/ 40237 h 70"/>
                <a:gd name="T42" fmla="*/ 12224452 w 42"/>
                <a:gd name="T43" fmla="*/ 43353 h 70"/>
                <a:gd name="T44" fmla="*/ 12620844 w 42"/>
                <a:gd name="T45" fmla="*/ 47063 h 70"/>
                <a:gd name="T46" fmla="*/ 12620844 w 42"/>
                <a:gd name="T47" fmla="*/ 73619 h 70"/>
                <a:gd name="T48" fmla="*/ 12224452 w 42"/>
                <a:gd name="T49" fmla="*/ 78039 h 70"/>
                <a:gd name="T50" fmla="*/ 12224452 w 42"/>
                <a:gd name="T51" fmla="*/ 81549 h 70"/>
                <a:gd name="T52" fmla="*/ 11641725 w 42"/>
                <a:gd name="T53" fmla="*/ 82116 h 70"/>
                <a:gd name="T54" fmla="*/ 11449883 w 42"/>
                <a:gd name="T55" fmla="*/ 82116 h 70"/>
                <a:gd name="T56" fmla="*/ 11122116 w 42"/>
                <a:gd name="T57" fmla="*/ 84257 h 70"/>
                <a:gd name="T58" fmla="*/ 9840112 w 42"/>
                <a:gd name="T59" fmla="*/ 84257 h 70"/>
                <a:gd name="T60" fmla="*/ 9840112 w 42"/>
                <a:gd name="T61" fmla="*/ 86410 h 70"/>
                <a:gd name="T62" fmla="*/ 7662597 w 42"/>
                <a:gd name="T63" fmla="*/ 86410 h 70"/>
                <a:gd name="T64" fmla="*/ 7662597 w 42"/>
                <a:gd name="T65" fmla="*/ 84257 h 70"/>
                <a:gd name="T66" fmla="*/ 7389381 w 42"/>
                <a:gd name="T67" fmla="*/ 82116 h 70"/>
                <a:gd name="T68" fmla="*/ 7023603 w 42"/>
                <a:gd name="T69" fmla="*/ 82116 h 70"/>
                <a:gd name="T70" fmla="*/ 7023603 w 42"/>
                <a:gd name="T71" fmla="*/ 81549 h 70"/>
                <a:gd name="T72" fmla="*/ 6709816 w 42"/>
                <a:gd name="T73" fmla="*/ 81549 h 70"/>
                <a:gd name="T74" fmla="*/ 6709816 w 42"/>
                <a:gd name="T75" fmla="*/ 80129 h 70"/>
                <a:gd name="T76" fmla="*/ 6189273 w 42"/>
                <a:gd name="T77" fmla="*/ 76081 h 70"/>
                <a:gd name="T78" fmla="*/ 5231455 w 42"/>
                <a:gd name="T79" fmla="*/ 71286 h 70"/>
                <a:gd name="T80" fmla="*/ 4844491 w 42"/>
                <a:gd name="T81" fmla="*/ 67406 h 70"/>
                <a:gd name="T82" fmla="*/ 3928532 w 42"/>
                <a:gd name="T83" fmla="*/ 64027 h 70"/>
                <a:gd name="T84" fmla="*/ 3455206 w 42"/>
                <a:gd name="T85" fmla="*/ 61361 h 70"/>
                <a:gd name="T86" fmla="*/ 3143634 w 42"/>
                <a:gd name="T87" fmla="*/ 58980 h 70"/>
                <a:gd name="T88" fmla="*/ 2781281 w 42"/>
                <a:gd name="T89" fmla="*/ 56090 h 70"/>
                <a:gd name="T90" fmla="*/ 2088587 w 42"/>
                <a:gd name="T91" fmla="*/ 53257 h 70"/>
                <a:gd name="T92" fmla="*/ 1478656 w 42"/>
                <a:gd name="T93" fmla="*/ 49900 h 70"/>
                <a:gd name="T94" fmla="*/ 1478656 w 42"/>
                <a:gd name="T95" fmla="*/ 47184 h 70"/>
                <a:gd name="T96" fmla="*/ 1306393 w 42"/>
                <a:gd name="T97" fmla="*/ 47063 h 70"/>
                <a:gd name="T98" fmla="*/ 1306393 w 42"/>
                <a:gd name="T99" fmla="*/ 44819 h 70"/>
                <a:gd name="T100" fmla="*/ 976604 w 42"/>
                <a:gd name="T101" fmla="*/ 44819 h 70"/>
                <a:gd name="T102" fmla="*/ 976604 w 42"/>
                <a:gd name="T103" fmla="*/ 43353 h 70"/>
                <a:gd name="T104" fmla="*/ 694538 w 42"/>
                <a:gd name="T105" fmla="*/ 41286 h 70"/>
                <a:gd name="T106" fmla="*/ 694538 w 42"/>
                <a:gd name="T107" fmla="*/ 37280 h 70"/>
                <a:gd name="T108" fmla="*/ 0 w 42"/>
                <a:gd name="T109" fmla="*/ 37280 h 70"/>
                <a:gd name="T110" fmla="*/ 0 w 42"/>
                <a:gd name="T111" fmla="*/ 5776 h 70"/>
                <a:gd name="T112" fmla="*/ 694538 w 42"/>
                <a:gd name="T113" fmla="*/ 5776 h 70"/>
                <a:gd name="T114" fmla="*/ 976604 w 42"/>
                <a:gd name="T115" fmla="*/ 0 h 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70"/>
                <a:gd name="T176" fmla="*/ 42 w 42"/>
                <a:gd name="T177" fmla="*/ 70 h 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70">
                  <a:moveTo>
                    <a:pt x="3" y="0"/>
                  </a:moveTo>
                  <a:lnTo>
                    <a:pt x="6" y="1"/>
                  </a:lnTo>
                  <a:lnTo>
                    <a:pt x="9" y="3"/>
                  </a:lnTo>
                  <a:lnTo>
                    <a:pt x="11" y="3"/>
                  </a:lnTo>
                  <a:lnTo>
                    <a:pt x="14" y="4"/>
                  </a:lnTo>
                  <a:lnTo>
                    <a:pt x="17" y="5"/>
                  </a:lnTo>
                  <a:lnTo>
                    <a:pt x="20" y="7"/>
                  </a:lnTo>
                  <a:lnTo>
                    <a:pt x="22" y="8"/>
                  </a:lnTo>
                  <a:lnTo>
                    <a:pt x="24" y="9"/>
                  </a:lnTo>
                  <a:lnTo>
                    <a:pt x="25" y="12"/>
                  </a:lnTo>
                  <a:lnTo>
                    <a:pt x="29" y="14"/>
                  </a:lnTo>
                  <a:lnTo>
                    <a:pt x="30" y="14"/>
                  </a:lnTo>
                  <a:lnTo>
                    <a:pt x="32" y="16"/>
                  </a:lnTo>
                  <a:lnTo>
                    <a:pt x="34" y="17"/>
                  </a:lnTo>
                  <a:lnTo>
                    <a:pt x="35" y="20"/>
                  </a:lnTo>
                  <a:lnTo>
                    <a:pt x="36" y="21"/>
                  </a:lnTo>
                  <a:lnTo>
                    <a:pt x="37" y="24"/>
                  </a:lnTo>
                  <a:lnTo>
                    <a:pt x="37" y="25"/>
                  </a:lnTo>
                  <a:lnTo>
                    <a:pt x="38" y="28"/>
                  </a:lnTo>
                  <a:lnTo>
                    <a:pt x="38" y="30"/>
                  </a:lnTo>
                  <a:lnTo>
                    <a:pt x="40" y="32"/>
                  </a:lnTo>
                  <a:lnTo>
                    <a:pt x="40" y="35"/>
                  </a:lnTo>
                  <a:lnTo>
                    <a:pt x="41" y="37"/>
                  </a:lnTo>
                  <a:lnTo>
                    <a:pt x="41" y="59"/>
                  </a:lnTo>
                  <a:lnTo>
                    <a:pt x="40" y="62"/>
                  </a:lnTo>
                  <a:lnTo>
                    <a:pt x="40" y="65"/>
                  </a:lnTo>
                  <a:lnTo>
                    <a:pt x="38" y="66"/>
                  </a:lnTo>
                  <a:lnTo>
                    <a:pt x="37" y="66"/>
                  </a:lnTo>
                  <a:lnTo>
                    <a:pt x="36" y="67"/>
                  </a:lnTo>
                  <a:lnTo>
                    <a:pt x="32" y="67"/>
                  </a:lnTo>
                  <a:lnTo>
                    <a:pt x="32" y="69"/>
                  </a:lnTo>
                  <a:lnTo>
                    <a:pt x="25" y="69"/>
                  </a:lnTo>
                  <a:lnTo>
                    <a:pt x="25" y="67"/>
                  </a:lnTo>
                  <a:lnTo>
                    <a:pt x="24" y="66"/>
                  </a:lnTo>
                  <a:lnTo>
                    <a:pt x="23" y="66"/>
                  </a:lnTo>
                  <a:lnTo>
                    <a:pt x="23" y="65"/>
                  </a:lnTo>
                  <a:lnTo>
                    <a:pt x="22" y="65"/>
                  </a:lnTo>
                  <a:lnTo>
                    <a:pt x="22" y="64"/>
                  </a:lnTo>
                  <a:lnTo>
                    <a:pt x="20" y="61"/>
                  </a:lnTo>
                  <a:lnTo>
                    <a:pt x="17" y="57"/>
                  </a:lnTo>
                  <a:lnTo>
                    <a:pt x="16" y="54"/>
                  </a:lnTo>
                  <a:lnTo>
                    <a:pt x="13" y="51"/>
                  </a:lnTo>
                  <a:lnTo>
                    <a:pt x="11" y="49"/>
                  </a:lnTo>
                  <a:lnTo>
                    <a:pt x="10" y="47"/>
                  </a:lnTo>
                  <a:lnTo>
                    <a:pt x="9" y="45"/>
                  </a:lnTo>
                  <a:lnTo>
                    <a:pt x="7" y="43"/>
                  </a:lnTo>
                  <a:lnTo>
                    <a:pt x="5" y="40"/>
                  </a:lnTo>
                  <a:lnTo>
                    <a:pt x="5" y="38"/>
                  </a:lnTo>
                  <a:lnTo>
                    <a:pt x="4" y="37"/>
                  </a:lnTo>
                  <a:lnTo>
                    <a:pt x="4" y="36"/>
                  </a:lnTo>
                  <a:lnTo>
                    <a:pt x="3" y="36"/>
                  </a:lnTo>
                  <a:lnTo>
                    <a:pt x="3" y="35"/>
                  </a:lnTo>
                  <a:lnTo>
                    <a:pt x="2" y="33"/>
                  </a:lnTo>
                  <a:lnTo>
                    <a:pt x="2" y="30"/>
                  </a:lnTo>
                  <a:lnTo>
                    <a:pt x="0" y="30"/>
                  </a:lnTo>
                  <a:lnTo>
                    <a:pt x="0" y="4"/>
                  </a:lnTo>
                  <a:lnTo>
                    <a:pt x="2" y="4"/>
                  </a:lnTo>
                  <a:lnTo>
                    <a:pt x="3" y="0"/>
                  </a:lnTo>
                </a:path>
              </a:pathLst>
            </a:custGeom>
            <a:solidFill>
              <a:srgbClr val="438E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34" name="Freeform 126"/>
            <p:cNvSpPr>
              <a:spLocks/>
            </p:cNvSpPr>
            <p:nvPr/>
          </p:nvSpPr>
          <p:spPr bwMode="auto">
            <a:xfrm>
              <a:off x="4209" y="2265"/>
              <a:ext cx="20" cy="24"/>
            </a:xfrm>
            <a:custGeom>
              <a:avLst/>
              <a:gdLst>
                <a:gd name="T0" fmla="*/ 1553827 w 11"/>
                <a:gd name="T1" fmla="*/ 15858 h 17"/>
                <a:gd name="T2" fmla="*/ 1553827 w 11"/>
                <a:gd name="T3" fmla="*/ 14598 h 17"/>
                <a:gd name="T4" fmla="*/ 1272844 w 11"/>
                <a:gd name="T5" fmla="*/ 12076 h 17"/>
                <a:gd name="T6" fmla="*/ 1272844 w 11"/>
                <a:gd name="T7" fmla="*/ 12056 h 17"/>
                <a:gd name="T8" fmla="*/ 1138844 w 11"/>
                <a:gd name="T9" fmla="*/ 12056 h 17"/>
                <a:gd name="T10" fmla="*/ 1138844 w 11"/>
                <a:gd name="T11" fmla="*/ 8554 h 17"/>
                <a:gd name="T12" fmla="*/ 928294 w 11"/>
                <a:gd name="T13" fmla="*/ 8554 h 17"/>
                <a:gd name="T14" fmla="*/ 928294 w 11"/>
                <a:gd name="T15" fmla="*/ 5636 h 17"/>
                <a:gd name="T16" fmla="*/ 754505 w 11"/>
                <a:gd name="T17" fmla="*/ 5636 h 17"/>
                <a:gd name="T18" fmla="*/ 754505 w 11"/>
                <a:gd name="T19" fmla="*/ 3992 h 17"/>
                <a:gd name="T20" fmla="*/ 414978 w 11"/>
                <a:gd name="T21" fmla="*/ 3992 h 17"/>
                <a:gd name="T22" fmla="*/ 414978 w 11"/>
                <a:gd name="T23" fmla="*/ 2828 h 17"/>
                <a:gd name="T24" fmla="*/ 0 w 11"/>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7"/>
                <a:gd name="T41" fmla="*/ 11 w 1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7">
                  <a:moveTo>
                    <a:pt x="10" y="16"/>
                  </a:moveTo>
                  <a:lnTo>
                    <a:pt x="10" y="15"/>
                  </a:lnTo>
                  <a:lnTo>
                    <a:pt x="8" y="13"/>
                  </a:lnTo>
                  <a:lnTo>
                    <a:pt x="8" y="12"/>
                  </a:lnTo>
                  <a:lnTo>
                    <a:pt x="7" y="12"/>
                  </a:lnTo>
                  <a:lnTo>
                    <a:pt x="7" y="9"/>
                  </a:lnTo>
                  <a:lnTo>
                    <a:pt x="6" y="9"/>
                  </a:lnTo>
                  <a:lnTo>
                    <a:pt x="6" y="6"/>
                  </a:lnTo>
                  <a:lnTo>
                    <a:pt x="5" y="6"/>
                  </a:lnTo>
                  <a:lnTo>
                    <a:pt x="5" y="4"/>
                  </a:lnTo>
                  <a:lnTo>
                    <a:pt x="3" y="4"/>
                  </a:lnTo>
                  <a:lnTo>
                    <a:pt x="3" y="3"/>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5" name="Freeform 127"/>
            <p:cNvSpPr>
              <a:spLocks/>
            </p:cNvSpPr>
            <p:nvPr/>
          </p:nvSpPr>
          <p:spPr bwMode="auto">
            <a:xfrm>
              <a:off x="4092" y="2265"/>
              <a:ext cx="118" cy="8"/>
            </a:xfrm>
            <a:custGeom>
              <a:avLst/>
              <a:gdLst>
                <a:gd name="T0" fmla="*/ 17430753 w 63"/>
                <a:gd name="T1" fmla="*/ 0 h 6"/>
                <a:gd name="T2" fmla="*/ 2570966 w 63"/>
                <a:gd name="T3" fmla="*/ 0 h 6"/>
                <a:gd name="T4" fmla="*/ 2570966 w 63"/>
                <a:gd name="T5" fmla="*/ 655 h 6"/>
                <a:gd name="T6" fmla="*/ 896999 w 63"/>
                <a:gd name="T7" fmla="*/ 655 h 6"/>
                <a:gd name="T8" fmla="*/ 896999 w 63"/>
                <a:gd name="T9" fmla="*/ 873 h 6"/>
                <a:gd name="T10" fmla="*/ 0 w 63"/>
                <a:gd name="T11" fmla="*/ 873 h 6"/>
                <a:gd name="T12" fmla="*/ 0 w 63"/>
                <a:gd name="T13" fmla="*/ 1552 h 6"/>
                <a:gd name="T14" fmla="*/ 0 60000 65536"/>
                <a:gd name="T15" fmla="*/ 0 60000 65536"/>
                <a:gd name="T16" fmla="*/ 0 60000 65536"/>
                <a:gd name="T17" fmla="*/ 0 60000 65536"/>
                <a:gd name="T18" fmla="*/ 0 60000 65536"/>
                <a:gd name="T19" fmla="*/ 0 60000 65536"/>
                <a:gd name="T20" fmla="*/ 0 60000 65536"/>
                <a:gd name="T21" fmla="*/ 0 w 63"/>
                <a:gd name="T22" fmla="*/ 0 h 6"/>
                <a:gd name="T23" fmla="*/ 63 w 6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6">
                  <a:moveTo>
                    <a:pt x="62" y="0"/>
                  </a:moveTo>
                  <a:lnTo>
                    <a:pt x="9" y="0"/>
                  </a:lnTo>
                  <a:lnTo>
                    <a:pt x="9" y="2"/>
                  </a:lnTo>
                  <a:lnTo>
                    <a:pt x="3" y="2"/>
                  </a:lnTo>
                  <a:lnTo>
                    <a:pt x="3" y="3"/>
                  </a:lnTo>
                  <a:lnTo>
                    <a:pt x="0" y="3"/>
                  </a:lnTo>
                  <a:lnTo>
                    <a:pt x="0" y="5"/>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6" name="Freeform 128"/>
            <p:cNvSpPr>
              <a:spLocks/>
            </p:cNvSpPr>
            <p:nvPr/>
          </p:nvSpPr>
          <p:spPr bwMode="auto">
            <a:xfrm>
              <a:off x="4038" y="2272"/>
              <a:ext cx="56" cy="24"/>
            </a:xfrm>
            <a:custGeom>
              <a:avLst/>
              <a:gdLst>
                <a:gd name="T0" fmla="*/ 7671492 w 30"/>
                <a:gd name="T1" fmla="*/ 0 h 17"/>
                <a:gd name="T2" fmla="*/ 7347308 w 30"/>
                <a:gd name="T3" fmla="*/ 0 h 17"/>
                <a:gd name="T4" fmla="*/ 7066394 w 30"/>
                <a:gd name="T5" fmla="*/ 1 h 17"/>
                <a:gd name="T6" fmla="*/ 6368227 w 30"/>
                <a:gd name="T7" fmla="*/ 1 h 17"/>
                <a:gd name="T8" fmla="*/ 6368227 w 30"/>
                <a:gd name="T9" fmla="*/ 2828 h 17"/>
                <a:gd name="T10" fmla="*/ 5519603 w 30"/>
                <a:gd name="T11" fmla="*/ 2828 h 17"/>
                <a:gd name="T12" fmla="*/ 5238774 w 30"/>
                <a:gd name="T13" fmla="*/ 3992 h 17"/>
                <a:gd name="T14" fmla="*/ 4784704 w 30"/>
                <a:gd name="T15" fmla="*/ 3992 h 17"/>
                <a:gd name="T16" fmla="*/ 4260242 w 30"/>
                <a:gd name="T17" fmla="*/ 5636 h 17"/>
                <a:gd name="T18" fmla="*/ 3692543 w 30"/>
                <a:gd name="T19" fmla="*/ 5636 h 17"/>
                <a:gd name="T20" fmla="*/ 3692543 w 30"/>
                <a:gd name="T21" fmla="*/ 7024 h 17"/>
                <a:gd name="T22" fmla="*/ 2956931 w 30"/>
                <a:gd name="T23" fmla="*/ 7024 h 17"/>
                <a:gd name="T24" fmla="*/ 2956931 w 30"/>
                <a:gd name="T25" fmla="*/ 7957 h 17"/>
                <a:gd name="T26" fmla="*/ 2432808 w 30"/>
                <a:gd name="T27" fmla="*/ 7957 h 17"/>
                <a:gd name="T28" fmla="*/ 2432808 w 30"/>
                <a:gd name="T29" fmla="*/ 8554 h 17"/>
                <a:gd name="T30" fmla="*/ 1584070 w 30"/>
                <a:gd name="T31" fmla="*/ 8554 h 17"/>
                <a:gd name="T32" fmla="*/ 1584070 w 30"/>
                <a:gd name="T33" fmla="*/ 9916 h 17"/>
                <a:gd name="T34" fmla="*/ 979080 w 30"/>
                <a:gd name="T35" fmla="*/ 9916 h 17"/>
                <a:gd name="T36" fmla="*/ 848609 w 30"/>
                <a:gd name="T37" fmla="*/ 12056 h 17"/>
                <a:gd name="T38" fmla="*/ 280986 w 30"/>
                <a:gd name="T39" fmla="*/ 12056 h 17"/>
                <a:gd name="T40" fmla="*/ 280986 w 30"/>
                <a:gd name="T41" fmla="*/ 12076 h 17"/>
                <a:gd name="T42" fmla="*/ 0 w 30"/>
                <a:gd name="T43" fmla="*/ 13999 h 17"/>
                <a:gd name="T44" fmla="*/ 0 w 30"/>
                <a:gd name="T45" fmla="*/ 15858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17"/>
                <a:gd name="T71" fmla="*/ 30 w 30"/>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17">
                  <a:moveTo>
                    <a:pt x="29" y="0"/>
                  </a:moveTo>
                  <a:lnTo>
                    <a:pt x="28" y="0"/>
                  </a:lnTo>
                  <a:lnTo>
                    <a:pt x="27" y="1"/>
                  </a:lnTo>
                  <a:lnTo>
                    <a:pt x="24" y="1"/>
                  </a:lnTo>
                  <a:lnTo>
                    <a:pt x="24" y="3"/>
                  </a:lnTo>
                  <a:lnTo>
                    <a:pt x="21" y="3"/>
                  </a:lnTo>
                  <a:lnTo>
                    <a:pt x="20" y="4"/>
                  </a:lnTo>
                  <a:lnTo>
                    <a:pt x="18" y="4"/>
                  </a:lnTo>
                  <a:lnTo>
                    <a:pt x="16" y="6"/>
                  </a:lnTo>
                  <a:lnTo>
                    <a:pt x="14" y="6"/>
                  </a:lnTo>
                  <a:lnTo>
                    <a:pt x="14" y="7"/>
                  </a:lnTo>
                  <a:lnTo>
                    <a:pt x="11" y="7"/>
                  </a:lnTo>
                  <a:lnTo>
                    <a:pt x="11" y="8"/>
                  </a:lnTo>
                  <a:lnTo>
                    <a:pt x="9" y="8"/>
                  </a:lnTo>
                  <a:lnTo>
                    <a:pt x="9" y="9"/>
                  </a:lnTo>
                  <a:lnTo>
                    <a:pt x="6" y="9"/>
                  </a:lnTo>
                  <a:lnTo>
                    <a:pt x="6" y="10"/>
                  </a:lnTo>
                  <a:lnTo>
                    <a:pt x="4" y="10"/>
                  </a:lnTo>
                  <a:lnTo>
                    <a:pt x="3" y="12"/>
                  </a:lnTo>
                  <a:lnTo>
                    <a:pt x="1" y="12"/>
                  </a:lnTo>
                  <a:lnTo>
                    <a:pt x="1" y="13"/>
                  </a:lnTo>
                  <a:lnTo>
                    <a:pt x="0" y="14"/>
                  </a:lnTo>
                  <a:lnTo>
                    <a:pt x="0" y="16"/>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7" name="Freeform 129"/>
            <p:cNvSpPr>
              <a:spLocks/>
            </p:cNvSpPr>
            <p:nvPr/>
          </p:nvSpPr>
          <p:spPr bwMode="auto">
            <a:xfrm>
              <a:off x="4024" y="2273"/>
              <a:ext cx="15" cy="23"/>
            </a:xfrm>
            <a:custGeom>
              <a:avLst/>
              <a:gdLst>
                <a:gd name="T0" fmla="*/ 1950605 w 8"/>
                <a:gd name="T1" fmla="*/ 22040 h 16"/>
                <a:gd name="T2" fmla="*/ 1950605 w 8"/>
                <a:gd name="T3" fmla="*/ 18459 h 16"/>
                <a:gd name="T4" fmla="*/ 1395759 w 8"/>
                <a:gd name="T5" fmla="*/ 18459 h 16"/>
                <a:gd name="T6" fmla="*/ 1395759 w 8"/>
                <a:gd name="T7" fmla="*/ 15828 h 16"/>
                <a:gd name="T8" fmla="*/ 910262 w 8"/>
                <a:gd name="T9" fmla="*/ 15828 h 16"/>
                <a:gd name="T10" fmla="*/ 910262 w 8"/>
                <a:gd name="T11" fmla="*/ 9636 h 16"/>
                <a:gd name="T12" fmla="*/ 643292 w 8"/>
                <a:gd name="T13" fmla="*/ 9636 h 16"/>
                <a:gd name="T14" fmla="*/ 643292 w 8"/>
                <a:gd name="T15" fmla="*/ 6214 h 16"/>
                <a:gd name="T16" fmla="*/ 0 w 8"/>
                <a:gd name="T17" fmla="*/ 4323 h 16"/>
                <a:gd name="T18" fmla="*/ 0 w 8"/>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6"/>
                <a:gd name="T32" fmla="*/ 8 w 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6">
                  <a:moveTo>
                    <a:pt x="7" y="15"/>
                  </a:moveTo>
                  <a:lnTo>
                    <a:pt x="7" y="13"/>
                  </a:lnTo>
                  <a:lnTo>
                    <a:pt x="5" y="13"/>
                  </a:lnTo>
                  <a:lnTo>
                    <a:pt x="5" y="11"/>
                  </a:lnTo>
                  <a:lnTo>
                    <a:pt x="3" y="11"/>
                  </a:lnTo>
                  <a:lnTo>
                    <a:pt x="3" y="7"/>
                  </a:lnTo>
                  <a:lnTo>
                    <a:pt x="2" y="7"/>
                  </a:lnTo>
                  <a:lnTo>
                    <a:pt x="2" y="4"/>
                  </a:lnTo>
                  <a:lnTo>
                    <a:pt x="0" y="3"/>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8" name="Freeform 130"/>
            <p:cNvSpPr>
              <a:spLocks/>
            </p:cNvSpPr>
            <p:nvPr/>
          </p:nvSpPr>
          <p:spPr bwMode="auto">
            <a:xfrm>
              <a:off x="3991" y="2266"/>
              <a:ext cx="35" cy="9"/>
            </a:xfrm>
            <a:custGeom>
              <a:avLst/>
              <a:gdLst>
                <a:gd name="T0" fmla="*/ 3617119 w 19"/>
                <a:gd name="T1" fmla="*/ 17528 h 6"/>
                <a:gd name="T2" fmla="*/ 2460517 w 19"/>
                <a:gd name="T3" fmla="*/ 17528 h 6"/>
                <a:gd name="T4" fmla="*/ 2460517 w 19"/>
                <a:gd name="T5" fmla="*/ 13991 h 6"/>
                <a:gd name="T6" fmla="*/ 1001228 w 19"/>
                <a:gd name="T7" fmla="*/ 13991 h 6"/>
                <a:gd name="T8" fmla="*/ 1001228 w 19"/>
                <a:gd name="T9" fmla="*/ 5193 h 6"/>
                <a:gd name="T10" fmla="*/ 227178 w 19"/>
                <a:gd name="T11" fmla="*/ 5193 h 6"/>
                <a:gd name="T12" fmla="*/ 227178 w 19"/>
                <a:gd name="T13" fmla="*/ 0 h 6"/>
                <a:gd name="T14" fmla="*/ 0 w 19"/>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6"/>
                <a:gd name="T26" fmla="*/ 19 w 19"/>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6">
                  <a:moveTo>
                    <a:pt x="18" y="5"/>
                  </a:moveTo>
                  <a:lnTo>
                    <a:pt x="12" y="5"/>
                  </a:lnTo>
                  <a:lnTo>
                    <a:pt x="12" y="4"/>
                  </a:lnTo>
                  <a:lnTo>
                    <a:pt x="5" y="4"/>
                  </a:lnTo>
                  <a:lnTo>
                    <a:pt x="5" y="1"/>
                  </a:lnTo>
                  <a:lnTo>
                    <a:pt x="1" y="1"/>
                  </a:lnTo>
                  <a:lnTo>
                    <a:pt x="1" y="0"/>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9" name="Freeform 131"/>
            <p:cNvSpPr>
              <a:spLocks/>
            </p:cNvSpPr>
            <p:nvPr/>
          </p:nvSpPr>
          <p:spPr bwMode="auto">
            <a:xfrm>
              <a:off x="3957" y="2192"/>
              <a:ext cx="4" cy="24"/>
            </a:xfrm>
            <a:custGeom>
              <a:avLst/>
              <a:gdLst>
                <a:gd name="T0" fmla="*/ 1048576 w 2"/>
                <a:gd name="T1" fmla="*/ 15858 h 17"/>
                <a:gd name="T2" fmla="*/ 1048576 w 2"/>
                <a:gd name="T3" fmla="*/ 13999 h 17"/>
                <a:gd name="T4" fmla="*/ 0 w 2"/>
                <a:gd name="T5" fmla="*/ 13999 h 17"/>
                <a:gd name="T6" fmla="*/ 0 w 2"/>
                <a:gd name="T7" fmla="*/ 9916 h 17"/>
                <a:gd name="T8" fmla="*/ 0 w 2"/>
                <a:gd name="T9" fmla="*/ 8554 h 17"/>
                <a:gd name="T10" fmla="*/ 0 w 2"/>
                <a:gd name="T11" fmla="*/ 2003 h 17"/>
                <a:gd name="T12" fmla="*/ 0 w 2"/>
                <a:gd name="T13" fmla="*/ 2003 h 17"/>
                <a:gd name="T14" fmla="*/ 0 w 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7"/>
                <a:gd name="T26" fmla="*/ 2 w 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7">
                  <a:moveTo>
                    <a:pt x="1" y="16"/>
                  </a:moveTo>
                  <a:lnTo>
                    <a:pt x="1" y="14"/>
                  </a:lnTo>
                  <a:lnTo>
                    <a:pt x="0" y="14"/>
                  </a:lnTo>
                  <a:lnTo>
                    <a:pt x="0" y="10"/>
                  </a:lnTo>
                  <a:lnTo>
                    <a:pt x="0" y="9"/>
                  </a:lnTo>
                  <a:lnTo>
                    <a:pt x="0" y="2"/>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0" name="Freeform 132"/>
            <p:cNvSpPr>
              <a:spLocks/>
            </p:cNvSpPr>
            <p:nvPr/>
          </p:nvSpPr>
          <p:spPr bwMode="auto">
            <a:xfrm>
              <a:off x="3906" y="2459"/>
              <a:ext cx="111" cy="268"/>
            </a:xfrm>
            <a:custGeom>
              <a:avLst/>
              <a:gdLst>
                <a:gd name="T0" fmla="*/ 0 w 59"/>
                <a:gd name="T1" fmla="*/ 249363 h 187"/>
                <a:gd name="T2" fmla="*/ 695919 w 59"/>
                <a:gd name="T3" fmla="*/ 247351 h 187"/>
                <a:gd name="T4" fmla="*/ 981584 w 59"/>
                <a:gd name="T5" fmla="*/ 243368 h 187"/>
                <a:gd name="T6" fmla="*/ 1846709 w 59"/>
                <a:gd name="T7" fmla="*/ 239222 h 187"/>
                <a:gd name="T8" fmla="*/ 2463205 w 59"/>
                <a:gd name="T9" fmla="*/ 234705 h 187"/>
                <a:gd name="T10" fmla="*/ 2790465 w 59"/>
                <a:gd name="T11" fmla="*/ 234533 h 187"/>
                <a:gd name="T12" fmla="*/ 3152031 w 59"/>
                <a:gd name="T13" fmla="*/ 230239 h 187"/>
                <a:gd name="T14" fmla="*/ 3743639 w 59"/>
                <a:gd name="T15" fmla="*/ 227582 h 187"/>
                <a:gd name="T16" fmla="*/ 3940253 w 59"/>
                <a:gd name="T17" fmla="*/ 224329 h 187"/>
                <a:gd name="T18" fmla="*/ 4634164 w 59"/>
                <a:gd name="T19" fmla="*/ 223119 h 187"/>
                <a:gd name="T20" fmla="*/ 4886032 w 59"/>
                <a:gd name="T21" fmla="*/ 219280 h 187"/>
                <a:gd name="T22" fmla="*/ 5249857 w 59"/>
                <a:gd name="T23" fmla="*/ 215865 h 187"/>
                <a:gd name="T24" fmla="*/ 5930091 w 59"/>
                <a:gd name="T25" fmla="*/ 212861 h 187"/>
                <a:gd name="T26" fmla="*/ 6206827 w 59"/>
                <a:gd name="T27" fmla="*/ 209219 h 187"/>
                <a:gd name="T28" fmla="*/ 6728572 w 59"/>
                <a:gd name="T29" fmla="*/ 207161 h 187"/>
                <a:gd name="T30" fmla="*/ 7413016 w 59"/>
                <a:gd name="T31" fmla="*/ 202976 h 187"/>
                <a:gd name="T32" fmla="*/ 7684214 w 59"/>
                <a:gd name="T33" fmla="*/ 200162 h 187"/>
                <a:gd name="T34" fmla="*/ 8408406 w 59"/>
                <a:gd name="T35" fmla="*/ 197965 h 187"/>
                <a:gd name="T36" fmla="*/ 8408406 w 59"/>
                <a:gd name="T37" fmla="*/ 195038 h 187"/>
                <a:gd name="T38" fmla="*/ 8408406 w 59"/>
                <a:gd name="T39" fmla="*/ 190852 h 187"/>
                <a:gd name="T40" fmla="*/ 8993395 w 59"/>
                <a:gd name="T41" fmla="*/ 187353 h 187"/>
                <a:gd name="T42" fmla="*/ 9192367 w 59"/>
                <a:gd name="T43" fmla="*/ 185138 h 187"/>
                <a:gd name="T44" fmla="*/ 9876849 w 59"/>
                <a:gd name="T45" fmla="*/ 181529 h 187"/>
                <a:gd name="T46" fmla="*/ 9876849 w 59"/>
                <a:gd name="T47" fmla="*/ 178382 h 187"/>
                <a:gd name="T48" fmla="*/ 10202993 w 59"/>
                <a:gd name="T49" fmla="*/ 175189 h 187"/>
                <a:gd name="T50" fmla="*/ 10786710 w 59"/>
                <a:gd name="T51" fmla="*/ 170187 h 187"/>
                <a:gd name="T52" fmla="*/ 11512176 w 59"/>
                <a:gd name="T53" fmla="*/ 166920 h 187"/>
                <a:gd name="T54" fmla="*/ 11512176 w 59"/>
                <a:gd name="T55" fmla="*/ 163648 h 187"/>
                <a:gd name="T56" fmla="*/ 11677246 w 59"/>
                <a:gd name="T57" fmla="*/ 159258 h 187"/>
                <a:gd name="T58" fmla="*/ 11940673 w 59"/>
                <a:gd name="T59" fmla="*/ 156528 h 187"/>
                <a:gd name="T60" fmla="*/ 11940673 w 59"/>
                <a:gd name="T61" fmla="*/ 152028 h 187"/>
                <a:gd name="T62" fmla="*/ 12658839 w 59"/>
                <a:gd name="T63" fmla="*/ 148526 h 187"/>
                <a:gd name="T64" fmla="*/ 12973176 w 59"/>
                <a:gd name="T65" fmla="*/ 144549 h 187"/>
                <a:gd name="T66" fmla="*/ 12973176 w 59"/>
                <a:gd name="T67" fmla="*/ 139665 h 187"/>
                <a:gd name="T68" fmla="*/ 13579545 w 59"/>
                <a:gd name="T69" fmla="*/ 136090 h 187"/>
                <a:gd name="T70" fmla="*/ 13579545 w 59"/>
                <a:gd name="T71" fmla="*/ 130728 h 187"/>
                <a:gd name="T72" fmla="*/ 13946522 w 59"/>
                <a:gd name="T73" fmla="*/ 126664 h 187"/>
                <a:gd name="T74" fmla="*/ 13946522 w 59"/>
                <a:gd name="T75" fmla="*/ 122889 h 187"/>
                <a:gd name="T76" fmla="*/ 14309518 w 59"/>
                <a:gd name="T77" fmla="*/ 120428 h 187"/>
                <a:gd name="T78" fmla="*/ 14309518 w 59"/>
                <a:gd name="T79" fmla="*/ 116470 h 187"/>
                <a:gd name="T80" fmla="*/ 14733116 w 59"/>
                <a:gd name="T81" fmla="*/ 111124 h 187"/>
                <a:gd name="T82" fmla="*/ 14733116 w 59"/>
                <a:gd name="T83" fmla="*/ 107068 h 187"/>
                <a:gd name="T84" fmla="*/ 15059396 w 59"/>
                <a:gd name="T85" fmla="*/ 102559 h 187"/>
                <a:gd name="T86" fmla="*/ 15059396 w 59"/>
                <a:gd name="T87" fmla="*/ 97453 h 187"/>
                <a:gd name="T88" fmla="*/ 15421234 w 59"/>
                <a:gd name="T89" fmla="*/ 92920 h 187"/>
                <a:gd name="T90" fmla="*/ 15421234 w 59"/>
                <a:gd name="T91" fmla="*/ 89962 h 187"/>
                <a:gd name="T92" fmla="*/ 16043334 w 59"/>
                <a:gd name="T93" fmla="*/ 85747 h 187"/>
                <a:gd name="T94" fmla="*/ 16043334 w 59"/>
                <a:gd name="T95" fmla="*/ 74708 h 187"/>
                <a:gd name="T96" fmla="*/ 16402628 w 59"/>
                <a:gd name="T97" fmla="*/ 70877 h 187"/>
                <a:gd name="T98" fmla="*/ 16402628 w 59"/>
                <a:gd name="T99" fmla="*/ 62772 h 187"/>
                <a:gd name="T100" fmla="*/ 16919775 w 59"/>
                <a:gd name="T101" fmla="*/ 55635 h 187"/>
                <a:gd name="T102" fmla="*/ 16919775 w 59"/>
                <a:gd name="T103" fmla="*/ 40912 h 187"/>
                <a:gd name="T104" fmla="*/ 17515878 w 59"/>
                <a:gd name="T105" fmla="*/ 36373 h 187"/>
                <a:gd name="T106" fmla="*/ 17515878 w 59"/>
                <a:gd name="T107" fmla="*/ 21325 h 187"/>
                <a:gd name="T108" fmla="*/ 17885813 w 59"/>
                <a:gd name="T109" fmla="*/ 15369 h 187"/>
                <a:gd name="T110" fmla="*/ 17885813 w 59"/>
                <a:gd name="T111" fmla="*/ 0 h 1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
                <a:gd name="T169" fmla="*/ 0 h 187"/>
                <a:gd name="T170" fmla="*/ 59 w 59"/>
                <a:gd name="T171" fmla="*/ 187 h 1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 h="187">
                  <a:moveTo>
                    <a:pt x="0" y="186"/>
                  </a:moveTo>
                  <a:lnTo>
                    <a:pt x="2" y="185"/>
                  </a:lnTo>
                  <a:lnTo>
                    <a:pt x="3" y="182"/>
                  </a:lnTo>
                  <a:lnTo>
                    <a:pt x="6" y="179"/>
                  </a:lnTo>
                  <a:lnTo>
                    <a:pt x="8" y="176"/>
                  </a:lnTo>
                  <a:lnTo>
                    <a:pt x="9" y="175"/>
                  </a:lnTo>
                  <a:lnTo>
                    <a:pt x="10" y="172"/>
                  </a:lnTo>
                  <a:lnTo>
                    <a:pt x="12" y="170"/>
                  </a:lnTo>
                  <a:lnTo>
                    <a:pt x="13" y="168"/>
                  </a:lnTo>
                  <a:lnTo>
                    <a:pt x="15" y="167"/>
                  </a:lnTo>
                  <a:lnTo>
                    <a:pt x="16" y="164"/>
                  </a:lnTo>
                  <a:lnTo>
                    <a:pt x="17" y="162"/>
                  </a:lnTo>
                  <a:lnTo>
                    <a:pt x="19" y="159"/>
                  </a:lnTo>
                  <a:lnTo>
                    <a:pt x="20" y="157"/>
                  </a:lnTo>
                  <a:lnTo>
                    <a:pt x="22" y="155"/>
                  </a:lnTo>
                  <a:lnTo>
                    <a:pt x="24" y="152"/>
                  </a:lnTo>
                  <a:lnTo>
                    <a:pt x="25" y="150"/>
                  </a:lnTo>
                  <a:lnTo>
                    <a:pt x="27" y="148"/>
                  </a:lnTo>
                  <a:lnTo>
                    <a:pt x="27" y="146"/>
                  </a:lnTo>
                  <a:lnTo>
                    <a:pt x="27" y="143"/>
                  </a:lnTo>
                  <a:lnTo>
                    <a:pt x="29" y="140"/>
                  </a:lnTo>
                  <a:lnTo>
                    <a:pt x="30" y="139"/>
                  </a:lnTo>
                  <a:lnTo>
                    <a:pt x="32" y="136"/>
                  </a:lnTo>
                  <a:lnTo>
                    <a:pt x="32" y="133"/>
                  </a:lnTo>
                  <a:lnTo>
                    <a:pt x="33" y="131"/>
                  </a:lnTo>
                  <a:lnTo>
                    <a:pt x="35" y="128"/>
                  </a:lnTo>
                  <a:lnTo>
                    <a:pt x="37" y="125"/>
                  </a:lnTo>
                  <a:lnTo>
                    <a:pt x="37" y="122"/>
                  </a:lnTo>
                  <a:lnTo>
                    <a:pt x="38" y="119"/>
                  </a:lnTo>
                  <a:lnTo>
                    <a:pt x="39" y="117"/>
                  </a:lnTo>
                  <a:lnTo>
                    <a:pt x="39" y="114"/>
                  </a:lnTo>
                  <a:lnTo>
                    <a:pt x="41" y="111"/>
                  </a:lnTo>
                  <a:lnTo>
                    <a:pt x="42" y="108"/>
                  </a:lnTo>
                  <a:lnTo>
                    <a:pt x="42" y="105"/>
                  </a:lnTo>
                  <a:lnTo>
                    <a:pt x="44" y="102"/>
                  </a:lnTo>
                  <a:lnTo>
                    <a:pt x="44" y="98"/>
                  </a:lnTo>
                  <a:lnTo>
                    <a:pt x="45" y="95"/>
                  </a:lnTo>
                  <a:lnTo>
                    <a:pt x="45" y="92"/>
                  </a:lnTo>
                  <a:lnTo>
                    <a:pt x="46" y="90"/>
                  </a:lnTo>
                  <a:lnTo>
                    <a:pt x="46" y="87"/>
                  </a:lnTo>
                  <a:lnTo>
                    <a:pt x="48" y="83"/>
                  </a:lnTo>
                  <a:lnTo>
                    <a:pt x="48" y="80"/>
                  </a:lnTo>
                  <a:lnTo>
                    <a:pt x="49" y="77"/>
                  </a:lnTo>
                  <a:lnTo>
                    <a:pt x="49" y="73"/>
                  </a:lnTo>
                  <a:lnTo>
                    <a:pt x="50" y="70"/>
                  </a:lnTo>
                  <a:lnTo>
                    <a:pt x="50" y="67"/>
                  </a:lnTo>
                  <a:lnTo>
                    <a:pt x="52" y="64"/>
                  </a:lnTo>
                  <a:lnTo>
                    <a:pt x="52" y="56"/>
                  </a:lnTo>
                  <a:lnTo>
                    <a:pt x="53" y="53"/>
                  </a:lnTo>
                  <a:lnTo>
                    <a:pt x="53" y="47"/>
                  </a:lnTo>
                  <a:lnTo>
                    <a:pt x="55" y="42"/>
                  </a:lnTo>
                  <a:lnTo>
                    <a:pt x="55" y="31"/>
                  </a:lnTo>
                  <a:lnTo>
                    <a:pt x="57" y="27"/>
                  </a:lnTo>
                  <a:lnTo>
                    <a:pt x="57" y="16"/>
                  </a:lnTo>
                  <a:lnTo>
                    <a:pt x="58" y="12"/>
                  </a:lnTo>
                  <a:lnTo>
                    <a:pt x="5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1" name="Freeform 133"/>
            <p:cNvSpPr>
              <a:spLocks/>
            </p:cNvSpPr>
            <p:nvPr/>
          </p:nvSpPr>
          <p:spPr bwMode="auto">
            <a:xfrm>
              <a:off x="4218" y="2332"/>
              <a:ext cx="60" cy="365"/>
            </a:xfrm>
            <a:custGeom>
              <a:avLst/>
              <a:gdLst>
                <a:gd name="T0" fmla="*/ 0 w 32"/>
                <a:gd name="T1" fmla="*/ 0 h 255"/>
                <a:gd name="T2" fmla="*/ 343089 w 32"/>
                <a:gd name="T3" fmla="*/ 2910 h 255"/>
                <a:gd name="T4" fmla="*/ 643292 w 32"/>
                <a:gd name="T5" fmla="*/ 6364 h 255"/>
                <a:gd name="T6" fmla="*/ 1395759 w 32"/>
                <a:gd name="T7" fmla="*/ 8534 h 255"/>
                <a:gd name="T8" fmla="*/ 1706741 w 32"/>
                <a:gd name="T9" fmla="*/ 10130 h 255"/>
                <a:gd name="T10" fmla="*/ 2261572 w 32"/>
                <a:gd name="T11" fmla="*/ 13038 h 255"/>
                <a:gd name="T12" fmla="*/ 2617048 w 32"/>
                <a:gd name="T13" fmla="*/ 15145 h 255"/>
                <a:gd name="T14" fmla="*/ 3200139 w 32"/>
                <a:gd name="T15" fmla="*/ 19316 h 255"/>
                <a:gd name="T16" fmla="*/ 3657384 w 32"/>
                <a:gd name="T17" fmla="*/ 20755 h 255"/>
                <a:gd name="T18" fmla="*/ 4006736 w 32"/>
                <a:gd name="T19" fmla="*/ 25026 h 255"/>
                <a:gd name="T20" fmla="*/ 4591687 w 32"/>
                <a:gd name="T21" fmla="*/ 27648 h 255"/>
                <a:gd name="T22" fmla="*/ 4591687 w 32"/>
                <a:gd name="T23" fmla="*/ 31029 h 255"/>
                <a:gd name="T24" fmla="*/ 4906965 w 32"/>
                <a:gd name="T25" fmla="*/ 33076 h 255"/>
                <a:gd name="T26" fmla="*/ 5250224 w 32"/>
                <a:gd name="T27" fmla="*/ 36207 h 255"/>
                <a:gd name="T28" fmla="*/ 5649220 w 32"/>
                <a:gd name="T29" fmla="*/ 40101 h 255"/>
                <a:gd name="T30" fmla="*/ 6000258 w 32"/>
                <a:gd name="T31" fmla="*/ 44414 h 255"/>
                <a:gd name="T32" fmla="*/ 6000258 w 32"/>
                <a:gd name="T33" fmla="*/ 47344 h 255"/>
                <a:gd name="T34" fmla="*/ 6298416 w 32"/>
                <a:gd name="T35" fmla="*/ 51275 h 255"/>
                <a:gd name="T36" fmla="*/ 6857594 w 32"/>
                <a:gd name="T37" fmla="*/ 54729 h 255"/>
                <a:gd name="T38" fmla="*/ 6857594 w 32"/>
                <a:gd name="T39" fmla="*/ 58751 h 255"/>
                <a:gd name="T40" fmla="*/ 7206782 w 32"/>
                <a:gd name="T41" fmla="*/ 65298 h 255"/>
                <a:gd name="T42" fmla="*/ 7206782 w 32"/>
                <a:gd name="T43" fmla="*/ 67767 h 255"/>
                <a:gd name="T44" fmla="*/ 7512628 w 32"/>
                <a:gd name="T45" fmla="*/ 71974 h 255"/>
                <a:gd name="T46" fmla="*/ 7512628 w 32"/>
                <a:gd name="T47" fmla="*/ 76312 h 255"/>
                <a:gd name="T48" fmla="*/ 7950832 w 32"/>
                <a:gd name="T49" fmla="*/ 81083 h 255"/>
                <a:gd name="T50" fmla="*/ 7950832 w 32"/>
                <a:gd name="T51" fmla="*/ 90554 h 255"/>
                <a:gd name="T52" fmla="*/ 8261827 w 32"/>
                <a:gd name="T53" fmla="*/ 93466 h 255"/>
                <a:gd name="T54" fmla="*/ 8261827 w 32"/>
                <a:gd name="T55" fmla="*/ 105054 h 255"/>
                <a:gd name="T56" fmla="*/ 8905305 w 32"/>
                <a:gd name="T57" fmla="*/ 108044 h 255"/>
                <a:gd name="T58" fmla="*/ 8905305 w 32"/>
                <a:gd name="T59" fmla="*/ 181366 h 255"/>
                <a:gd name="T60" fmla="*/ 8261827 w 32"/>
                <a:gd name="T61" fmla="*/ 189724 h 255"/>
                <a:gd name="T62" fmla="*/ 8261827 w 32"/>
                <a:gd name="T63" fmla="*/ 207329 h 255"/>
                <a:gd name="T64" fmla="*/ 7950832 w 32"/>
                <a:gd name="T65" fmla="*/ 213684 h 255"/>
                <a:gd name="T66" fmla="*/ 7950832 w 32"/>
                <a:gd name="T67" fmla="*/ 218621 h 255"/>
                <a:gd name="T68" fmla="*/ 7512628 w 32"/>
                <a:gd name="T69" fmla="*/ 226701 h 255"/>
                <a:gd name="T70" fmla="*/ 7512628 w 32"/>
                <a:gd name="T71" fmla="*/ 232890 h 255"/>
                <a:gd name="T72" fmla="*/ 7206782 w 32"/>
                <a:gd name="T73" fmla="*/ 240942 h 255"/>
                <a:gd name="T74" fmla="*/ 7206782 w 32"/>
                <a:gd name="T75" fmla="*/ 246620 h 255"/>
                <a:gd name="T76" fmla="*/ 6857594 w 32"/>
                <a:gd name="T77" fmla="*/ 253582 h 255"/>
                <a:gd name="T78" fmla="*/ 6857594 w 32"/>
                <a:gd name="T79" fmla="*/ 262456 h 255"/>
                <a:gd name="T80" fmla="*/ 6298416 w 32"/>
                <a:gd name="T81" fmla="*/ 269888 h 255"/>
                <a:gd name="T82" fmla="*/ 6298416 w 32"/>
                <a:gd name="T83" fmla="*/ 276014 h 255"/>
                <a:gd name="T84" fmla="*/ 6000258 w 32"/>
                <a:gd name="T85" fmla="*/ 284465 h 255"/>
                <a:gd name="T86" fmla="*/ 5649220 w 32"/>
                <a:gd name="T87" fmla="*/ 291656 h 255"/>
                <a:gd name="T88" fmla="*/ 5250224 w 32"/>
                <a:gd name="T89" fmla="*/ 299611 h 255"/>
                <a:gd name="T90" fmla="*/ 5250224 w 32"/>
                <a:gd name="T91" fmla="*/ 305861 h 255"/>
                <a:gd name="T92" fmla="*/ 4906965 w 32"/>
                <a:gd name="T93" fmla="*/ 314331 h 255"/>
                <a:gd name="T94" fmla="*/ 4591687 w 32"/>
                <a:gd name="T95" fmla="*/ 323217 h 255"/>
                <a:gd name="T96" fmla="*/ 4006736 w 32"/>
                <a:gd name="T97" fmla="*/ 331672 h 2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
                <a:gd name="T148" fmla="*/ 0 h 255"/>
                <a:gd name="T149" fmla="*/ 32 w 32"/>
                <a:gd name="T150" fmla="*/ 255 h 2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 h="255">
                  <a:moveTo>
                    <a:pt x="0" y="0"/>
                  </a:moveTo>
                  <a:lnTo>
                    <a:pt x="1" y="2"/>
                  </a:lnTo>
                  <a:lnTo>
                    <a:pt x="2" y="5"/>
                  </a:lnTo>
                  <a:lnTo>
                    <a:pt x="5" y="6"/>
                  </a:lnTo>
                  <a:lnTo>
                    <a:pt x="6" y="8"/>
                  </a:lnTo>
                  <a:lnTo>
                    <a:pt x="8" y="10"/>
                  </a:lnTo>
                  <a:lnTo>
                    <a:pt x="9" y="12"/>
                  </a:lnTo>
                  <a:lnTo>
                    <a:pt x="11" y="15"/>
                  </a:lnTo>
                  <a:lnTo>
                    <a:pt x="13" y="16"/>
                  </a:lnTo>
                  <a:lnTo>
                    <a:pt x="14" y="19"/>
                  </a:lnTo>
                  <a:lnTo>
                    <a:pt x="16" y="21"/>
                  </a:lnTo>
                  <a:lnTo>
                    <a:pt x="16" y="24"/>
                  </a:lnTo>
                  <a:lnTo>
                    <a:pt x="17" y="25"/>
                  </a:lnTo>
                  <a:lnTo>
                    <a:pt x="18" y="28"/>
                  </a:lnTo>
                  <a:lnTo>
                    <a:pt x="20" y="31"/>
                  </a:lnTo>
                  <a:lnTo>
                    <a:pt x="21" y="34"/>
                  </a:lnTo>
                  <a:lnTo>
                    <a:pt x="21" y="36"/>
                  </a:lnTo>
                  <a:lnTo>
                    <a:pt x="22" y="39"/>
                  </a:lnTo>
                  <a:lnTo>
                    <a:pt x="24" y="42"/>
                  </a:lnTo>
                  <a:lnTo>
                    <a:pt x="24" y="45"/>
                  </a:lnTo>
                  <a:lnTo>
                    <a:pt x="25" y="50"/>
                  </a:lnTo>
                  <a:lnTo>
                    <a:pt x="25" y="52"/>
                  </a:lnTo>
                  <a:lnTo>
                    <a:pt x="26" y="55"/>
                  </a:lnTo>
                  <a:lnTo>
                    <a:pt x="26" y="59"/>
                  </a:lnTo>
                  <a:lnTo>
                    <a:pt x="28" y="62"/>
                  </a:lnTo>
                  <a:lnTo>
                    <a:pt x="28" y="69"/>
                  </a:lnTo>
                  <a:lnTo>
                    <a:pt x="29" y="72"/>
                  </a:lnTo>
                  <a:lnTo>
                    <a:pt x="29" y="80"/>
                  </a:lnTo>
                  <a:lnTo>
                    <a:pt x="31" y="83"/>
                  </a:lnTo>
                  <a:lnTo>
                    <a:pt x="31" y="139"/>
                  </a:lnTo>
                  <a:lnTo>
                    <a:pt x="29" y="145"/>
                  </a:lnTo>
                  <a:lnTo>
                    <a:pt x="29" y="159"/>
                  </a:lnTo>
                  <a:lnTo>
                    <a:pt x="28" y="164"/>
                  </a:lnTo>
                  <a:lnTo>
                    <a:pt x="28" y="168"/>
                  </a:lnTo>
                  <a:lnTo>
                    <a:pt x="26" y="174"/>
                  </a:lnTo>
                  <a:lnTo>
                    <a:pt x="26" y="179"/>
                  </a:lnTo>
                  <a:lnTo>
                    <a:pt x="25" y="185"/>
                  </a:lnTo>
                  <a:lnTo>
                    <a:pt x="25" y="189"/>
                  </a:lnTo>
                  <a:lnTo>
                    <a:pt x="24" y="195"/>
                  </a:lnTo>
                  <a:lnTo>
                    <a:pt x="24" y="201"/>
                  </a:lnTo>
                  <a:lnTo>
                    <a:pt x="22" y="207"/>
                  </a:lnTo>
                  <a:lnTo>
                    <a:pt x="22" y="212"/>
                  </a:lnTo>
                  <a:lnTo>
                    <a:pt x="21" y="218"/>
                  </a:lnTo>
                  <a:lnTo>
                    <a:pt x="20" y="224"/>
                  </a:lnTo>
                  <a:lnTo>
                    <a:pt x="18" y="230"/>
                  </a:lnTo>
                  <a:lnTo>
                    <a:pt x="18" y="235"/>
                  </a:lnTo>
                  <a:lnTo>
                    <a:pt x="17" y="241"/>
                  </a:lnTo>
                  <a:lnTo>
                    <a:pt x="16" y="248"/>
                  </a:lnTo>
                  <a:lnTo>
                    <a:pt x="14" y="25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 name="Freeform 134"/>
            <p:cNvSpPr>
              <a:spLocks/>
            </p:cNvSpPr>
            <p:nvPr/>
          </p:nvSpPr>
          <p:spPr bwMode="auto">
            <a:xfrm>
              <a:off x="4239" y="2730"/>
              <a:ext cx="37" cy="143"/>
            </a:xfrm>
            <a:custGeom>
              <a:avLst/>
              <a:gdLst>
                <a:gd name="T0" fmla="*/ 0 w 20"/>
                <a:gd name="T1" fmla="*/ 0 h 100"/>
                <a:gd name="T2" fmla="*/ 0 w 20"/>
                <a:gd name="T3" fmla="*/ 1 h 100"/>
                <a:gd name="T4" fmla="*/ 446475 w 20"/>
                <a:gd name="T5" fmla="*/ 4074 h 100"/>
                <a:gd name="T6" fmla="*/ 446475 w 20"/>
                <a:gd name="T7" fmla="*/ 5826 h 100"/>
                <a:gd name="T8" fmla="*/ 692187 w 20"/>
                <a:gd name="T9" fmla="*/ 8331 h 100"/>
                <a:gd name="T10" fmla="*/ 692187 w 20"/>
                <a:gd name="T11" fmla="*/ 11913 h 100"/>
                <a:gd name="T12" fmla="*/ 1066947 w 20"/>
                <a:gd name="T13" fmla="*/ 11913 h 100"/>
                <a:gd name="T14" fmla="*/ 1066947 w 20"/>
                <a:gd name="T15" fmla="*/ 14955 h 100"/>
                <a:gd name="T16" fmla="*/ 1280546 w 20"/>
                <a:gd name="T17" fmla="*/ 17036 h 100"/>
                <a:gd name="T18" fmla="*/ 1280546 w 20"/>
                <a:gd name="T19" fmla="*/ 18537 h 100"/>
                <a:gd name="T20" fmla="*/ 1811105 w 20"/>
                <a:gd name="T21" fmla="*/ 21386 h 100"/>
                <a:gd name="T22" fmla="*/ 1811105 w 20"/>
                <a:gd name="T23" fmla="*/ 26508 h 100"/>
                <a:gd name="T24" fmla="*/ 2259675 w 20"/>
                <a:gd name="T25" fmla="*/ 27502 h 100"/>
                <a:gd name="T26" fmla="*/ 2259675 w 20"/>
                <a:gd name="T27" fmla="*/ 31856 h 100"/>
                <a:gd name="T28" fmla="*/ 2259675 w 20"/>
                <a:gd name="T29" fmla="*/ 33333 h 100"/>
                <a:gd name="T30" fmla="*/ 2259675 w 20"/>
                <a:gd name="T31" fmla="*/ 39328 h 100"/>
                <a:gd name="T32" fmla="*/ 2658372 w 20"/>
                <a:gd name="T33" fmla="*/ 41835 h 100"/>
                <a:gd name="T34" fmla="*/ 2658372 w 20"/>
                <a:gd name="T35" fmla="*/ 47666 h 100"/>
                <a:gd name="T36" fmla="*/ 2826913 w 20"/>
                <a:gd name="T37" fmla="*/ 49815 h 100"/>
                <a:gd name="T38" fmla="*/ 2826913 w 20"/>
                <a:gd name="T39" fmla="*/ 57695 h 100"/>
                <a:gd name="T40" fmla="*/ 3350544 w 20"/>
                <a:gd name="T41" fmla="*/ 58806 h 100"/>
                <a:gd name="T42" fmla="*/ 3350544 w 20"/>
                <a:gd name="T43" fmla="*/ 68847 h 100"/>
                <a:gd name="T44" fmla="*/ 3558469 w 20"/>
                <a:gd name="T45" fmla="*/ 71235 h 100"/>
                <a:gd name="T46" fmla="*/ 3558469 w 20"/>
                <a:gd name="T47" fmla="*/ 85548 h 100"/>
                <a:gd name="T48" fmla="*/ 3938909 w 20"/>
                <a:gd name="T49" fmla="*/ 87237 h 100"/>
                <a:gd name="T50" fmla="*/ 3938909 w 20"/>
                <a:gd name="T51" fmla="*/ 106049 h 100"/>
                <a:gd name="T52" fmla="*/ 4180397 w 20"/>
                <a:gd name="T53" fmla="*/ 108856 h 100"/>
                <a:gd name="T54" fmla="*/ 4180397 w 20"/>
                <a:gd name="T55" fmla="*/ 126878 h 1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
                <a:gd name="T85" fmla="*/ 0 h 100"/>
                <a:gd name="T86" fmla="*/ 20 w 20"/>
                <a:gd name="T87" fmla="*/ 100 h 1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 h="100">
                  <a:moveTo>
                    <a:pt x="0" y="0"/>
                  </a:moveTo>
                  <a:lnTo>
                    <a:pt x="0" y="1"/>
                  </a:lnTo>
                  <a:lnTo>
                    <a:pt x="2" y="3"/>
                  </a:lnTo>
                  <a:lnTo>
                    <a:pt x="2" y="4"/>
                  </a:lnTo>
                  <a:lnTo>
                    <a:pt x="3" y="6"/>
                  </a:lnTo>
                  <a:lnTo>
                    <a:pt x="3" y="9"/>
                  </a:lnTo>
                  <a:lnTo>
                    <a:pt x="5" y="9"/>
                  </a:lnTo>
                  <a:lnTo>
                    <a:pt x="5" y="12"/>
                  </a:lnTo>
                  <a:lnTo>
                    <a:pt x="6" y="13"/>
                  </a:lnTo>
                  <a:lnTo>
                    <a:pt x="6" y="15"/>
                  </a:lnTo>
                  <a:lnTo>
                    <a:pt x="8" y="17"/>
                  </a:lnTo>
                  <a:lnTo>
                    <a:pt x="8" y="21"/>
                  </a:lnTo>
                  <a:lnTo>
                    <a:pt x="10" y="22"/>
                  </a:lnTo>
                  <a:lnTo>
                    <a:pt x="10" y="25"/>
                  </a:lnTo>
                  <a:lnTo>
                    <a:pt x="10" y="26"/>
                  </a:lnTo>
                  <a:lnTo>
                    <a:pt x="10" y="31"/>
                  </a:lnTo>
                  <a:lnTo>
                    <a:pt x="12" y="33"/>
                  </a:lnTo>
                  <a:lnTo>
                    <a:pt x="12" y="37"/>
                  </a:lnTo>
                  <a:lnTo>
                    <a:pt x="13" y="39"/>
                  </a:lnTo>
                  <a:lnTo>
                    <a:pt x="13" y="45"/>
                  </a:lnTo>
                  <a:lnTo>
                    <a:pt x="15" y="46"/>
                  </a:lnTo>
                  <a:lnTo>
                    <a:pt x="15" y="54"/>
                  </a:lnTo>
                  <a:lnTo>
                    <a:pt x="16" y="56"/>
                  </a:lnTo>
                  <a:lnTo>
                    <a:pt x="16" y="67"/>
                  </a:lnTo>
                  <a:lnTo>
                    <a:pt x="18" y="68"/>
                  </a:lnTo>
                  <a:lnTo>
                    <a:pt x="18" y="83"/>
                  </a:lnTo>
                  <a:lnTo>
                    <a:pt x="19" y="85"/>
                  </a:lnTo>
                  <a:lnTo>
                    <a:pt x="19" y="9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3" name="Freeform 135"/>
            <p:cNvSpPr>
              <a:spLocks/>
            </p:cNvSpPr>
            <p:nvPr/>
          </p:nvSpPr>
          <p:spPr bwMode="auto">
            <a:xfrm>
              <a:off x="4124" y="3298"/>
              <a:ext cx="38" cy="385"/>
            </a:xfrm>
            <a:custGeom>
              <a:avLst/>
              <a:gdLst>
                <a:gd name="T0" fmla="*/ 0 w 20"/>
                <a:gd name="T1" fmla="*/ 0 h 269"/>
                <a:gd name="T2" fmla="*/ 807456 w 20"/>
                <a:gd name="T3" fmla="*/ 10126 h 269"/>
                <a:gd name="T4" fmla="*/ 807456 w 20"/>
                <a:gd name="T5" fmla="*/ 19177 h 269"/>
                <a:gd name="T6" fmla="*/ 1153370 w 20"/>
                <a:gd name="T7" fmla="*/ 29688 h 269"/>
                <a:gd name="T8" fmla="*/ 1954439 w 20"/>
                <a:gd name="T9" fmla="*/ 39283 h 269"/>
                <a:gd name="T10" fmla="*/ 1954439 w 20"/>
                <a:gd name="T11" fmla="*/ 47278 h 269"/>
                <a:gd name="T12" fmla="*/ 2191403 w 20"/>
                <a:gd name="T13" fmla="*/ 57348 h 269"/>
                <a:gd name="T14" fmla="*/ 2565313 w 20"/>
                <a:gd name="T15" fmla="*/ 65234 h 269"/>
                <a:gd name="T16" fmla="*/ 2565313 w 20"/>
                <a:gd name="T17" fmla="*/ 75370 h 269"/>
                <a:gd name="T18" fmla="*/ 3339516 w 20"/>
                <a:gd name="T19" fmla="*/ 83907 h 269"/>
                <a:gd name="T20" fmla="*/ 3339516 w 20"/>
                <a:gd name="T21" fmla="*/ 90810 h 269"/>
                <a:gd name="T22" fmla="*/ 3713434 w 20"/>
                <a:gd name="T23" fmla="*/ 101508 h 269"/>
                <a:gd name="T24" fmla="*/ 3713434 w 20"/>
                <a:gd name="T25" fmla="*/ 105942 h 269"/>
                <a:gd name="T26" fmla="*/ 4616662 w 20"/>
                <a:gd name="T27" fmla="*/ 117472 h 269"/>
                <a:gd name="T28" fmla="*/ 4616662 w 20"/>
                <a:gd name="T29" fmla="*/ 124570 h 269"/>
                <a:gd name="T30" fmla="*/ 4874093 w 20"/>
                <a:gd name="T31" fmla="*/ 132245 h 269"/>
                <a:gd name="T32" fmla="*/ 4874093 w 20"/>
                <a:gd name="T33" fmla="*/ 141014 h 269"/>
                <a:gd name="T34" fmla="*/ 5538336 w 20"/>
                <a:gd name="T35" fmla="*/ 148035 h 269"/>
                <a:gd name="T36" fmla="*/ 5538336 w 20"/>
                <a:gd name="T37" fmla="*/ 162406 h 269"/>
                <a:gd name="T38" fmla="*/ 6345080 w 20"/>
                <a:gd name="T39" fmla="*/ 170455 h 269"/>
                <a:gd name="T40" fmla="*/ 6345080 w 20"/>
                <a:gd name="T41" fmla="*/ 181375 h 269"/>
                <a:gd name="T42" fmla="*/ 6345080 w 20"/>
                <a:gd name="T43" fmla="*/ 189849 h 269"/>
                <a:gd name="T44" fmla="*/ 6345080 w 20"/>
                <a:gd name="T45" fmla="*/ 216433 h 269"/>
                <a:gd name="T46" fmla="*/ 7055524 w 20"/>
                <a:gd name="T47" fmla="*/ 219426 h 269"/>
                <a:gd name="T48" fmla="*/ 7055524 w 20"/>
                <a:gd name="T49" fmla="*/ 291280 h 269"/>
                <a:gd name="T50" fmla="*/ 6345080 w 20"/>
                <a:gd name="T51" fmla="*/ 295392 h 269"/>
                <a:gd name="T52" fmla="*/ 6345080 w 20"/>
                <a:gd name="T53" fmla="*/ 309765 h 269"/>
                <a:gd name="T54" fmla="*/ 6345080 w 20"/>
                <a:gd name="T55" fmla="*/ 313620 h 269"/>
                <a:gd name="T56" fmla="*/ 6345080 w 20"/>
                <a:gd name="T57" fmla="*/ 322092 h 269"/>
                <a:gd name="T58" fmla="*/ 5538336 w 20"/>
                <a:gd name="T59" fmla="*/ 322813 h 269"/>
                <a:gd name="T60" fmla="*/ 5538336 w 20"/>
                <a:gd name="T61" fmla="*/ 328352 h 269"/>
                <a:gd name="T62" fmla="*/ 4874093 w 20"/>
                <a:gd name="T63" fmla="*/ 331193 h 269"/>
                <a:gd name="T64" fmla="*/ 4874093 w 20"/>
                <a:gd name="T65" fmla="*/ 332674 h 269"/>
                <a:gd name="T66" fmla="*/ 4616662 w 20"/>
                <a:gd name="T67" fmla="*/ 335472 h 269"/>
                <a:gd name="T68" fmla="*/ 4616662 w 20"/>
                <a:gd name="T69" fmla="*/ 337168 h 269"/>
                <a:gd name="T70" fmla="*/ 3713434 w 20"/>
                <a:gd name="T71" fmla="*/ 337642 h 269"/>
                <a:gd name="T72" fmla="*/ 3713434 w 20"/>
                <a:gd name="T73" fmla="*/ 341378 h 269"/>
                <a:gd name="T74" fmla="*/ 3339516 w 20"/>
                <a:gd name="T75" fmla="*/ 341544 h 269"/>
                <a:gd name="T76" fmla="*/ 3339516 w 20"/>
                <a:gd name="T77" fmla="*/ 344397 h 269"/>
                <a:gd name="T78" fmla="*/ 2191403 w 20"/>
                <a:gd name="T79" fmla="*/ 349162 h 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
                <a:gd name="T121" fmla="*/ 0 h 269"/>
                <a:gd name="T122" fmla="*/ 20 w 20"/>
                <a:gd name="T123" fmla="*/ 269 h 2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 h="269">
                  <a:moveTo>
                    <a:pt x="0" y="0"/>
                  </a:moveTo>
                  <a:lnTo>
                    <a:pt x="2" y="8"/>
                  </a:lnTo>
                  <a:lnTo>
                    <a:pt x="2" y="15"/>
                  </a:lnTo>
                  <a:lnTo>
                    <a:pt x="3" y="23"/>
                  </a:lnTo>
                  <a:lnTo>
                    <a:pt x="5" y="30"/>
                  </a:lnTo>
                  <a:lnTo>
                    <a:pt x="5" y="36"/>
                  </a:lnTo>
                  <a:lnTo>
                    <a:pt x="6" y="44"/>
                  </a:lnTo>
                  <a:lnTo>
                    <a:pt x="7" y="50"/>
                  </a:lnTo>
                  <a:lnTo>
                    <a:pt x="7" y="58"/>
                  </a:lnTo>
                  <a:lnTo>
                    <a:pt x="9" y="64"/>
                  </a:lnTo>
                  <a:lnTo>
                    <a:pt x="9" y="70"/>
                  </a:lnTo>
                  <a:lnTo>
                    <a:pt x="10" y="78"/>
                  </a:lnTo>
                  <a:lnTo>
                    <a:pt x="10" y="82"/>
                  </a:lnTo>
                  <a:lnTo>
                    <a:pt x="12" y="90"/>
                  </a:lnTo>
                  <a:lnTo>
                    <a:pt x="12" y="96"/>
                  </a:lnTo>
                  <a:lnTo>
                    <a:pt x="13" y="101"/>
                  </a:lnTo>
                  <a:lnTo>
                    <a:pt x="13" y="108"/>
                  </a:lnTo>
                  <a:lnTo>
                    <a:pt x="15" y="114"/>
                  </a:lnTo>
                  <a:lnTo>
                    <a:pt x="15" y="125"/>
                  </a:lnTo>
                  <a:lnTo>
                    <a:pt x="17" y="131"/>
                  </a:lnTo>
                  <a:lnTo>
                    <a:pt x="17" y="140"/>
                  </a:lnTo>
                  <a:lnTo>
                    <a:pt x="17" y="146"/>
                  </a:lnTo>
                  <a:lnTo>
                    <a:pt x="17" y="166"/>
                  </a:lnTo>
                  <a:lnTo>
                    <a:pt x="19" y="169"/>
                  </a:lnTo>
                  <a:lnTo>
                    <a:pt x="19" y="224"/>
                  </a:lnTo>
                  <a:lnTo>
                    <a:pt x="17" y="227"/>
                  </a:lnTo>
                  <a:lnTo>
                    <a:pt x="17" y="238"/>
                  </a:lnTo>
                  <a:lnTo>
                    <a:pt x="17" y="241"/>
                  </a:lnTo>
                  <a:lnTo>
                    <a:pt x="17" y="247"/>
                  </a:lnTo>
                  <a:lnTo>
                    <a:pt x="15" y="248"/>
                  </a:lnTo>
                  <a:lnTo>
                    <a:pt x="15" y="252"/>
                  </a:lnTo>
                  <a:lnTo>
                    <a:pt x="13" y="254"/>
                  </a:lnTo>
                  <a:lnTo>
                    <a:pt x="13" y="256"/>
                  </a:lnTo>
                  <a:lnTo>
                    <a:pt x="12" y="258"/>
                  </a:lnTo>
                  <a:lnTo>
                    <a:pt x="12" y="259"/>
                  </a:lnTo>
                  <a:lnTo>
                    <a:pt x="10" y="260"/>
                  </a:lnTo>
                  <a:lnTo>
                    <a:pt x="10" y="262"/>
                  </a:lnTo>
                  <a:lnTo>
                    <a:pt x="9" y="263"/>
                  </a:lnTo>
                  <a:lnTo>
                    <a:pt x="9" y="265"/>
                  </a:lnTo>
                  <a:lnTo>
                    <a:pt x="6" y="26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4" name="Freeform 136"/>
            <p:cNvSpPr>
              <a:spLocks/>
            </p:cNvSpPr>
            <p:nvPr/>
          </p:nvSpPr>
          <p:spPr bwMode="auto">
            <a:xfrm>
              <a:off x="4124" y="2973"/>
              <a:ext cx="139" cy="327"/>
            </a:xfrm>
            <a:custGeom>
              <a:avLst/>
              <a:gdLst>
                <a:gd name="T0" fmla="*/ 21791171 w 74"/>
                <a:gd name="T1" fmla="*/ 1 h 228"/>
                <a:gd name="T2" fmla="*/ 21210362 w 74"/>
                <a:gd name="T3" fmla="*/ 6093 h 228"/>
                <a:gd name="T4" fmla="*/ 21210362 w 74"/>
                <a:gd name="T5" fmla="*/ 9279 h 228"/>
                <a:gd name="T6" fmla="*/ 20652514 w 74"/>
                <a:gd name="T7" fmla="*/ 13308 h 228"/>
                <a:gd name="T8" fmla="*/ 20072501 w 74"/>
                <a:gd name="T9" fmla="*/ 17976 h 228"/>
                <a:gd name="T10" fmla="*/ 19769616 w 74"/>
                <a:gd name="T11" fmla="*/ 21525 h 228"/>
                <a:gd name="T12" fmla="*/ 19086818 w 74"/>
                <a:gd name="T13" fmla="*/ 27373 h 228"/>
                <a:gd name="T14" fmla="*/ 18808458 w 74"/>
                <a:gd name="T15" fmla="*/ 30507 h 228"/>
                <a:gd name="T16" fmla="*/ 18326707 w 74"/>
                <a:gd name="T17" fmla="*/ 34534 h 228"/>
                <a:gd name="T18" fmla="*/ 17964014 w 74"/>
                <a:gd name="T19" fmla="*/ 37721 h 228"/>
                <a:gd name="T20" fmla="*/ 17365503 w 74"/>
                <a:gd name="T21" fmla="*/ 39259 h 228"/>
                <a:gd name="T22" fmla="*/ 17059283 w 74"/>
                <a:gd name="T23" fmla="*/ 43753 h 228"/>
                <a:gd name="T24" fmla="*/ 16376305 w 74"/>
                <a:gd name="T25" fmla="*/ 47320 h 228"/>
                <a:gd name="T26" fmla="*/ 16111078 w 74"/>
                <a:gd name="T27" fmla="*/ 50017 h 228"/>
                <a:gd name="T28" fmla="*/ 15923886 w 74"/>
                <a:gd name="T29" fmla="*/ 53030 h 228"/>
                <a:gd name="T30" fmla="*/ 15252392 w 74"/>
                <a:gd name="T31" fmla="*/ 59111 h 228"/>
                <a:gd name="T32" fmla="*/ 13973540 w 74"/>
                <a:gd name="T33" fmla="*/ 62751 h 228"/>
                <a:gd name="T34" fmla="*/ 13723220 w 74"/>
                <a:gd name="T35" fmla="*/ 65394 h 228"/>
                <a:gd name="T36" fmla="*/ 12901069 w 74"/>
                <a:gd name="T37" fmla="*/ 65767 h 228"/>
                <a:gd name="T38" fmla="*/ 11952361 w 74"/>
                <a:gd name="T39" fmla="*/ 69546 h 228"/>
                <a:gd name="T40" fmla="*/ 11291848 w 74"/>
                <a:gd name="T41" fmla="*/ 69546 h 228"/>
                <a:gd name="T42" fmla="*/ 10828798 w 74"/>
                <a:gd name="T43" fmla="*/ 71735 h 228"/>
                <a:gd name="T44" fmla="*/ 10524839 w 74"/>
                <a:gd name="T45" fmla="*/ 76056 h 228"/>
                <a:gd name="T46" fmla="*/ 10161335 w 74"/>
                <a:gd name="T47" fmla="*/ 80400 h 228"/>
                <a:gd name="T48" fmla="*/ 9820004 w 74"/>
                <a:gd name="T49" fmla="*/ 84778 h 228"/>
                <a:gd name="T50" fmla="*/ 9244950 w 74"/>
                <a:gd name="T51" fmla="*/ 89998 h 228"/>
                <a:gd name="T52" fmla="*/ 8882100 w 74"/>
                <a:gd name="T53" fmla="*/ 96105 h 228"/>
                <a:gd name="T54" fmla="*/ 7801746 w 74"/>
                <a:gd name="T55" fmla="*/ 104489 h 228"/>
                <a:gd name="T56" fmla="*/ 7439155 w 74"/>
                <a:gd name="T57" fmla="*/ 113608 h 228"/>
                <a:gd name="T58" fmla="*/ 6868199 w 74"/>
                <a:gd name="T59" fmla="*/ 121590 h 228"/>
                <a:gd name="T60" fmla="*/ 6534446 w 74"/>
                <a:gd name="T61" fmla="*/ 133410 h 228"/>
                <a:gd name="T62" fmla="*/ 6011490 w 74"/>
                <a:gd name="T63" fmla="*/ 141009 h 228"/>
                <a:gd name="T64" fmla="*/ 5764972 w 74"/>
                <a:gd name="T65" fmla="*/ 153336 h 228"/>
                <a:gd name="T66" fmla="*/ 5409635 w 74"/>
                <a:gd name="T67" fmla="*/ 165154 h 228"/>
                <a:gd name="T68" fmla="*/ 4513187 w 74"/>
                <a:gd name="T69" fmla="*/ 177934 h 228"/>
                <a:gd name="T70" fmla="*/ 3845729 w 74"/>
                <a:gd name="T71" fmla="*/ 191338 h 228"/>
                <a:gd name="T72" fmla="*/ 3656453 w 74"/>
                <a:gd name="T73" fmla="*/ 205170 h 228"/>
                <a:gd name="T74" fmla="*/ 3288000 w 74"/>
                <a:gd name="T75" fmla="*/ 216117 h 228"/>
                <a:gd name="T76" fmla="*/ 2710532 w 74"/>
                <a:gd name="T77" fmla="*/ 231097 h 228"/>
                <a:gd name="T78" fmla="*/ 1750446 w 74"/>
                <a:gd name="T79" fmla="*/ 250106 h 228"/>
                <a:gd name="T80" fmla="*/ 1443017 w 74"/>
                <a:gd name="T81" fmla="*/ 265504 h 228"/>
                <a:gd name="T82" fmla="*/ 931892 w 74"/>
                <a:gd name="T83" fmla="*/ 280635 h 228"/>
                <a:gd name="T84" fmla="*/ 680980 w 74"/>
                <a:gd name="T85" fmla="*/ 300398 h 2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228"/>
                <a:gd name="T131" fmla="*/ 74 w 74"/>
                <a:gd name="T132" fmla="*/ 228 h 2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228">
                  <a:moveTo>
                    <a:pt x="73" y="0"/>
                  </a:moveTo>
                  <a:lnTo>
                    <a:pt x="73" y="1"/>
                  </a:lnTo>
                  <a:lnTo>
                    <a:pt x="71" y="3"/>
                  </a:lnTo>
                  <a:lnTo>
                    <a:pt x="71" y="4"/>
                  </a:lnTo>
                  <a:lnTo>
                    <a:pt x="71" y="6"/>
                  </a:lnTo>
                  <a:lnTo>
                    <a:pt x="71" y="7"/>
                  </a:lnTo>
                  <a:lnTo>
                    <a:pt x="69" y="9"/>
                  </a:lnTo>
                  <a:lnTo>
                    <a:pt x="69" y="10"/>
                  </a:lnTo>
                  <a:lnTo>
                    <a:pt x="67" y="12"/>
                  </a:lnTo>
                  <a:lnTo>
                    <a:pt x="67" y="13"/>
                  </a:lnTo>
                  <a:lnTo>
                    <a:pt x="66" y="14"/>
                  </a:lnTo>
                  <a:lnTo>
                    <a:pt x="66" y="16"/>
                  </a:lnTo>
                  <a:lnTo>
                    <a:pt x="64" y="17"/>
                  </a:lnTo>
                  <a:lnTo>
                    <a:pt x="64" y="20"/>
                  </a:lnTo>
                  <a:lnTo>
                    <a:pt x="63" y="21"/>
                  </a:lnTo>
                  <a:lnTo>
                    <a:pt x="63" y="22"/>
                  </a:lnTo>
                  <a:lnTo>
                    <a:pt x="61" y="24"/>
                  </a:lnTo>
                  <a:lnTo>
                    <a:pt x="61" y="25"/>
                  </a:lnTo>
                  <a:lnTo>
                    <a:pt x="60" y="27"/>
                  </a:lnTo>
                  <a:lnTo>
                    <a:pt x="60" y="28"/>
                  </a:lnTo>
                  <a:lnTo>
                    <a:pt x="58" y="28"/>
                  </a:lnTo>
                  <a:lnTo>
                    <a:pt x="58" y="29"/>
                  </a:lnTo>
                  <a:lnTo>
                    <a:pt x="57" y="31"/>
                  </a:lnTo>
                  <a:lnTo>
                    <a:pt x="57" y="32"/>
                  </a:lnTo>
                  <a:lnTo>
                    <a:pt x="55" y="34"/>
                  </a:lnTo>
                  <a:lnTo>
                    <a:pt x="55" y="35"/>
                  </a:lnTo>
                  <a:lnTo>
                    <a:pt x="54" y="36"/>
                  </a:lnTo>
                  <a:lnTo>
                    <a:pt x="54" y="37"/>
                  </a:lnTo>
                  <a:lnTo>
                    <a:pt x="53" y="37"/>
                  </a:lnTo>
                  <a:lnTo>
                    <a:pt x="53" y="39"/>
                  </a:lnTo>
                  <a:lnTo>
                    <a:pt x="51" y="40"/>
                  </a:lnTo>
                  <a:lnTo>
                    <a:pt x="51" y="43"/>
                  </a:lnTo>
                  <a:lnTo>
                    <a:pt x="48" y="46"/>
                  </a:lnTo>
                  <a:lnTo>
                    <a:pt x="47" y="46"/>
                  </a:lnTo>
                  <a:lnTo>
                    <a:pt x="47" y="48"/>
                  </a:lnTo>
                  <a:lnTo>
                    <a:pt x="46" y="48"/>
                  </a:lnTo>
                  <a:lnTo>
                    <a:pt x="44" y="49"/>
                  </a:lnTo>
                  <a:lnTo>
                    <a:pt x="43" y="49"/>
                  </a:lnTo>
                  <a:lnTo>
                    <a:pt x="41" y="51"/>
                  </a:lnTo>
                  <a:lnTo>
                    <a:pt x="40" y="51"/>
                  </a:lnTo>
                  <a:lnTo>
                    <a:pt x="38" y="51"/>
                  </a:lnTo>
                  <a:lnTo>
                    <a:pt x="38" y="53"/>
                  </a:lnTo>
                  <a:lnTo>
                    <a:pt x="36" y="53"/>
                  </a:lnTo>
                  <a:lnTo>
                    <a:pt x="36" y="54"/>
                  </a:lnTo>
                  <a:lnTo>
                    <a:pt x="35" y="56"/>
                  </a:lnTo>
                  <a:lnTo>
                    <a:pt x="35" y="57"/>
                  </a:lnTo>
                  <a:lnTo>
                    <a:pt x="34" y="59"/>
                  </a:lnTo>
                  <a:lnTo>
                    <a:pt x="34" y="60"/>
                  </a:lnTo>
                  <a:lnTo>
                    <a:pt x="33" y="62"/>
                  </a:lnTo>
                  <a:lnTo>
                    <a:pt x="33" y="65"/>
                  </a:lnTo>
                  <a:lnTo>
                    <a:pt x="31" y="66"/>
                  </a:lnTo>
                  <a:lnTo>
                    <a:pt x="31" y="68"/>
                  </a:lnTo>
                  <a:lnTo>
                    <a:pt x="30" y="71"/>
                  </a:lnTo>
                  <a:lnTo>
                    <a:pt x="28" y="74"/>
                  </a:lnTo>
                  <a:lnTo>
                    <a:pt x="26" y="77"/>
                  </a:lnTo>
                  <a:lnTo>
                    <a:pt x="26" y="80"/>
                  </a:lnTo>
                  <a:lnTo>
                    <a:pt x="25" y="84"/>
                  </a:lnTo>
                  <a:lnTo>
                    <a:pt x="25" y="86"/>
                  </a:lnTo>
                  <a:lnTo>
                    <a:pt x="23" y="89"/>
                  </a:lnTo>
                  <a:lnTo>
                    <a:pt x="23" y="93"/>
                  </a:lnTo>
                  <a:lnTo>
                    <a:pt x="22" y="98"/>
                  </a:lnTo>
                  <a:lnTo>
                    <a:pt x="22" y="101"/>
                  </a:lnTo>
                  <a:lnTo>
                    <a:pt x="20" y="104"/>
                  </a:lnTo>
                  <a:lnTo>
                    <a:pt x="19" y="109"/>
                  </a:lnTo>
                  <a:lnTo>
                    <a:pt x="19" y="113"/>
                  </a:lnTo>
                  <a:lnTo>
                    <a:pt x="18" y="118"/>
                  </a:lnTo>
                  <a:lnTo>
                    <a:pt x="18" y="121"/>
                  </a:lnTo>
                  <a:lnTo>
                    <a:pt x="17" y="126"/>
                  </a:lnTo>
                  <a:lnTo>
                    <a:pt x="15" y="131"/>
                  </a:lnTo>
                  <a:lnTo>
                    <a:pt x="15" y="135"/>
                  </a:lnTo>
                  <a:lnTo>
                    <a:pt x="13" y="141"/>
                  </a:lnTo>
                  <a:lnTo>
                    <a:pt x="13" y="145"/>
                  </a:lnTo>
                  <a:lnTo>
                    <a:pt x="12" y="151"/>
                  </a:lnTo>
                  <a:lnTo>
                    <a:pt x="11" y="156"/>
                  </a:lnTo>
                  <a:lnTo>
                    <a:pt x="11" y="160"/>
                  </a:lnTo>
                  <a:lnTo>
                    <a:pt x="9" y="166"/>
                  </a:lnTo>
                  <a:lnTo>
                    <a:pt x="9" y="171"/>
                  </a:lnTo>
                  <a:lnTo>
                    <a:pt x="8" y="177"/>
                  </a:lnTo>
                  <a:lnTo>
                    <a:pt x="6" y="184"/>
                  </a:lnTo>
                  <a:lnTo>
                    <a:pt x="6" y="190"/>
                  </a:lnTo>
                  <a:lnTo>
                    <a:pt x="5" y="195"/>
                  </a:lnTo>
                  <a:lnTo>
                    <a:pt x="5" y="201"/>
                  </a:lnTo>
                  <a:lnTo>
                    <a:pt x="3" y="207"/>
                  </a:lnTo>
                  <a:lnTo>
                    <a:pt x="2" y="215"/>
                  </a:lnTo>
                  <a:lnTo>
                    <a:pt x="2" y="221"/>
                  </a:lnTo>
                  <a:lnTo>
                    <a:pt x="0" y="22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5" name="Freeform 137"/>
            <p:cNvSpPr>
              <a:spLocks/>
            </p:cNvSpPr>
            <p:nvPr/>
          </p:nvSpPr>
          <p:spPr bwMode="auto">
            <a:xfrm>
              <a:off x="3966" y="2215"/>
              <a:ext cx="2" cy="7"/>
            </a:xfrm>
            <a:custGeom>
              <a:avLst/>
              <a:gdLst>
                <a:gd name="T0" fmla="*/ 0 w 1"/>
                <a:gd name="T1" fmla="*/ 0 h 5"/>
                <a:gd name="T2" fmla="*/ 0 w 1"/>
                <a:gd name="T3" fmla="*/ 2317 h 5"/>
                <a:gd name="T4" fmla="*/ 0 w 1"/>
                <a:gd name="T5" fmla="*/ 2317 h 5"/>
                <a:gd name="T6" fmla="*/ 0 w 1"/>
                <a:gd name="T7" fmla="*/ 3244 h 5"/>
                <a:gd name="T8" fmla="*/ 0 w 1"/>
                <a:gd name="T9" fmla="*/ 3244 h 5"/>
                <a:gd name="T10" fmla="*/ 0 w 1"/>
                <a:gd name="T11" fmla="*/ 0 h 5"/>
                <a:gd name="T12" fmla="*/ 0 w 1"/>
                <a:gd name="T13" fmla="*/ 0 h 5"/>
                <a:gd name="T14" fmla="*/ 0 60000 65536"/>
                <a:gd name="T15" fmla="*/ 0 60000 65536"/>
                <a:gd name="T16" fmla="*/ 0 60000 65536"/>
                <a:gd name="T17" fmla="*/ 0 60000 65536"/>
                <a:gd name="T18" fmla="*/ 0 60000 65536"/>
                <a:gd name="T19" fmla="*/ 0 60000 65536"/>
                <a:gd name="T20" fmla="*/ 0 60000 65536"/>
                <a:gd name="T21" fmla="*/ 0 w 1"/>
                <a:gd name="T22" fmla="*/ 0 h 5"/>
                <a:gd name="T23" fmla="*/ 1 w 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5">
                  <a:moveTo>
                    <a:pt x="0" y="0"/>
                  </a:moveTo>
                  <a:lnTo>
                    <a:pt x="0" y="3"/>
                  </a:lnTo>
                  <a:lnTo>
                    <a:pt x="0" y="4"/>
                  </a:lnTo>
                  <a:lnTo>
                    <a:pt x="0" y="0"/>
                  </a:lnTo>
                </a:path>
              </a:pathLst>
            </a:custGeom>
            <a:solidFill>
              <a:srgbClr val="F07800"/>
            </a:solidFill>
            <a:ln w="12700" cap="rnd">
              <a:solidFill>
                <a:srgbClr val="FFFFFF"/>
              </a:solidFill>
              <a:round/>
              <a:headEnd/>
              <a:tailEnd/>
            </a:ln>
          </p:spPr>
          <p:txBody>
            <a:bodyPr/>
            <a:lstStyle/>
            <a:p>
              <a:endParaRPr lang="en-US"/>
            </a:p>
          </p:txBody>
        </p:sp>
        <p:sp>
          <p:nvSpPr>
            <p:cNvPr id="2246" name="Freeform 138"/>
            <p:cNvSpPr>
              <a:spLocks/>
            </p:cNvSpPr>
            <p:nvPr/>
          </p:nvSpPr>
          <p:spPr bwMode="auto">
            <a:xfrm>
              <a:off x="3957" y="2213"/>
              <a:ext cx="11" cy="16"/>
            </a:xfrm>
            <a:custGeom>
              <a:avLst/>
              <a:gdLst>
                <a:gd name="T0" fmla="*/ 925650 w 6"/>
                <a:gd name="T1" fmla="*/ 18733 h 11"/>
                <a:gd name="T2" fmla="*/ 925650 w 6"/>
                <a:gd name="T3" fmla="*/ 12879 h 11"/>
                <a:gd name="T4" fmla="*/ 605864 w 6"/>
                <a:gd name="T5" fmla="*/ 12879 h 11"/>
                <a:gd name="T6" fmla="*/ 605864 w 6"/>
                <a:gd name="T7" fmla="*/ 3705 h 11"/>
                <a:gd name="T8" fmla="*/ 393723 w 6"/>
                <a:gd name="T9" fmla="*/ 3705 h 11"/>
                <a:gd name="T10" fmla="*/ 393723 w 6"/>
                <a:gd name="T11" fmla="*/ 0 h 11"/>
                <a:gd name="T12" fmla="*/ 393723 w 6"/>
                <a:gd name="T13" fmla="*/ 3705 h 11"/>
                <a:gd name="T14" fmla="*/ 0 w 6"/>
                <a:gd name="T15" fmla="*/ 3705 h 11"/>
                <a:gd name="T16" fmla="*/ 0 w 6"/>
                <a:gd name="T17" fmla="*/ 12879 h 11"/>
                <a:gd name="T18" fmla="*/ 0 w 6"/>
                <a:gd name="T19" fmla="*/ 16585 h 11"/>
                <a:gd name="T20" fmla="*/ 393723 w 6"/>
                <a:gd name="T21" fmla="*/ 16585 h 11"/>
                <a:gd name="T22" fmla="*/ 393723 w 6"/>
                <a:gd name="T23" fmla="*/ 18733 h 11"/>
                <a:gd name="T24" fmla="*/ 925650 w 6"/>
                <a:gd name="T25" fmla="*/ 18733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1"/>
                <a:gd name="T41" fmla="*/ 6 w 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1">
                  <a:moveTo>
                    <a:pt x="5" y="10"/>
                  </a:moveTo>
                  <a:lnTo>
                    <a:pt x="5" y="7"/>
                  </a:lnTo>
                  <a:lnTo>
                    <a:pt x="3" y="7"/>
                  </a:lnTo>
                  <a:lnTo>
                    <a:pt x="3" y="2"/>
                  </a:lnTo>
                  <a:lnTo>
                    <a:pt x="2" y="2"/>
                  </a:lnTo>
                  <a:lnTo>
                    <a:pt x="2" y="0"/>
                  </a:lnTo>
                  <a:lnTo>
                    <a:pt x="2" y="2"/>
                  </a:lnTo>
                  <a:lnTo>
                    <a:pt x="0" y="2"/>
                  </a:lnTo>
                  <a:lnTo>
                    <a:pt x="0" y="7"/>
                  </a:lnTo>
                  <a:lnTo>
                    <a:pt x="0" y="9"/>
                  </a:lnTo>
                  <a:lnTo>
                    <a:pt x="2" y="9"/>
                  </a:lnTo>
                  <a:lnTo>
                    <a:pt x="2" y="10"/>
                  </a:lnTo>
                  <a:lnTo>
                    <a:pt x="5" y="1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7" name="Freeform 139"/>
            <p:cNvSpPr>
              <a:spLocks/>
            </p:cNvSpPr>
            <p:nvPr/>
          </p:nvSpPr>
          <p:spPr bwMode="auto">
            <a:xfrm>
              <a:off x="3972" y="2261"/>
              <a:ext cx="20" cy="7"/>
            </a:xfrm>
            <a:custGeom>
              <a:avLst/>
              <a:gdLst>
                <a:gd name="T0" fmla="*/ 1553827 w 11"/>
                <a:gd name="T1" fmla="*/ 3244 h 5"/>
                <a:gd name="T2" fmla="*/ 928294 w 11"/>
                <a:gd name="T3" fmla="*/ 3244 h 5"/>
                <a:gd name="T4" fmla="*/ 928294 w 11"/>
                <a:gd name="T5" fmla="*/ 2317 h 5"/>
                <a:gd name="T6" fmla="*/ 344500 w 11"/>
                <a:gd name="T7" fmla="*/ 2317 h 5"/>
                <a:gd name="T8" fmla="*/ 344500 w 11"/>
                <a:gd name="T9" fmla="*/ 1655 h 5"/>
                <a:gd name="T10" fmla="*/ 0 w 11"/>
                <a:gd name="T11" fmla="*/ 1655 h 5"/>
                <a:gd name="T12" fmla="*/ 0 w 11"/>
                <a:gd name="T13" fmla="*/ 0 h 5"/>
                <a:gd name="T14" fmla="*/ 0 60000 65536"/>
                <a:gd name="T15" fmla="*/ 0 60000 65536"/>
                <a:gd name="T16" fmla="*/ 0 60000 65536"/>
                <a:gd name="T17" fmla="*/ 0 60000 65536"/>
                <a:gd name="T18" fmla="*/ 0 60000 65536"/>
                <a:gd name="T19" fmla="*/ 0 60000 65536"/>
                <a:gd name="T20" fmla="*/ 0 60000 65536"/>
                <a:gd name="T21" fmla="*/ 0 w 11"/>
                <a:gd name="T22" fmla="*/ 0 h 5"/>
                <a:gd name="T23" fmla="*/ 11 w 1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5">
                  <a:moveTo>
                    <a:pt x="10" y="4"/>
                  </a:moveTo>
                  <a:lnTo>
                    <a:pt x="6" y="4"/>
                  </a:lnTo>
                  <a:lnTo>
                    <a:pt x="6" y="3"/>
                  </a:lnTo>
                  <a:lnTo>
                    <a:pt x="2" y="3"/>
                  </a:lnTo>
                  <a:lnTo>
                    <a:pt x="2" y="2"/>
                  </a:lnTo>
                  <a:lnTo>
                    <a:pt x="0" y="2"/>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8" name="Freeform 140"/>
            <p:cNvSpPr>
              <a:spLocks/>
            </p:cNvSpPr>
            <p:nvPr/>
          </p:nvSpPr>
          <p:spPr bwMode="auto">
            <a:xfrm>
              <a:off x="4011" y="2213"/>
              <a:ext cx="10" cy="20"/>
            </a:xfrm>
            <a:custGeom>
              <a:avLst/>
              <a:gdLst>
                <a:gd name="T0" fmla="*/ 4194304 w 5"/>
                <a:gd name="T1" fmla="*/ 0 h 14"/>
                <a:gd name="T2" fmla="*/ 4194304 w 5"/>
                <a:gd name="T3" fmla="*/ 12373 h 14"/>
                <a:gd name="T4" fmla="*/ 2097152 w 5"/>
                <a:gd name="T5" fmla="*/ 12373 h 14"/>
                <a:gd name="T6" fmla="*/ 2097152 w 5"/>
                <a:gd name="T7" fmla="*/ 16839 h 14"/>
                <a:gd name="T8" fmla="*/ 0 w 5"/>
                <a:gd name="T9" fmla="*/ 16839 h 14"/>
                <a:gd name="T10" fmla="*/ 0 60000 65536"/>
                <a:gd name="T11" fmla="*/ 0 60000 65536"/>
                <a:gd name="T12" fmla="*/ 0 60000 65536"/>
                <a:gd name="T13" fmla="*/ 0 60000 65536"/>
                <a:gd name="T14" fmla="*/ 0 60000 65536"/>
                <a:gd name="T15" fmla="*/ 0 w 5"/>
                <a:gd name="T16" fmla="*/ 0 h 14"/>
                <a:gd name="T17" fmla="*/ 5 w 5"/>
                <a:gd name="T18" fmla="*/ 14 h 14"/>
              </a:gdLst>
              <a:ahLst/>
              <a:cxnLst>
                <a:cxn ang="T10">
                  <a:pos x="T0" y="T1"/>
                </a:cxn>
                <a:cxn ang="T11">
                  <a:pos x="T2" y="T3"/>
                </a:cxn>
                <a:cxn ang="T12">
                  <a:pos x="T4" y="T5"/>
                </a:cxn>
                <a:cxn ang="T13">
                  <a:pos x="T6" y="T7"/>
                </a:cxn>
                <a:cxn ang="T14">
                  <a:pos x="T8" y="T9"/>
                </a:cxn>
              </a:cxnLst>
              <a:rect l="T15" t="T16" r="T17" b="T18"/>
              <a:pathLst>
                <a:path w="5" h="14">
                  <a:moveTo>
                    <a:pt x="4" y="0"/>
                  </a:moveTo>
                  <a:lnTo>
                    <a:pt x="4" y="10"/>
                  </a:lnTo>
                  <a:lnTo>
                    <a:pt x="2" y="10"/>
                  </a:lnTo>
                  <a:lnTo>
                    <a:pt x="2" y="13"/>
                  </a:lnTo>
                  <a:lnTo>
                    <a:pt x="0" y="13"/>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9" name="Freeform 141"/>
            <p:cNvSpPr>
              <a:spLocks/>
            </p:cNvSpPr>
            <p:nvPr/>
          </p:nvSpPr>
          <p:spPr bwMode="auto">
            <a:xfrm>
              <a:off x="4009" y="2215"/>
              <a:ext cx="4" cy="5"/>
            </a:xfrm>
            <a:custGeom>
              <a:avLst/>
              <a:gdLst>
                <a:gd name="T0" fmla="*/ 0 w 2"/>
                <a:gd name="T1" fmla="*/ 0 h 4"/>
                <a:gd name="T2" fmla="*/ 1048576 w 2"/>
                <a:gd name="T3" fmla="*/ 0 h 4"/>
                <a:gd name="T4" fmla="*/ 1048576 w 2"/>
                <a:gd name="T5" fmla="*/ 234 h 4"/>
                <a:gd name="T6" fmla="*/ 0 w 2"/>
                <a:gd name="T7" fmla="*/ 234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1" y="0"/>
                  </a:lnTo>
                  <a:lnTo>
                    <a:pt x="1" y="3"/>
                  </a:lnTo>
                  <a:lnTo>
                    <a:pt x="0" y="3"/>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0" name="Freeform 142"/>
            <p:cNvSpPr>
              <a:spLocks/>
            </p:cNvSpPr>
            <p:nvPr/>
          </p:nvSpPr>
          <p:spPr bwMode="auto">
            <a:xfrm>
              <a:off x="4007" y="2219"/>
              <a:ext cx="17" cy="21"/>
            </a:xfrm>
            <a:custGeom>
              <a:avLst/>
              <a:gdLst>
                <a:gd name="T0" fmla="*/ 2626668 w 9"/>
                <a:gd name="T1" fmla="*/ 0 h 15"/>
                <a:gd name="T2" fmla="*/ 2626668 w 9"/>
                <a:gd name="T3" fmla="*/ 8903 h 15"/>
                <a:gd name="T4" fmla="*/ 2333001 w 9"/>
                <a:gd name="T5" fmla="*/ 8903 h 15"/>
                <a:gd name="T6" fmla="*/ 2333001 w 9"/>
                <a:gd name="T7" fmla="*/ 10487 h 15"/>
                <a:gd name="T8" fmla="*/ 2002785 w 9"/>
                <a:gd name="T9" fmla="*/ 11938 h 15"/>
                <a:gd name="T10" fmla="*/ 736194 w 9"/>
                <a:gd name="T11" fmla="*/ 11938 h 15"/>
                <a:gd name="T12" fmla="*/ 736194 w 9"/>
                <a:gd name="T13" fmla="*/ 10487 h 15"/>
                <a:gd name="T14" fmla="*/ 0 w 9"/>
                <a:gd name="T15" fmla="*/ 10487 h 1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5"/>
                <a:gd name="T26" fmla="*/ 9 w 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5">
                  <a:moveTo>
                    <a:pt x="8" y="0"/>
                  </a:moveTo>
                  <a:lnTo>
                    <a:pt x="8" y="11"/>
                  </a:lnTo>
                  <a:lnTo>
                    <a:pt x="7" y="11"/>
                  </a:lnTo>
                  <a:lnTo>
                    <a:pt x="7" y="12"/>
                  </a:lnTo>
                  <a:lnTo>
                    <a:pt x="6" y="14"/>
                  </a:lnTo>
                  <a:lnTo>
                    <a:pt x="2" y="14"/>
                  </a:lnTo>
                  <a:lnTo>
                    <a:pt x="2" y="12"/>
                  </a:lnTo>
                  <a:lnTo>
                    <a:pt x="0" y="12"/>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1" name="Freeform 143"/>
            <p:cNvSpPr>
              <a:spLocks/>
            </p:cNvSpPr>
            <p:nvPr/>
          </p:nvSpPr>
          <p:spPr bwMode="auto">
            <a:xfrm>
              <a:off x="3944" y="2155"/>
              <a:ext cx="5" cy="15"/>
            </a:xfrm>
            <a:custGeom>
              <a:avLst/>
              <a:gdLst>
                <a:gd name="T0" fmla="*/ 0 w 3"/>
                <a:gd name="T1" fmla="*/ 5007 h 11"/>
                <a:gd name="T2" fmla="*/ 0 w 3"/>
                <a:gd name="T3" fmla="*/ 1448 h 11"/>
                <a:gd name="T4" fmla="*/ 47430 w 3"/>
                <a:gd name="T5" fmla="*/ 1448 h 11"/>
                <a:gd name="T6" fmla="*/ 47430 w 3"/>
                <a:gd name="T7" fmla="*/ 0 h 11"/>
                <a:gd name="T8" fmla="*/ 0 60000 65536"/>
                <a:gd name="T9" fmla="*/ 0 60000 65536"/>
                <a:gd name="T10" fmla="*/ 0 60000 65536"/>
                <a:gd name="T11" fmla="*/ 0 60000 65536"/>
                <a:gd name="T12" fmla="*/ 0 w 3"/>
                <a:gd name="T13" fmla="*/ 0 h 11"/>
                <a:gd name="T14" fmla="*/ 3 w 3"/>
                <a:gd name="T15" fmla="*/ 11 h 11"/>
              </a:gdLst>
              <a:ahLst/>
              <a:cxnLst>
                <a:cxn ang="T8">
                  <a:pos x="T0" y="T1"/>
                </a:cxn>
                <a:cxn ang="T9">
                  <a:pos x="T2" y="T3"/>
                </a:cxn>
                <a:cxn ang="T10">
                  <a:pos x="T4" y="T5"/>
                </a:cxn>
                <a:cxn ang="T11">
                  <a:pos x="T6" y="T7"/>
                </a:cxn>
              </a:cxnLst>
              <a:rect l="T12" t="T13" r="T14" b="T15"/>
              <a:pathLst>
                <a:path w="3" h="11">
                  <a:moveTo>
                    <a:pt x="0" y="10"/>
                  </a:moveTo>
                  <a:lnTo>
                    <a:pt x="0" y="3"/>
                  </a:lnTo>
                  <a:lnTo>
                    <a:pt x="2" y="3"/>
                  </a:lnTo>
                  <a:lnTo>
                    <a:pt x="2"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2" name="Freeform 144"/>
            <p:cNvSpPr>
              <a:spLocks/>
            </p:cNvSpPr>
            <p:nvPr/>
          </p:nvSpPr>
          <p:spPr bwMode="auto">
            <a:xfrm>
              <a:off x="3944" y="2169"/>
              <a:ext cx="15" cy="24"/>
            </a:xfrm>
            <a:custGeom>
              <a:avLst/>
              <a:gdLst>
                <a:gd name="T0" fmla="*/ 1950605 w 8"/>
                <a:gd name="T1" fmla="*/ 15858 h 17"/>
                <a:gd name="T2" fmla="*/ 1950605 w 8"/>
                <a:gd name="T3" fmla="*/ 12056 h 17"/>
                <a:gd name="T4" fmla="*/ 1706741 w 8"/>
                <a:gd name="T5" fmla="*/ 12056 h 17"/>
                <a:gd name="T6" fmla="*/ 1706741 w 8"/>
                <a:gd name="T7" fmla="*/ 5636 h 17"/>
                <a:gd name="T8" fmla="*/ 1395759 w 8"/>
                <a:gd name="T9" fmla="*/ 5636 h 17"/>
                <a:gd name="T10" fmla="*/ 1395759 w 8"/>
                <a:gd name="T11" fmla="*/ 2828 h 17"/>
                <a:gd name="T12" fmla="*/ 1206172 w 8"/>
                <a:gd name="T13" fmla="*/ 2828 h 17"/>
                <a:gd name="T14" fmla="*/ 1206172 w 8"/>
                <a:gd name="T15" fmla="*/ 2003 h 17"/>
                <a:gd name="T16" fmla="*/ 643292 w 8"/>
                <a:gd name="T17" fmla="*/ 2003 h 17"/>
                <a:gd name="T18" fmla="*/ 643292 w 8"/>
                <a:gd name="T19" fmla="*/ 0 h 17"/>
                <a:gd name="T20" fmla="*/ 0 w 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7"/>
                <a:gd name="T35" fmla="*/ 8 w 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7">
                  <a:moveTo>
                    <a:pt x="7" y="16"/>
                  </a:moveTo>
                  <a:lnTo>
                    <a:pt x="7" y="12"/>
                  </a:lnTo>
                  <a:lnTo>
                    <a:pt x="6" y="12"/>
                  </a:lnTo>
                  <a:lnTo>
                    <a:pt x="6" y="6"/>
                  </a:lnTo>
                  <a:lnTo>
                    <a:pt x="5" y="6"/>
                  </a:lnTo>
                  <a:lnTo>
                    <a:pt x="5" y="3"/>
                  </a:lnTo>
                  <a:lnTo>
                    <a:pt x="4" y="3"/>
                  </a:lnTo>
                  <a:lnTo>
                    <a:pt x="4" y="2"/>
                  </a:lnTo>
                  <a:lnTo>
                    <a:pt x="2" y="2"/>
                  </a:lnTo>
                  <a:lnTo>
                    <a:pt x="2" y="0"/>
                  </a:lnTo>
                  <a:lnTo>
                    <a:pt x="0"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 name="Freeform 145"/>
            <p:cNvSpPr>
              <a:spLocks/>
            </p:cNvSpPr>
            <p:nvPr/>
          </p:nvSpPr>
          <p:spPr bwMode="auto">
            <a:xfrm>
              <a:off x="3951" y="2056"/>
              <a:ext cx="297" cy="210"/>
            </a:xfrm>
            <a:custGeom>
              <a:avLst/>
              <a:gdLst>
                <a:gd name="T0" fmla="*/ 20967117 w 158"/>
                <a:gd name="T1" fmla="*/ 2830 h 147"/>
                <a:gd name="T2" fmla="*/ 22733732 w 158"/>
                <a:gd name="T3" fmla="*/ 4043 h 147"/>
                <a:gd name="T4" fmla="*/ 26436095 w 158"/>
                <a:gd name="T5" fmla="*/ 6063 h 147"/>
                <a:gd name="T6" fmla="*/ 28227824 w 158"/>
                <a:gd name="T7" fmla="*/ 9913 h 147"/>
                <a:gd name="T8" fmla="*/ 30328177 w 158"/>
                <a:gd name="T9" fmla="*/ 11787 h 147"/>
                <a:gd name="T10" fmla="*/ 31517154 w 158"/>
                <a:gd name="T11" fmla="*/ 14733 h 147"/>
                <a:gd name="T12" fmla="*/ 33387344 w 158"/>
                <a:gd name="T13" fmla="*/ 16839 h 147"/>
                <a:gd name="T14" fmla="*/ 34254012 w 158"/>
                <a:gd name="T15" fmla="*/ 20230 h 147"/>
                <a:gd name="T16" fmla="*/ 36909567 w 158"/>
                <a:gd name="T17" fmla="*/ 25251 h 147"/>
                <a:gd name="T18" fmla="*/ 38170771 w 158"/>
                <a:gd name="T19" fmla="*/ 27170 h 147"/>
                <a:gd name="T20" fmla="*/ 40022035 w 158"/>
                <a:gd name="T21" fmla="*/ 30067 h 147"/>
                <a:gd name="T22" fmla="*/ 40966239 w 158"/>
                <a:gd name="T23" fmla="*/ 37280 h 147"/>
                <a:gd name="T24" fmla="*/ 42154991 w 158"/>
                <a:gd name="T25" fmla="*/ 38814 h 147"/>
                <a:gd name="T26" fmla="*/ 43110563 w 158"/>
                <a:gd name="T27" fmla="*/ 47063 h 147"/>
                <a:gd name="T28" fmla="*/ 43717827 w 158"/>
                <a:gd name="T29" fmla="*/ 49900 h 147"/>
                <a:gd name="T30" fmla="*/ 44025925 w 158"/>
                <a:gd name="T31" fmla="*/ 57481 h 147"/>
                <a:gd name="T32" fmla="*/ 44906578 w 158"/>
                <a:gd name="T33" fmla="*/ 61933 h 147"/>
                <a:gd name="T34" fmla="*/ 45492758 w 158"/>
                <a:gd name="T35" fmla="*/ 70134 h 147"/>
                <a:gd name="T36" fmla="*/ 46461955 w 158"/>
                <a:gd name="T37" fmla="*/ 85519 h 147"/>
                <a:gd name="T38" fmla="*/ 45846752 w 158"/>
                <a:gd name="T39" fmla="*/ 101837 h 147"/>
                <a:gd name="T40" fmla="*/ 45846752 w 158"/>
                <a:gd name="T41" fmla="*/ 108067 h 147"/>
                <a:gd name="T42" fmla="*/ 46461955 w 158"/>
                <a:gd name="T43" fmla="*/ 123443 h 147"/>
                <a:gd name="T44" fmla="*/ 46948524 w 158"/>
                <a:gd name="T45" fmla="*/ 129114 h 147"/>
                <a:gd name="T46" fmla="*/ 46948524 w 158"/>
                <a:gd name="T47" fmla="*/ 143477 h 147"/>
                <a:gd name="T48" fmla="*/ 46625538 w 158"/>
                <a:gd name="T49" fmla="*/ 159263 h 147"/>
                <a:gd name="T50" fmla="*/ 45846752 w 158"/>
                <a:gd name="T51" fmla="*/ 163700 h 147"/>
                <a:gd name="T52" fmla="*/ 45492758 w 158"/>
                <a:gd name="T53" fmla="*/ 170410 h 147"/>
                <a:gd name="T54" fmla="*/ 44581758 w 158"/>
                <a:gd name="T55" fmla="*/ 174529 h 147"/>
                <a:gd name="T56" fmla="*/ 43717827 w 158"/>
                <a:gd name="T57" fmla="*/ 180563 h 147"/>
                <a:gd name="T58" fmla="*/ 23113185 w 158"/>
                <a:gd name="T59" fmla="*/ 183400 h 147"/>
                <a:gd name="T60" fmla="*/ 21456708 w 158"/>
                <a:gd name="T61" fmla="*/ 178896 h 147"/>
                <a:gd name="T62" fmla="*/ 18899652 w 158"/>
                <a:gd name="T63" fmla="*/ 177816 h 147"/>
                <a:gd name="T64" fmla="*/ 17956154 w 158"/>
                <a:gd name="T65" fmla="*/ 174529 h 147"/>
                <a:gd name="T66" fmla="*/ 16499862 w 158"/>
                <a:gd name="T67" fmla="*/ 170410 h 147"/>
                <a:gd name="T68" fmla="*/ 15432441 w 158"/>
                <a:gd name="T69" fmla="*/ 166427 h 147"/>
                <a:gd name="T70" fmla="*/ 14164800 w 158"/>
                <a:gd name="T71" fmla="*/ 160333 h 147"/>
                <a:gd name="T72" fmla="*/ 13751843 w 158"/>
                <a:gd name="T73" fmla="*/ 151729 h 147"/>
                <a:gd name="T74" fmla="*/ 12782255 w 158"/>
                <a:gd name="T75" fmla="*/ 149349 h 147"/>
                <a:gd name="T76" fmla="*/ 12782255 w 158"/>
                <a:gd name="T77" fmla="*/ 143130 h 147"/>
                <a:gd name="T78" fmla="*/ 11788719 w 158"/>
                <a:gd name="T79" fmla="*/ 139233 h 147"/>
                <a:gd name="T80" fmla="*/ 11326624 w 158"/>
                <a:gd name="T81" fmla="*/ 131430 h 147"/>
                <a:gd name="T82" fmla="*/ 10054367 w 158"/>
                <a:gd name="T83" fmla="*/ 128380 h 147"/>
                <a:gd name="T84" fmla="*/ 8209855 w 158"/>
                <a:gd name="T85" fmla="*/ 122170 h 147"/>
                <a:gd name="T86" fmla="*/ 7535487 w 158"/>
                <a:gd name="T87" fmla="*/ 119287 h 147"/>
                <a:gd name="T88" fmla="*/ 5494635 w 158"/>
                <a:gd name="T89" fmla="*/ 114590 h 147"/>
                <a:gd name="T90" fmla="*/ 3891906 w 158"/>
                <a:gd name="T91" fmla="*/ 108687 h 147"/>
                <a:gd name="T92" fmla="*/ 3698119 w 158"/>
                <a:gd name="T93" fmla="*/ 104544 h 147"/>
                <a:gd name="T94" fmla="*/ 2743560 w 158"/>
                <a:gd name="T95" fmla="*/ 98971 h 147"/>
                <a:gd name="T96" fmla="*/ 2070442 w 158"/>
                <a:gd name="T97" fmla="*/ 91467 h 147"/>
                <a:gd name="T98" fmla="*/ 944212 w 158"/>
                <a:gd name="T99" fmla="*/ 86410 h 147"/>
                <a:gd name="T100" fmla="*/ 365722 w 158"/>
                <a:gd name="T101" fmla="*/ 75647 h 147"/>
                <a:gd name="T102" fmla="*/ 365722 w 158"/>
                <a:gd name="T103" fmla="*/ 47063 h 147"/>
                <a:gd name="T104" fmla="*/ 944212 w 158"/>
                <a:gd name="T105" fmla="*/ 34366 h 147"/>
                <a:gd name="T106" fmla="*/ 2070442 w 158"/>
                <a:gd name="T107" fmla="*/ 30067 h 147"/>
                <a:gd name="T108" fmla="*/ 2743560 w 158"/>
                <a:gd name="T109" fmla="*/ 25251 h 147"/>
                <a:gd name="T110" fmla="*/ 5494635 w 158"/>
                <a:gd name="T111" fmla="*/ 23061 h 147"/>
                <a:gd name="T112" fmla="*/ 6951525 w 158"/>
                <a:gd name="T113" fmla="*/ 18267 h 147"/>
                <a:gd name="T114" fmla="*/ 8871105 w 158"/>
                <a:gd name="T115" fmla="*/ 14733 h 147"/>
                <a:gd name="T116" fmla="*/ 10637961 w 158"/>
                <a:gd name="T117" fmla="*/ 8251 h 147"/>
                <a:gd name="T118" fmla="*/ 11788719 w 158"/>
                <a:gd name="T119" fmla="*/ 6063 h 147"/>
                <a:gd name="T120" fmla="*/ 12782255 w 158"/>
                <a:gd name="T121" fmla="*/ 2830 h 147"/>
                <a:gd name="T122" fmla="*/ 16499862 w 158"/>
                <a:gd name="T123" fmla="*/ 2830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47"/>
                <a:gd name="T188" fmla="*/ 158 w 158"/>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47">
                  <a:moveTo>
                    <a:pt x="59" y="0"/>
                  </a:moveTo>
                  <a:lnTo>
                    <a:pt x="59" y="2"/>
                  </a:lnTo>
                  <a:lnTo>
                    <a:pt x="69" y="2"/>
                  </a:lnTo>
                  <a:lnTo>
                    <a:pt x="75" y="2"/>
                  </a:lnTo>
                  <a:lnTo>
                    <a:pt x="75" y="3"/>
                  </a:lnTo>
                  <a:lnTo>
                    <a:pt x="82" y="3"/>
                  </a:lnTo>
                  <a:lnTo>
                    <a:pt x="82" y="5"/>
                  </a:lnTo>
                  <a:lnTo>
                    <a:pt x="87" y="5"/>
                  </a:lnTo>
                  <a:lnTo>
                    <a:pt x="87" y="6"/>
                  </a:lnTo>
                  <a:lnTo>
                    <a:pt x="93" y="6"/>
                  </a:lnTo>
                  <a:lnTo>
                    <a:pt x="93" y="8"/>
                  </a:lnTo>
                  <a:lnTo>
                    <a:pt x="97" y="8"/>
                  </a:lnTo>
                  <a:lnTo>
                    <a:pt x="97" y="9"/>
                  </a:lnTo>
                  <a:lnTo>
                    <a:pt x="100" y="9"/>
                  </a:lnTo>
                  <a:lnTo>
                    <a:pt x="100" y="11"/>
                  </a:lnTo>
                  <a:lnTo>
                    <a:pt x="104" y="11"/>
                  </a:lnTo>
                  <a:lnTo>
                    <a:pt x="104" y="12"/>
                  </a:lnTo>
                  <a:lnTo>
                    <a:pt x="107" y="12"/>
                  </a:lnTo>
                  <a:lnTo>
                    <a:pt x="107" y="13"/>
                  </a:lnTo>
                  <a:lnTo>
                    <a:pt x="110" y="13"/>
                  </a:lnTo>
                  <a:lnTo>
                    <a:pt x="110" y="15"/>
                  </a:lnTo>
                  <a:lnTo>
                    <a:pt x="113" y="15"/>
                  </a:lnTo>
                  <a:lnTo>
                    <a:pt x="113" y="16"/>
                  </a:lnTo>
                  <a:lnTo>
                    <a:pt x="116" y="18"/>
                  </a:lnTo>
                  <a:lnTo>
                    <a:pt x="119" y="19"/>
                  </a:lnTo>
                  <a:lnTo>
                    <a:pt x="122" y="20"/>
                  </a:lnTo>
                  <a:lnTo>
                    <a:pt x="122" y="21"/>
                  </a:lnTo>
                  <a:lnTo>
                    <a:pt x="126" y="21"/>
                  </a:lnTo>
                  <a:lnTo>
                    <a:pt x="126" y="22"/>
                  </a:lnTo>
                  <a:lnTo>
                    <a:pt x="129" y="22"/>
                  </a:lnTo>
                  <a:lnTo>
                    <a:pt x="129" y="24"/>
                  </a:lnTo>
                  <a:lnTo>
                    <a:pt x="132" y="24"/>
                  </a:lnTo>
                  <a:lnTo>
                    <a:pt x="132" y="25"/>
                  </a:lnTo>
                  <a:lnTo>
                    <a:pt x="135" y="27"/>
                  </a:lnTo>
                  <a:lnTo>
                    <a:pt x="135" y="30"/>
                  </a:lnTo>
                  <a:lnTo>
                    <a:pt x="137" y="30"/>
                  </a:lnTo>
                  <a:lnTo>
                    <a:pt x="137" y="31"/>
                  </a:lnTo>
                  <a:lnTo>
                    <a:pt x="139" y="31"/>
                  </a:lnTo>
                  <a:lnTo>
                    <a:pt x="139" y="34"/>
                  </a:lnTo>
                  <a:lnTo>
                    <a:pt x="142" y="35"/>
                  </a:lnTo>
                  <a:lnTo>
                    <a:pt x="142" y="37"/>
                  </a:lnTo>
                  <a:lnTo>
                    <a:pt x="143" y="37"/>
                  </a:lnTo>
                  <a:lnTo>
                    <a:pt x="143" y="40"/>
                  </a:lnTo>
                  <a:lnTo>
                    <a:pt x="144" y="40"/>
                  </a:lnTo>
                  <a:lnTo>
                    <a:pt x="144" y="43"/>
                  </a:lnTo>
                  <a:lnTo>
                    <a:pt x="145" y="43"/>
                  </a:lnTo>
                  <a:lnTo>
                    <a:pt x="145" y="46"/>
                  </a:lnTo>
                  <a:lnTo>
                    <a:pt x="147" y="46"/>
                  </a:lnTo>
                  <a:lnTo>
                    <a:pt x="147" y="50"/>
                  </a:lnTo>
                  <a:lnTo>
                    <a:pt x="148" y="50"/>
                  </a:lnTo>
                  <a:lnTo>
                    <a:pt x="148" y="52"/>
                  </a:lnTo>
                  <a:lnTo>
                    <a:pt x="150" y="52"/>
                  </a:lnTo>
                  <a:lnTo>
                    <a:pt x="150" y="56"/>
                  </a:lnTo>
                  <a:lnTo>
                    <a:pt x="151" y="56"/>
                  </a:lnTo>
                  <a:lnTo>
                    <a:pt x="151" y="68"/>
                  </a:lnTo>
                  <a:lnTo>
                    <a:pt x="153" y="68"/>
                  </a:lnTo>
                  <a:lnTo>
                    <a:pt x="153" y="70"/>
                  </a:lnTo>
                  <a:lnTo>
                    <a:pt x="151" y="70"/>
                  </a:lnTo>
                  <a:lnTo>
                    <a:pt x="151" y="81"/>
                  </a:lnTo>
                  <a:lnTo>
                    <a:pt x="150" y="81"/>
                  </a:lnTo>
                  <a:lnTo>
                    <a:pt x="150" y="86"/>
                  </a:lnTo>
                  <a:lnTo>
                    <a:pt x="151" y="86"/>
                  </a:lnTo>
                  <a:lnTo>
                    <a:pt x="151" y="93"/>
                  </a:lnTo>
                  <a:lnTo>
                    <a:pt x="153" y="93"/>
                  </a:lnTo>
                  <a:lnTo>
                    <a:pt x="153" y="99"/>
                  </a:lnTo>
                  <a:lnTo>
                    <a:pt x="154" y="99"/>
                  </a:lnTo>
                  <a:lnTo>
                    <a:pt x="154" y="103"/>
                  </a:lnTo>
                  <a:lnTo>
                    <a:pt x="155" y="103"/>
                  </a:lnTo>
                  <a:lnTo>
                    <a:pt x="155" y="112"/>
                  </a:lnTo>
                  <a:lnTo>
                    <a:pt x="157" y="112"/>
                  </a:lnTo>
                  <a:lnTo>
                    <a:pt x="155" y="115"/>
                  </a:lnTo>
                  <a:lnTo>
                    <a:pt x="155" y="121"/>
                  </a:lnTo>
                  <a:lnTo>
                    <a:pt x="154" y="121"/>
                  </a:lnTo>
                  <a:lnTo>
                    <a:pt x="154" y="127"/>
                  </a:lnTo>
                  <a:lnTo>
                    <a:pt x="153" y="127"/>
                  </a:lnTo>
                  <a:lnTo>
                    <a:pt x="153" y="131"/>
                  </a:lnTo>
                  <a:lnTo>
                    <a:pt x="151" y="131"/>
                  </a:lnTo>
                  <a:lnTo>
                    <a:pt x="151" y="134"/>
                  </a:lnTo>
                  <a:lnTo>
                    <a:pt x="150" y="134"/>
                  </a:lnTo>
                  <a:lnTo>
                    <a:pt x="150" y="136"/>
                  </a:lnTo>
                  <a:lnTo>
                    <a:pt x="148" y="136"/>
                  </a:lnTo>
                  <a:lnTo>
                    <a:pt x="148" y="139"/>
                  </a:lnTo>
                  <a:lnTo>
                    <a:pt x="147" y="139"/>
                  </a:lnTo>
                  <a:lnTo>
                    <a:pt x="147" y="142"/>
                  </a:lnTo>
                  <a:lnTo>
                    <a:pt x="145" y="142"/>
                  </a:lnTo>
                  <a:lnTo>
                    <a:pt x="144" y="144"/>
                  </a:lnTo>
                  <a:lnTo>
                    <a:pt x="143" y="144"/>
                  </a:lnTo>
                  <a:lnTo>
                    <a:pt x="143" y="146"/>
                  </a:lnTo>
                  <a:lnTo>
                    <a:pt x="76" y="146"/>
                  </a:lnTo>
                  <a:lnTo>
                    <a:pt x="76" y="144"/>
                  </a:lnTo>
                  <a:lnTo>
                    <a:pt x="71" y="144"/>
                  </a:lnTo>
                  <a:lnTo>
                    <a:pt x="71" y="143"/>
                  </a:lnTo>
                  <a:lnTo>
                    <a:pt x="66" y="143"/>
                  </a:lnTo>
                  <a:lnTo>
                    <a:pt x="66" y="142"/>
                  </a:lnTo>
                  <a:lnTo>
                    <a:pt x="62" y="142"/>
                  </a:lnTo>
                  <a:lnTo>
                    <a:pt x="62" y="140"/>
                  </a:lnTo>
                  <a:lnTo>
                    <a:pt x="59" y="140"/>
                  </a:lnTo>
                  <a:lnTo>
                    <a:pt x="59" y="139"/>
                  </a:lnTo>
                  <a:lnTo>
                    <a:pt x="57" y="139"/>
                  </a:lnTo>
                  <a:lnTo>
                    <a:pt x="57" y="138"/>
                  </a:lnTo>
                  <a:lnTo>
                    <a:pt x="54" y="136"/>
                  </a:lnTo>
                  <a:lnTo>
                    <a:pt x="54" y="135"/>
                  </a:lnTo>
                  <a:lnTo>
                    <a:pt x="51" y="134"/>
                  </a:lnTo>
                  <a:lnTo>
                    <a:pt x="51" y="133"/>
                  </a:lnTo>
                  <a:lnTo>
                    <a:pt x="50" y="133"/>
                  </a:lnTo>
                  <a:lnTo>
                    <a:pt x="50" y="130"/>
                  </a:lnTo>
                  <a:lnTo>
                    <a:pt x="47" y="128"/>
                  </a:lnTo>
                  <a:lnTo>
                    <a:pt x="47" y="125"/>
                  </a:lnTo>
                  <a:lnTo>
                    <a:pt x="45" y="125"/>
                  </a:lnTo>
                  <a:lnTo>
                    <a:pt x="45" y="121"/>
                  </a:lnTo>
                  <a:lnTo>
                    <a:pt x="44" y="121"/>
                  </a:lnTo>
                  <a:lnTo>
                    <a:pt x="44" y="119"/>
                  </a:lnTo>
                  <a:lnTo>
                    <a:pt x="42" y="119"/>
                  </a:lnTo>
                  <a:lnTo>
                    <a:pt x="42" y="116"/>
                  </a:lnTo>
                  <a:lnTo>
                    <a:pt x="42" y="114"/>
                  </a:lnTo>
                  <a:lnTo>
                    <a:pt x="40" y="114"/>
                  </a:lnTo>
                  <a:lnTo>
                    <a:pt x="40" y="111"/>
                  </a:lnTo>
                  <a:lnTo>
                    <a:pt x="39" y="111"/>
                  </a:lnTo>
                  <a:lnTo>
                    <a:pt x="39" y="108"/>
                  </a:lnTo>
                  <a:lnTo>
                    <a:pt x="37" y="108"/>
                  </a:lnTo>
                  <a:lnTo>
                    <a:pt x="37" y="105"/>
                  </a:lnTo>
                  <a:lnTo>
                    <a:pt x="36" y="105"/>
                  </a:lnTo>
                  <a:lnTo>
                    <a:pt x="36" y="102"/>
                  </a:lnTo>
                  <a:lnTo>
                    <a:pt x="33" y="102"/>
                  </a:lnTo>
                  <a:lnTo>
                    <a:pt x="33" y="100"/>
                  </a:lnTo>
                  <a:lnTo>
                    <a:pt x="30" y="99"/>
                  </a:lnTo>
                  <a:lnTo>
                    <a:pt x="27" y="97"/>
                  </a:lnTo>
                  <a:lnTo>
                    <a:pt x="27" y="96"/>
                  </a:lnTo>
                  <a:lnTo>
                    <a:pt x="25" y="96"/>
                  </a:lnTo>
                  <a:lnTo>
                    <a:pt x="25" y="95"/>
                  </a:lnTo>
                  <a:lnTo>
                    <a:pt x="21" y="95"/>
                  </a:lnTo>
                  <a:lnTo>
                    <a:pt x="21" y="93"/>
                  </a:lnTo>
                  <a:lnTo>
                    <a:pt x="18" y="92"/>
                  </a:lnTo>
                  <a:lnTo>
                    <a:pt x="17" y="92"/>
                  </a:lnTo>
                  <a:lnTo>
                    <a:pt x="17" y="89"/>
                  </a:lnTo>
                  <a:lnTo>
                    <a:pt x="13" y="87"/>
                  </a:lnTo>
                  <a:lnTo>
                    <a:pt x="13" y="86"/>
                  </a:lnTo>
                  <a:lnTo>
                    <a:pt x="12" y="86"/>
                  </a:lnTo>
                  <a:lnTo>
                    <a:pt x="12" y="83"/>
                  </a:lnTo>
                  <a:lnTo>
                    <a:pt x="11" y="83"/>
                  </a:lnTo>
                  <a:lnTo>
                    <a:pt x="11" y="79"/>
                  </a:lnTo>
                  <a:lnTo>
                    <a:pt x="9" y="79"/>
                  </a:lnTo>
                  <a:lnTo>
                    <a:pt x="9" y="77"/>
                  </a:lnTo>
                  <a:lnTo>
                    <a:pt x="7" y="76"/>
                  </a:lnTo>
                  <a:lnTo>
                    <a:pt x="7" y="73"/>
                  </a:lnTo>
                  <a:lnTo>
                    <a:pt x="6" y="73"/>
                  </a:lnTo>
                  <a:lnTo>
                    <a:pt x="6" y="70"/>
                  </a:lnTo>
                  <a:lnTo>
                    <a:pt x="3" y="69"/>
                  </a:lnTo>
                  <a:lnTo>
                    <a:pt x="3" y="67"/>
                  </a:lnTo>
                  <a:lnTo>
                    <a:pt x="1" y="67"/>
                  </a:lnTo>
                  <a:lnTo>
                    <a:pt x="1" y="60"/>
                  </a:lnTo>
                  <a:lnTo>
                    <a:pt x="0" y="60"/>
                  </a:lnTo>
                  <a:lnTo>
                    <a:pt x="0" y="37"/>
                  </a:lnTo>
                  <a:lnTo>
                    <a:pt x="1" y="37"/>
                  </a:lnTo>
                  <a:lnTo>
                    <a:pt x="1" y="31"/>
                  </a:lnTo>
                  <a:lnTo>
                    <a:pt x="3" y="31"/>
                  </a:lnTo>
                  <a:lnTo>
                    <a:pt x="3" y="27"/>
                  </a:lnTo>
                  <a:lnTo>
                    <a:pt x="4" y="27"/>
                  </a:lnTo>
                  <a:lnTo>
                    <a:pt x="6" y="24"/>
                  </a:lnTo>
                  <a:lnTo>
                    <a:pt x="7" y="24"/>
                  </a:lnTo>
                  <a:lnTo>
                    <a:pt x="8" y="21"/>
                  </a:lnTo>
                  <a:lnTo>
                    <a:pt x="9" y="21"/>
                  </a:lnTo>
                  <a:lnTo>
                    <a:pt x="9" y="20"/>
                  </a:lnTo>
                  <a:lnTo>
                    <a:pt x="12" y="20"/>
                  </a:lnTo>
                  <a:lnTo>
                    <a:pt x="13" y="18"/>
                  </a:lnTo>
                  <a:lnTo>
                    <a:pt x="18" y="18"/>
                  </a:lnTo>
                  <a:lnTo>
                    <a:pt x="18" y="16"/>
                  </a:lnTo>
                  <a:lnTo>
                    <a:pt x="23" y="16"/>
                  </a:lnTo>
                  <a:lnTo>
                    <a:pt x="23" y="15"/>
                  </a:lnTo>
                  <a:lnTo>
                    <a:pt x="26" y="15"/>
                  </a:lnTo>
                  <a:lnTo>
                    <a:pt x="27" y="12"/>
                  </a:lnTo>
                  <a:lnTo>
                    <a:pt x="29" y="12"/>
                  </a:lnTo>
                  <a:lnTo>
                    <a:pt x="30" y="9"/>
                  </a:lnTo>
                  <a:lnTo>
                    <a:pt x="33" y="9"/>
                  </a:lnTo>
                  <a:lnTo>
                    <a:pt x="35" y="6"/>
                  </a:lnTo>
                  <a:lnTo>
                    <a:pt x="36" y="6"/>
                  </a:lnTo>
                  <a:lnTo>
                    <a:pt x="36" y="5"/>
                  </a:lnTo>
                  <a:lnTo>
                    <a:pt x="39" y="5"/>
                  </a:lnTo>
                  <a:lnTo>
                    <a:pt x="39" y="3"/>
                  </a:lnTo>
                  <a:lnTo>
                    <a:pt x="42" y="3"/>
                  </a:lnTo>
                  <a:lnTo>
                    <a:pt x="42" y="2"/>
                  </a:lnTo>
                  <a:lnTo>
                    <a:pt x="49" y="2"/>
                  </a:lnTo>
                  <a:lnTo>
                    <a:pt x="54" y="2"/>
                  </a:lnTo>
                  <a:lnTo>
                    <a:pt x="54" y="0"/>
                  </a:lnTo>
                  <a:lnTo>
                    <a:pt x="59" y="0"/>
                  </a:lnTo>
                </a:path>
              </a:pathLst>
            </a:custGeom>
            <a:solidFill>
              <a:schemeClr val="accent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54" name="Freeform 146"/>
            <p:cNvSpPr>
              <a:spLocks/>
            </p:cNvSpPr>
            <p:nvPr/>
          </p:nvSpPr>
          <p:spPr bwMode="auto">
            <a:xfrm>
              <a:off x="3942" y="2056"/>
              <a:ext cx="306" cy="217"/>
            </a:xfrm>
            <a:custGeom>
              <a:avLst/>
              <a:gdLst>
                <a:gd name="T0" fmla="*/ 44103707 w 163"/>
                <a:gd name="T1" fmla="*/ 182837 h 152"/>
                <a:gd name="T2" fmla="*/ 44865951 w 163"/>
                <a:gd name="T3" fmla="*/ 179754 h 152"/>
                <a:gd name="T4" fmla="*/ 45789853 w 163"/>
                <a:gd name="T5" fmla="*/ 173277 h 152"/>
                <a:gd name="T6" fmla="*/ 46444895 w 163"/>
                <a:gd name="T7" fmla="*/ 165794 h 152"/>
                <a:gd name="T8" fmla="*/ 47220656 w 163"/>
                <a:gd name="T9" fmla="*/ 153335 h 152"/>
                <a:gd name="T10" fmla="*/ 47220656 w 163"/>
                <a:gd name="T11" fmla="*/ 132193 h 152"/>
                <a:gd name="T12" fmla="*/ 46444895 w 163"/>
                <a:gd name="T13" fmla="*/ 119153 h 152"/>
                <a:gd name="T14" fmla="*/ 45789853 w 163"/>
                <a:gd name="T15" fmla="*/ 103786 h 152"/>
                <a:gd name="T16" fmla="*/ 46444895 w 163"/>
                <a:gd name="T17" fmla="*/ 86442 h 152"/>
                <a:gd name="T18" fmla="*/ 45789853 w 163"/>
                <a:gd name="T19" fmla="*/ 66705 h 152"/>
                <a:gd name="T20" fmla="*/ 44865951 w 163"/>
                <a:gd name="T21" fmla="*/ 58462 h 152"/>
                <a:gd name="T22" fmla="*/ 44103707 w 163"/>
                <a:gd name="T23" fmla="*/ 52323 h 152"/>
                <a:gd name="T24" fmla="*/ 43127962 w 163"/>
                <a:gd name="T25" fmla="*/ 44015 h 152"/>
                <a:gd name="T26" fmla="*/ 42177537 w 163"/>
                <a:gd name="T27" fmla="*/ 39912 h 152"/>
                <a:gd name="T28" fmla="*/ 41095041 w 163"/>
                <a:gd name="T29" fmla="*/ 36913 h 152"/>
                <a:gd name="T30" fmla="*/ 40171470 w 163"/>
                <a:gd name="T31" fmla="*/ 32551 h 152"/>
                <a:gd name="T32" fmla="*/ 38740487 w 163"/>
                <a:gd name="T33" fmla="*/ 28684 h 152"/>
                <a:gd name="T34" fmla="*/ 36978017 w 163"/>
                <a:gd name="T35" fmla="*/ 24985 h 152"/>
                <a:gd name="T36" fmla="*/ 35391504 w 163"/>
                <a:gd name="T37" fmla="*/ 23850 h 152"/>
                <a:gd name="T38" fmla="*/ 33721698 w 163"/>
                <a:gd name="T39" fmla="*/ 20092 h 152"/>
                <a:gd name="T40" fmla="*/ 31628614 w 163"/>
                <a:gd name="T41" fmla="*/ 16706 h 152"/>
                <a:gd name="T42" fmla="*/ 29624146 w 163"/>
                <a:gd name="T43" fmla="*/ 11702 h 152"/>
                <a:gd name="T44" fmla="*/ 27254362 w 163"/>
                <a:gd name="T45" fmla="*/ 8197 h 152"/>
                <a:gd name="T46" fmla="*/ 23628500 w 163"/>
                <a:gd name="T47" fmla="*/ 4022 h 152"/>
                <a:gd name="T48" fmla="*/ 18089519 w 163"/>
                <a:gd name="T49" fmla="*/ 2817 h 152"/>
                <a:gd name="T50" fmla="*/ 14755236 w 163"/>
                <a:gd name="T51" fmla="*/ 2817 h 152"/>
                <a:gd name="T52" fmla="*/ 11829073 w 163"/>
                <a:gd name="T53" fmla="*/ 4022 h 152"/>
                <a:gd name="T54" fmla="*/ 10737078 w 163"/>
                <a:gd name="T55" fmla="*/ 8197 h 152"/>
                <a:gd name="T56" fmla="*/ 8812297 w 163"/>
                <a:gd name="T57" fmla="*/ 14074 h 152"/>
                <a:gd name="T58" fmla="*/ 8049656 w 163"/>
                <a:gd name="T59" fmla="*/ 17501 h 152"/>
                <a:gd name="T60" fmla="*/ 5349315 w 163"/>
                <a:gd name="T61" fmla="*/ 20809 h 152"/>
                <a:gd name="T62" fmla="*/ 3769193 w 163"/>
                <a:gd name="T63" fmla="*/ 24985 h 152"/>
                <a:gd name="T64" fmla="*/ 2356769 w 163"/>
                <a:gd name="T65" fmla="*/ 26748 h 152"/>
                <a:gd name="T66" fmla="*/ 1430982 w 163"/>
                <a:gd name="T67" fmla="*/ 34627 h 152"/>
                <a:gd name="T68" fmla="*/ 356218 w 163"/>
                <a:gd name="T69" fmla="*/ 46471 h 152"/>
                <a:gd name="T70" fmla="*/ 356218 w 163"/>
                <a:gd name="T71" fmla="*/ 83462 h 152"/>
                <a:gd name="T72" fmla="*/ 1430982 w 163"/>
                <a:gd name="T73" fmla="*/ 89230 h 152"/>
                <a:gd name="T74" fmla="*/ 2007773 w 163"/>
                <a:gd name="T75" fmla="*/ 94713 h 152"/>
                <a:gd name="T76" fmla="*/ 3046622 w 163"/>
                <a:gd name="T77" fmla="*/ 100755 h 152"/>
                <a:gd name="T78" fmla="*/ 3769193 w 163"/>
                <a:gd name="T79" fmla="*/ 107405 h 152"/>
                <a:gd name="T80" fmla="*/ 4694134 w 163"/>
                <a:gd name="T81" fmla="*/ 111111 h 152"/>
                <a:gd name="T82" fmla="*/ 5942358 w 163"/>
                <a:gd name="T83" fmla="*/ 117528 h 152"/>
                <a:gd name="T84" fmla="*/ 7380235 w 163"/>
                <a:gd name="T85" fmla="*/ 121374 h 152"/>
                <a:gd name="T86" fmla="*/ 8812297 w 163"/>
                <a:gd name="T87" fmla="*/ 125176 h 152"/>
                <a:gd name="T88" fmla="*/ 10737078 w 163"/>
                <a:gd name="T89" fmla="*/ 130190 h 152"/>
                <a:gd name="T90" fmla="*/ 11474586 w 163"/>
                <a:gd name="T91" fmla="*/ 135953 h 152"/>
                <a:gd name="T92" fmla="*/ 12423374 w 163"/>
                <a:gd name="T93" fmla="*/ 143841 h 152"/>
                <a:gd name="T94" fmla="*/ 13092714 w 163"/>
                <a:gd name="T95" fmla="*/ 150312 h 152"/>
                <a:gd name="T96" fmla="*/ 13854913 w 163"/>
                <a:gd name="T97" fmla="*/ 158626 h 152"/>
                <a:gd name="T98" fmla="*/ 14755236 w 163"/>
                <a:gd name="T99" fmla="*/ 162923 h 152"/>
                <a:gd name="T100" fmla="*/ 15592579 w 163"/>
                <a:gd name="T101" fmla="*/ 170107 h 152"/>
                <a:gd name="T102" fmla="*/ 16543330 w 163"/>
                <a:gd name="T103" fmla="*/ 173277 h 152"/>
                <a:gd name="T104" fmla="*/ 17417070 w 163"/>
                <a:gd name="T105" fmla="*/ 176007 h 152"/>
                <a:gd name="T106" fmla="*/ 18852349 w 163"/>
                <a:gd name="T107" fmla="*/ 179754 h 152"/>
                <a:gd name="T108" fmla="*/ 21541243 w 163"/>
                <a:gd name="T109" fmla="*/ 182837 h 152"/>
                <a:gd name="T110" fmla="*/ 35153792 w 163"/>
                <a:gd name="T111" fmla="*/ 187175 h 1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3"/>
                <a:gd name="T169" fmla="*/ 0 h 152"/>
                <a:gd name="T170" fmla="*/ 163 w 163"/>
                <a:gd name="T171" fmla="*/ 152 h 1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3" h="152">
                  <a:moveTo>
                    <a:pt x="145" y="149"/>
                  </a:moveTo>
                  <a:lnTo>
                    <a:pt x="148" y="149"/>
                  </a:lnTo>
                  <a:lnTo>
                    <a:pt x="148" y="148"/>
                  </a:lnTo>
                  <a:lnTo>
                    <a:pt x="149" y="148"/>
                  </a:lnTo>
                  <a:lnTo>
                    <a:pt x="149" y="146"/>
                  </a:lnTo>
                  <a:lnTo>
                    <a:pt x="150" y="146"/>
                  </a:lnTo>
                  <a:lnTo>
                    <a:pt x="150" y="145"/>
                  </a:lnTo>
                  <a:lnTo>
                    <a:pt x="152" y="145"/>
                  </a:lnTo>
                  <a:lnTo>
                    <a:pt x="152" y="142"/>
                  </a:lnTo>
                  <a:lnTo>
                    <a:pt x="153" y="142"/>
                  </a:lnTo>
                  <a:lnTo>
                    <a:pt x="153" y="141"/>
                  </a:lnTo>
                  <a:lnTo>
                    <a:pt x="155" y="140"/>
                  </a:lnTo>
                  <a:lnTo>
                    <a:pt x="155" y="137"/>
                  </a:lnTo>
                  <a:lnTo>
                    <a:pt x="156" y="137"/>
                  </a:lnTo>
                  <a:lnTo>
                    <a:pt x="156" y="134"/>
                  </a:lnTo>
                  <a:lnTo>
                    <a:pt x="157" y="134"/>
                  </a:lnTo>
                  <a:lnTo>
                    <a:pt x="157" y="130"/>
                  </a:lnTo>
                  <a:lnTo>
                    <a:pt x="159" y="130"/>
                  </a:lnTo>
                  <a:lnTo>
                    <a:pt x="159" y="126"/>
                  </a:lnTo>
                  <a:lnTo>
                    <a:pt x="160" y="124"/>
                  </a:lnTo>
                  <a:lnTo>
                    <a:pt x="160" y="117"/>
                  </a:lnTo>
                  <a:lnTo>
                    <a:pt x="162" y="116"/>
                  </a:lnTo>
                  <a:lnTo>
                    <a:pt x="160" y="115"/>
                  </a:lnTo>
                  <a:lnTo>
                    <a:pt x="160" y="107"/>
                  </a:lnTo>
                  <a:lnTo>
                    <a:pt x="159" y="106"/>
                  </a:lnTo>
                  <a:lnTo>
                    <a:pt x="159" y="102"/>
                  </a:lnTo>
                  <a:lnTo>
                    <a:pt x="157" y="101"/>
                  </a:lnTo>
                  <a:lnTo>
                    <a:pt x="157" y="96"/>
                  </a:lnTo>
                  <a:lnTo>
                    <a:pt x="156" y="95"/>
                  </a:lnTo>
                  <a:lnTo>
                    <a:pt x="156" y="89"/>
                  </a:lnTo>
                  <a:lnTo>
                    <a:pt x="155" y="89"/>
                  </a:lnTo>
                  <a:lnTo>
                    <a:pt x="155" y="84"/>
                  </a:lnTo>
                  <a:lnTo>
                    <a:pt x="156" y="82"/>
                  </a:lnTo>
                  <a:lnTo>
                    <a:pt x="156" y="72"/>
                  </a:lnTo>
                  <a:lnTo>
                    <a:pt x="157" y="72"/>
                  </a:lnTo>
                  <a:lnTo>
                    <a:pt x="157" y="70"/>
                  </a:lnTo>
                  <a:lnTo>
                    <a:pt x="156" y="70"/>
                  </a:lnTo>
                  <a:lnTo>
                    <a:pt x="156" y="58"/>
                  </a:lnTo>
                  <a:lnTo>
                    <a:pt x="155" y="57"/>
                  </a:lnTo>
                  <a:lnTo>
                    <a:pt x="155" y="54"/>
                  </a:lnTo>
                  <a:lnTo>
                    <a:pt x="153" y="54"/>
                  </a:lnTo>
                  <a:lnTo>
                    <a:pt x="153" y="52"/>
                  </a:lnTo>
                  <a:lnTo>
                    <a:pt x="152" y="50"/>
                  </a:lnTo>
                  <a:lnTo>
                    <a:pt x="152" y="47"/>
                  </a:lnTo>
                  <a:lnTo>
                    <a:pt x="150" y="47"/>
                  </a:lnTo>
                  <a:lnTo>
                    <a:pt x="150" y="45"/>
                  </a:lnTo>
                  <a:lnTo>
                    <a:pt x="149" y="43"/>
                  </a:lnTo>
                  <a:lnTo>
                    <a:pt x="149" y="42"/>
                  </a:lnTo>
                  <a:lnTo>
                    <a:pt x="148" y="42"/>
                  </a:lnTo>
                  <a:lnTo>
                    <a:pt x="148" y="39"/>
                  </a:lnTo>
                  <a:lnTo>
                    <a:pt x="146" y="39"/>
                  </a:lnTo>
                  <a:lnTo>
                    <a:pt x="146" y="36"/>
                  </a:lnTo>
                  <a:lnTo>
                    <a:pt x="145" y="36"/>
                  </a:lnTo>
                  <a:lnTo>
                    <a:pt x="145" y="35"/>
                  </a:lnTo>
                  <a:lnTo>
                    <a:pt x="143" y="34"/>
                  </a:lnTo>
                  <a:lnTo>
                    <a:pt x="143" y="32"/>
                  </a:lnTo>
                  <a:lnTo>
                    <a:pt x="142" y="32"/>
                  </a:lnTo>
                  <a:lnTo>
                    <a:pt x="142" y="31"/>
                  </a:lnTo>
                  <a:lnTo>
                    <a:pt x="140" y="31"/>
                  </a:lnTo>
                  <a:lnTo>
                    <a:pt x="139" y="30"/>
                  </a:lnTo>
                  <a:lnTo>
                    <a:pt x="139" y="28"/>
                  </a:lnTo>
                  <a:lnTo>
                    <a:pt x="137" y="28"/>
                  </a:lnTo>
                  <a:lnTo>
                    <a:pt x="137" y="26"/>
                  </a:lnTo>
                  <a:lnTo>
                    <a:pt x="136" y="26"/>
                  </a:lnTo>
                  <a:lnTo>
                    <a:pt x="136" y="25"/>
                  </a:lnTo>
                  <a:lnTo>
                    <a:pt x="133" y="25"/>
                  </a:lnTo>
                  <a:lnTo>
                    <a:pt x="133" y="23"/>
                  </a:lnTo>
                  <a:lnTo>
                    <a:pt x="131" y="23"/>
                  </a:lnTo>
                  <a:lnTo>
                    <a:pt x="130" y="22"/>
                  </a:lnTo>
                  <a:lnTo>
                    <a:pt x="127" y="22"/>
                  </a:lnTo>
                  <a:lnTo>
                    <a:pt x="126" y="20"/>
                  </a:lnTo>
                  <a:lnTo>
                    <a:pt x="125" y="20"/>
                  </a:lnTo>
                  <a:lnTo>
                    <a:pt x="123" y="20"/>
                  </a:lnTo>
                  <a:lnTo>
                    <a:pt x="122" y="19"/>
                  </a:lnTo>
                  <a:lnTo>
                    <a:pt x="120" y="19"/>
                  </a:lnTo>
                  <a:lnTo>
                    <a:pt x="119" y="17"/>
                  </a:lnTo>
                  <a:lnTo>
                    <a:pt x="117" y="17"/>
                  </a:lnTo>
                  <a:lnTo>
                    <a:pt x="117" y="16"/>
                  </a:lnTo>
                  <a:lnTo>
                    <a:pt x="114" y="16"/>
                  </a:lnTo>
                  <a:lnTo>
                    <a:pt x="114" y="14"/>
                  </a:lnTo>
                  <a:lnTo>
                    <a:pt x="112" y="14"/>
                  </a:lnTo>
                  <a:lnTo>
                    <a:pt x="110" y="13"/>
                  </a:lnTo>
                  <a:lnTo>
                    <a:pt x="107" y="13"/>
                  </a:lnTo>
                  <a:lnTo>
                    <a:pt x="107" y="11"/>
                  </a:lnTo>
                  <a:lnTo>
                    <a:pt x="103" y="11"/>
                  </a:lnTo>
                  <a:lnTo>
                    <a:pt x="103" y="9"/>
                  </a:lnTo>
                  <a:lnTo>
                    <a:pt x="100" y="9"/>
                  </a:lnTo>
                  <a:lnTo>
                    <a:pt x="100" y="8"/>
                  </a:lnTo>
                  <a:lnTo>
                    <a:pt x="97" y="8"/>
                  </a:lnTo>
                  <a:lnTo>
                    <a:pt x="96" y="6"/>
                  </a:lnTo>
                  <a:lnTo>
                    <a:pt x="92" y="6"/>
                  </a:lnTo>
                  <a:lnTo>
                    <a:pt x="90" y="5"/>
                  </a:lnTo>
                  <a:lnTo>
                    <a:pt x="86" y="5"/>
                  </a:lnTo>
                  <a:lnTo>
                    <a:pt x="84" y="3"/>
                  </a:lnTo>
                  <a:lnTo>
                    <a:pt x="80" y="3"/>
                  </a:lnTo>
                  <a:lnTo>
                    <a:pt x="77" y="2"/>
                  </a:lnTo>
                  <a:lnTo>
                    <a:pt x="73" y="2"/>
                  </a:lnTo>
                  <a:lnTo>
                    <a:pt x="71" y="2"/>
                  </a:lnTo>
                  <a:lnTo>
                    <a:pt x="61" y="2"/>
                  </a:lnTo>
                  <a:lnTo>
                    <a:pt x="61" y="0"/>
                  </a:lnTo>
                  <a:lnTo>
                    <a:pt x="56" y="0"/>
                  </a:lnTo>
                  <a:lnTo>
                    <a:pt x="54" y="2"/>
                  </a:lnTo>
                  <a:lnTo>
                    <a:pt x="50" y="2"/>
                  </a:lnTo>
                  <a:lnTo>
                    <a:pt x="48" y="2"/>
                  </a:lnTo>
                  <a:lnTo>
                    <a:pt x="44" y="2"/>
                  </a:lnTo>
                  <a:lnTo>
                    <a:pt x="43" y="3"/>
                  </a:lnTo>
                  <a:lnTo>
                    <a:pt x="40" y="3"/>
                  </a:lnTo>
                  <a:lnTo>
                    <a:pt x="39" y="5"/>
                  </a:lnTo>
                  <a:lnTo>
                    <a:pt x="37" y="5"/>
                  </a:lnTo>
                  <a:lnTo>
                    <a:pt x="37" y="6"/>
                  </a:lnTo>
                  <a:lnTo>
                    <a:pt x="36" y="6"/>
                  </a:lnTo>
                  <a:lnTo>
                    <a:pt x="33" y="9"/>
                  </a:lnTo>
                  <a:lnTo>
                    <a:pt x="31" y="9"/>
                  </a:lnTo>
                  <a:lnTo>
                    <a:pt x="31" y="11"/>
                  </a:lnTo>
                  <a:lnTo>
                    <a:pt x="30" y="11"/>
                  </a:lnTo>
                  <a:lnTo>
                    <a:pt x="30" y="13"/>
                  </a:lnTo>
                  <a:lnTo>
                    <a:pt x="28" y="13"/>
                  </a:lnTo>
                  <a:lnTo>
                    <a:pt x="28" y="14"/>
                  </a:lnTo>
                  <a:lnTo>
                    <a:pt x="27" y="14"/>
                  </a:lnTo>
                  <a:lnTo>
                    <a:pt x="27" y="16"/>
                  </a:lnTo>
                  <a:lnTo>
                    <a:pt x="24" y="16"/>
                  </a:lnTo>
                  <a:lnTo>
                    <a:pt x="23" y="17"/>
                  </a:lnTo>
                  <a:lnTo>
                    <a:pt x="18" y="17"/>
                  </a:lnTo>
                  <a:lnTo>
                    <a:pt x="17" y="19"/>
                  </a:lnTo>
                  <a:lnTo>
                    <a:pt x="14" y="19"/>
                  </a:lnTo>
                  <a:lnTo>
                    <a:pt x="14" y="20"/>
                  </a:lnTo>
                  <a:lnTo>
                    <a:pt x="13" y="20"/>
                  </a:lnTo>
                  <a:lnTo>
                    <a:pt x="11" y="20"/>
                  </a:lnTo>
                  <a:lnTo>
                    <a:pt x="10" y="20"/>
                  </a:lnTo>
                  <a:lnTo>
                    <a:pt x="10" y="22"/>
                  </a:lnTo>
                  <a:lnTo>
                    <a:pt x="8" y="22"/>
                  </a:lnTo>
                  <a:lnTo>
                    <a:pt x="6" y="25"/>
                  </a:lnTo>
                  <a:lnTo>
                    <a:pt x="6" y="26"/>
                  </a:lnTo>
                  <a:lnTo>
                    <a:pt x="5" y="26"/>
                  </a:lnTo>
                  <a:lnTo>
                    <a:pt x="5" y="28"/>
                  </a:lnTo>
                  <a:lnTo>
                    <a:pt x="3" y="28"/>
                  </a:lnTo>
                  <a:lnTo>
                    <a:pt x="3" y="31"/>
                  </a:lnTo>
                  <a:lnTo>
                    <a:pt x="1" y="32"/>
                  </a:lnTo>
                  <a:lnTo>
                    <a:pt x="1" y="37"/>
                  </a:lnTo>
                  <a:lnTo>
                    <a:pt x="0" y="39"/>
                  </a:lnTo>
                  <a:lnTo>
                    <a:pt x="0" y="61"/>
                  </a:lnTo>
                  <a:lnTo>
                    <a:pt x="1" y="61"/>
                  </a:lnTo>
                  <a:lnTo>
                    <a:pt x="1" y="67"/>
                  </a:lnTo>
                  <a:lnTo>
                    <a:pt x="3" y="67"/>
                  </a:lnTo>
                  <a:lnTo>
                    <a:pt x="3" y="70"/>
                  </a:lnTo>
                  <a:lnTo>
                    <a:pt x="5" y="70"/>
                  </a:lnTo>
                  <a:lnTo>
                    <a:pt x="5" y="72"/>
                  </a:lnTo>
                  <a:lnTo>
                    <a:pt x="6" y="72"/>
                  </a:lnTo>
                  <a:lnTo>
                    <a:pt x="6" y="73"/>
                  </a:lnTo>
                  <a:lnTo>
                    <a:pt x="7" y="73"/>
                  </a:lnTo>
                  <a:lnTo>
                    <a:pt x="7" y="76"/>
                  </a:lnTo>
                  <a:lnTo>
                    <a:pt x="8" y="76"/>
                  </a:lnTo>
                  <a:lnTo>
                    <a:pt x="8" y="78"/>
                  </a:lnTo>
                  <a:lnTo>
                    <a:pt x="10" y="79"/>
                  </a:lnTo>
                  <a:lnTo>
                    <a:pt x="10" y="81"/>
                  </a:lnTo>
                  <a:lnTo>
                    <a:pt x="11" y="82"/>
                  </a:lnTo>
                  <a:lnTo>
                    <a:pt x="11" y="84"/>
                  </a:lnTo>
                  <a:lnTo>
                    <a:pt x="13" y="86"/>
                  </a:lnTo>
                  <a:lnTo>
                    <a:pt x="13" y="87"/>
                  </a:lnTo>
                  <a:lnTo>
                    <a:pt x="14" y="89"/>
                  </a:lnTo>
                  <a:lnTo>
                    <a:pt x="16" y="89"/>
                  </a:lnTo>
                  <a:lnTo>
                    <a:pt x="16" y="90"/>
                  </a:lnTo>
                  <a:lnTo>
                    <a:pt x="17" y="92"/>
                  </a:lnTo>
                  <a:lnTo>
                    <a:pt x="17" y="93"/>
                  </a:lnTo>
                  <a:lnTo>
                    <a:pt x="18" y="93"/>
                  </a:lnTo>
                  <a:lnTo>
                    <a:pt x="20" y="95"/>
                  </a:lnTo>
                  <a:lnTo>
                    <a:pt x="21" y="95"/>
                  </a:lnTo>
                  <a:lnTo>
                    <a:pt x="21" y="96"/>
                  </a:lnTo>
                  <a:lnTo>
                    <a:pt x="24" y="96"/>
                  </a:lnTo>
                  <a:lnTo>
                    <a:pt x="25" y="98"/>
                  </a:lnTo>
                  <a:lnTo>
                    <a:pt x="27" y="98"/>
                  </a:lnTo>
                  <a:lnTo>
                    <a:pt x="28" y="99"/>
                  </a:lnTo>
                  <a:lnTo>
                    <a:pt x="30" y="99"/>
                  </a:lnTo>
                  <a:lnTo>
                    <a:pt x="30" y="101"/>
                  </a:lnTo>
                  <a:lnTo>
                    <a:pt x="31" y="101"/>
                  </a:lnTo>
                  <a:lnTo>
                    <a:pt x="34" y="104"/>
                  </a:lnTo>
                  <a:lnTo>
                    <a:pt x="34" y="105"/>
                  </a:lnTo>
                  <a:lnTo>
                    <a:pt x="36" y="105"/>
                  </a:lnTo>
                  <a:lnTo>
                    <a:pt x="37" y="106"/>
                  </a:lnTo>
                  <a:lnTo>
                    <a:pt x="37" y="107"/>
                  </a:lnTo>
                  <a:lnTo>
                    <a:pt x="39" y="109"/>
                  </a:lnTo>
                  <a:lnTo>
                    <a:pt x="39" y="110"/>
                  </a:lnTo>
                  <a:lnTo>
                    <a:pt x="40" y="110"/>
                  </a:lnTo>
                  <a:lnTo>
                    <a:pt x="40" y="113"/>
                  </a:lnTo>
                  <a:lnTo>
                    <a:pt x="42" y="113"/>
                  </a:lnTo>
                  <a:lnTo>
                    <a:pt x="42" y="116"/>
                  </a:lnTo>
                  <a:lnTo>
                    <a:pt x="43" y="117"/>
                  </a:lnTo>
                  <a:lnTo>
                    <a:pt x="43" y="119"/>
                  </a:lnTo>
                  <a:lnTo>
                    <a:pt x="44" y="120"/>
                  </a:lnTo>
                  <a:lnTo>
                    <a:pt x="44" y="122"/>
                  </a:lnTo>
                  <a:lnTo>
                    <a:pt x="46" y="123"/>
                  </a:lnTo>
                  <a:lnTo>
                    <a:pt x="46" y="124"/>
                  </a:lnTo>
                  <a:lnTo>
                    <a:pt x="47" y="126"/>
                  </a:lnTo>
                  <a:lnTo>
                    <a:pt x="47" y="128"/>
                  </a:lnTo>
                  <a:lnTo>
                    <a:pt x="48" y="128"/>
                  </a:lnTo>
                  <a:lnTo>
                    <a:pt x="48" y="131"/>
                  </a:lnTo>
                  <a:lnTo>
                    <a:pt x="50" y="131"/>
                  </a:lnTo>
                  <a:lnTo>
                    <a:pt x="50" y="132"/>
                  </a:lnTo>
                  <a:lnTo>
                    <a:pt x="51" y="132"/>
                  </a:lnTo>
                  <a:lnTo>
                    <a:pt x="51" y="135"/>
                  </a:lnTo>
                  <a:lnTo>
                    <a:pt x="53" y="135"/>
                  </a:lnTo>
                  <a:lnTo>
                    <a:pt x="53" y="137"/>
                  </a:lnTo>
                  <a:lnTo>
                    <a:pt x="54" y="137"/>
                  </a:lnTo>
                  <a:lnTo>
                    <a:pt x="54" y="139"/>
                  </a:lnTo>
                  <a:lnTo>
                    <a:pt x="56" y="139"/>
                  </a:lnTo>
                  <a:lnTo>
                    <a:pt x="56" y="140"/>
                  </a:lnTo>
                  <a:lnTo>
                    <a:pt x="57" y="140"/>
                  </a:lnTo>
                  <a:lnTo>
                    <a:pt x="57" y="141"/>
                  </a:lnTo>
                  <a:lnTo>
                    <a:pt x="59" y="141"/>
                  </a:lnTo>
                  <a:lnTo>
                    <a:pt x="59" y="142"/>
                  </a:lnTo>
                  <a:lnTo>
                    <a:pt x="61" y="142"/>
                  </a:lnTo>
                  <a:lnTo>
                    <a:pt x="61" y="143"/>
                  </a:lnTo>
                  <a:lnTo>
                    <a:pt x="64" y="143"/>
                  </a:lnTo>
                  <a:lnTo>
                    <a:pt x="64" y="145"/>
                  </a:lnTo>
                  <a:lnTo>
                    <a:pt x="67" y="145"/>
                  </a:lnTo>
                  <a:lnTo>
                    <a:pt x="69" y="146"/>
                  </a:lnTo>
                  <a:lnTo>
                    <a:pt x="71" y="146"/>
                  </a:lnTo>
                  <a:lnTo>
                    <a:pt x="73" y="148"/>
                  </a:lnTo>
                  <a:lnTo>
                    <a:pt x="78" y="148"/>
                  </a:lnTo>
                  <a:lnTo>
                    <a:pt x="78" y="149"/>
                  </a:lnTo>
                  <a:lnTo>
                    <a:pt x="119" y="149"/>
                  </a:lnTo>
                  <a:lnTo>
                    <a:pt x="119" y="151"/>
                  </a:lnTo>
                  <a:lnTo>
                    <a:pt x="137" y="151"/>
                  </a:lnTo>
                  <a:lnTo>
                    <a:pt x="139" y="149"/>
                  </a:lnTo>
                  <a:lnTo>
                    <a:pt x="145" y="14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 name="Freeform 147"/>
            <p:cNvSpPr>
              <a:spLocks/>
            </p:cNvSpPr>
            <p:nvPr/>
          </p:nvSpPr>
          <p:spPr bwMode="auto">
            <a:xfrm>
              <a:off x="4019" y="2295"/>
              <a:ext cx="24" cy="41"/>
            </a:xfrm>
            <a:custGeom>
              <a:avLst/>
              <a:gdLst>
                <a:gd name="T0" fmla="*/ 2297611 w 13"/>
                <a:gd name="T1" fmla="*/ 0 h 29"/>
                <a:gd name="T2" fmla="*/ 2297611 w 13"/>
                <a:gd name="T3" fmla="*/ 11795 h 29"/>
                <a:gd name="T4" fmla="*/ 2543780 w 13"/>
                <a:gd name="T5" fmla="*/ 11795 h 29"/>
                <a:gd name="T6" fmla="*/ 2543780 w 13"/>
                <a:gd name="T7" fmla="*/ 16676 h 29"/>
                <a:gd name="T8" fmla="*/ 2297611 w 13"/>
                <a:gd name="T9" fmla="*/ 16676 h 29"/>
                <a:gd name="T10" fmla="*/ 2297611 w 13"/>
                <a:gd name="T11" fmla="*/ 17771 h 29"/>
                <a:gd name="T12" fmla="*/ 1035798 w 13"/>
                <a:gd name="T13" fmla="*/ 17771 h 29"/>
                <a:gd name="T14" fmla="*/ 800742 w 13"/>
                <a:gd name="T15" fmla="*/ 20954 h 29"/>
                <a:gd name="T16" fmla="*/ 674125 w 13"/>
                <a:gd name="T17" fmla="*/ 23576 h 29"/>
                <a:gd name="T18" fmla="*/ 433735 w 13"/>
                <a:gd name="T19" fmla="*/ 25125 h 29"/>
                <a:gd name="T20" fmla="*/ 433735 w 13"/>
                <a:gd name="T21" fmla="*/ 27152 h 29"/>
                <a:gd name="T22" fmla="*/ 674125 w 13"/>
                <a:gd name="T23" fmla="*/ 27152 h 29"/>
                <a:gd name="T24" fmla="*/ 674125 w 13"/>
                <a:gd name="T25" fmla="*/ 25125 h 29"/>
                <a:gd name="T26" fmla="*/ 1035798 w 13"/>
                <a:gd name="T27" fmla="*/ 25125 h 29"/>
                <a:gd name="T28" fmla="*/ 1035798 w 13"/>
                <a:gd name="T29" fmla="*/ 24419 h 29"/>
                <a:gd name="T30" fmla="*/ 1244539 w 13"/>
                <a:gd name="T31" fmla="*/ 24419 h 29"/>
                <a:gd name="T32" fmla="*/ 1035798 w 13"/>
                <a:gd name="T33" fmla="*/ 27152 h 29"/>
                <a:gd name="T34" fmla="*/ 674125 w 13"/>
                <a:gd name="T35" fmla="*/ 27152 h 29"/>
                <a:gd name="T36" fmla="*/ 674125 w 13"/>
                <a:gd name="T37" fmla="*/ 29282 h 29"/>
                <a:gd name="T38" fmla="*/ 234940 w 13"/>
                <a:gd name="T39" fmla="*/ 27152 h 29"/>
                <a:gd name="T40" fmla="*/ 0 w 13"/>
                <a:gd name="T41" fmla="*/ 27152 h 29"/>
                <a:gd name="T42" fmla="*/ 234940 w 13"/>
                <a:gd name="T43" fmla="*/ 24419 h 29"/>
                <a:gd name="T44" fmla="*/ 433735 w 13"/>
                <a:gd name="T45" fmla="*/ 22235 h 29"/>
                <a:gd name="T46" fmla="*/ 674125 w 13"/>
                <a:gd name="T47" fmla="*/ 22235 h 29"/>
                <a:gd name="T48" fmla="*/ 674125 w 13"/>
                <a:gd name="T49" fmla="*/ 20712 h 29"/>
                <a:gd name="T50" fmla="*/ 800742 w 13"/>
                <a:gd name="T51" fmla="*/ 20712 h 29"/>
                <a:gd name="T52" fmla="*/ 1035798 w 13"/>
                <a:gd name="T53" fmla="*/ 17272 h 29"/>
                <a:gd name="T54" fmla="*/ 1244539 w 13"/>
                <a:gd name="T55" fmla="*/ 17272 h 29"/>
                <a:gd name="T56" fmla="*/ 1244539 w 13"/>
                <a:gd name="T57" fmla="*/ 16676 h 29"/>
                <a:gd name="T58" fmla="*/ 1035798 w 13"/>
                <a:gd name="T59" fmla="*/ 16676 h 29"/>
                <a:gd name="T60" fmla="*/ 1035798 w 13"/>
                <a:gd name="T61" fmla="*/ 7329 h 29"/>
                <a:gd name="T62" fmla="*/ 1244539 w 13"/>
                <a:gd name="T63" fmla="*/ 7329 h 29"/>
                <a:gd name="T64" fmla="*/ 1244539 w 13"/>
                <a:gd name="T65" fmla="*/ 5184 h 29"/>
                <a:gd name="T66" fmla="*/ 1478293 w 13"/>
                <a:gd name="T67" fmla="*/ 5184 h 29"/>
                <a:gd name="T68" fmla="*/ 1747349 w 13"/>
                <a:gd name="T69" fmla="*/ 2952 h 29"/>
                <a:gd name="T70" fmla="*/ 1912242 w 13"/>
                <a:gd name="T71" fmla="*/ 2952 h 29"/>
                <a:gd name="T72" fmla="*/ 2063269 w 13"/>
                <a:gd name="T73" fmla="*/ 0 h 29"/>
                <a:gd name="T74" fmla="*/ 2297611 w 13"/>
                <a:gd name="T75" fmla="*/ 0 h 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
                <a:gd name="T115" fmla="*/ 0 h 29"/>
                <a:gd name="T116" fmla="*/ 13 w 13"/>
                <a:gd name="T117" fmla="*/ 29 h 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 h="29">
                  <a:moveTo>
                    <a:pt x="11" y="0"/>
                  </a:moveTo>
                  <a:lnTo>
                    <a:pt x="11" y="11"/>
                  </a:lnTo>
                  <a:lnTo>
                    <a:pt x="12" y="11"/>
                  </a:lnTo>
                  <a:lnTo>
                    <a:pt x="12" y="16"/>
                  </a:lnTo>
                  <a:lnTo>
                    <a:pt x="11" y="16"/>
                  </a:lnTo>
                  <a:lnTo>
                    <a:pt x="11" y="18"/>
                  </a:lnTo>
                  <a:lnTo>
                    <a:pt x="5" y="18"/>
                  </a:lnTo>
                  <a:lnTo>
                    <a:pt x="4" y="21"/>
                  </a:lnTo>
                  <a:lnTo>
                    <a:pt x="3" y="23"/>
                  </a:lnTo>
                  <a:lnTo>
                    <a:pt x="2" y="25"/>
                  </a:lnTo>
                  <a:lnTo>
                    <a:pt x="2" y="27"/>
                  </a:lnTo>
                  <a:lnTo>
                    <a:pt x="3" y="27"/>
                  </a:lnTo>
                  <a:lnTo>
                    <a:pt x="3" y="25"/>
                  </a:lnTo>
                  <a:lnTo>
                    <a:pt x="5" y="25"/>
                  </a:lnTo>
                  <a:lnTo>
                    <a:pt x="5" y="24"/>
                  </a:lnTo>
                  <a:lnTo>
                    <a:pt x="6" y="24"/>
                  </a:lnTo>
                  <a:lnTo>
                    <a:pt x="5" y="27"/>
                  </a:lnTo>
                  <a:lnTo>
                    <a:pt x="3" y="27"/>
                  </a:lnTo>
                  <a:lnTo>
                    <a:pt x="3" y="28"/>
                  </a:lnTo>
                  <a:lnTo>
                    <a:pt x="1" y="27"/>
                  </a:lnTo>
                  <a:lnTo>
                    <a:pt x="0" y="27"/>
                  </a:lnTo>
                  <a:lnTo>
                    <a:pt x="1" y="24"/>
                  </a:lnTo>
                  <a:lnTo>
                    <a:pt x="2" y="22"/>
                  </a:lnTo>
                  <a:lnTo>
                    <a:pt x="3" y="22"/>
                  </a:lnTo>
                  <a:lnTo>
                    <a:pt x="3" y="20"/>
                  </a:lnTo>
                  <a:lnTo>
                    <a:pt x="4" y="20"/>
                  </a:lnTo>
                  <a:lnTo>
                    <a:pt x="5" y="17"/>
                  </a:lnTo>
                  <a:lnTo>
                    <a:pt x="6" y="17"/>
                  </a:lnTo>
                  <a:lnTo>
                    <a:pt x="6" y="16"/>
                  </a:lnTo>
                  <a:lnTo>
                    <a:pt x="5" y="16"/>
                  </a:lnTo>
                  <a:lnTo>
                    <a:pt x="5" y="7"/>
                  </a:lnTo>
                  <a:lnTo>
                    <a:pt x="6" y="7"/>
                  </a:lnTo>
                  <a:lnTo>
                    <a:pt x="6" y="5"/>
                  </a:lnTo>
                  <a:lnTo>
                    <a:pt x="7" y="5"/>
                  </a:lnTo>
                  <a:lnTo>
                    <a:pt x="8" y="3"/>
                  </a:lnTo>
                  <a:lnTo>
                    <a:pt x="9" y="3"/>
                  </a:lnTo>
                  <a:lnTo>
                    <a:pt x="10" y="0"/>
                  </a:lnTo>
                  <a:lnTo>
                    <a:pt x="11" y="0"/>
                  </a:lnTo>
                </a:path>
              </a:pathLst>
            </a:custGeom>
            <a:solidFill>
              <a:srgbClr val="F078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56" name="Freeform 148"/>
            <p:cNvSpPr>
              <a:spLocks/>
            </p:cNvSpPr>
            <p:nvPr/>
          </p:nvSpPr>
          <p:spPr bwMode="auto">
            <a:xfrm>
              <a:off x="4011" y="2336"/>
              <a:ext cx="10" cy="5"/>
            </a:xfrm>
            <a:custGeom>
              <a:avLst/>
              <a:gdLst>
                <a:gd name="T0" fmla="*/ 4194304 w 5"/>
                <a:gd name="T1" fmla="*/ 0 h 3"/>
                <a:gd name="T2" fmla="*/ 4194304 w 5"/>
                <a:gd name="T3" fmla="*/ 47430 h 3"/>
                <a:gd name="T4" fmla="*/ 0 w 5"/>
                <a:gd name="T5" fmla="*/ 47430 h 3"/>
                <a:gd name="T6" fmla="*/ 0 w 5"/>
                <a:gd name="T7" fmla="*/ 0 h 3"/>
                <a:gd name="T8" fmla="*/ 4194304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lnTo>
                    <a:pt x="4" y="2"/>
                  </a:lnTo>
                  <a:lnTo>
                    <a:pt x="0" y="2"/>
                  </a:lnTo>
                  <a:lnTo>
                    <a:pt x="0" y="0"/>
                  </a:lnTo>
                  <a:lnTo>
                    <a:pt x="4" y="0"/>
                  </a:lnTo>
                </a:path>
              </a:pathLst>
            </a:custGeom>
            <a:solidFill>
              <a:srgbClr val="F078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57" name="Freeform 149"/>
            <p:cNvSpPr>
              <a:spLocks/>
            </p:cNvSpPr>
            <p:nvPr/>
          </p:nvSpPr>
          <p:spPr bwMode="auto">
            <a:xfrm>
              <a:off x="4009" y="2321"/>
              <a:ext cx="17" cy="24"/>
            </a:xfrm>
            <a:custGeom>
              <a:avLst/>
              <a:gdLst>
                <a:gd name="T0" fmla="*/ 2626668 w 9"/>
                <a:gd name="T1" fmla="*/ 0 h 17"/>
                <a:gd name="T2" fmla="*/ 2626668 w 9"/>
                <a:gd name="T3" fmla="*/ 2003 h 17"/>
                <a:gd name="T4" fmla="*/ 2333001 w 9"/>
                <a:gd name="T5" fmla="*/ 2003 h 17"/>
                <a:gd name="T6" fmla="*/ 2333001 w 9"/>
                <a:gd name="T7" fmla="*/ 2828 h 17"/>
                <a:gd name="T8" fmla="*/ 2002785 w 9"/>
                <a:gd name="T9" fmla="*/ 2828 h 17"/>
                <a:gd name="T10" fmla="*/ 2002785 w 9"/>
                <a:gd name="T11" fmla="*/ 4975 h 17"/>
                <a:gd name="T12" fmla="*/ 1566223 w 9"/>
                <a:gd name="T13" fmla="*/ 4975 h 17"/>
                <a:gd name="T14" fmla="*/ 1566223 w 9"/>
                <a:gd name="T15" fmla="*/ 7024 h 17"/>
                <a:gd name="T16" fmla="*/ 1060298 w 9"/>
                <a:gd name="T17" fmla="*/ 7024 h 17"/>
                <a:gd name="T18" fmla="*/ 1060298 w 9"/>
                <a:gd name="T19" fmla="*/ 7957 h 17"/>
                <a:gd name="T20" fmla="*/ 736194 w 9"/>
                <a:gd name="T21" fmla="*/ 7957 h 17"/>
                <a:gd name="T22" fmla="*/ 736194 w 9"/>
                <a:gd name="T23" fmla="*/ 11233 h 17"/>
                <a:gd name="T24" fmla="*/ 0 w 9"/>
                <a:gd name="T25" fmla="*/ 11233 h 17"/>
                <a:gd name="T26" fmla="*/ 0 w 9"/>
                <a:gd name="T27" fmla="*/ 15858 h 17"/>
                <a:gd name="T28" fmla="*/ 2626668 w 9"/>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7"/>
                <a:gd name="T47" fmla="*/ 9 w 9"/>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7">
                  <a:moveTo>
                    <a:pt x="8" y="0"/>
                  </a:moveTo>
                  <a:lnTo>
                    <a:pt x="8" y="2"/>
                  </a:lnTo>
                  <a:lnTo>
                    <a:pt x="7" y="2"/>
                  </a:lnTo>
                  <a:lnTo>
                    <a:pt x="7" y="3"/>
                  </a:lnTo>
                  <a:lnTo>
                    <a:pt x="6" y="3"/>
                  </a:lnTo>
                  <a:lnTo>
                    <a:pt x="6" y="5"/>
                  </a:lnTo>
                  <a:lnTo>
                    <a:pt x="5" y="5"/>
                  </a:lnTo>
                  <a:lnTo>
                    <a:pt x="5" y="7"/>
                  </a:lnTo>
                  <a:lnTo>
                    <a:pt x="3" y="7"/>
                  </a:lnTo>
                  <a:lnTo>
                    <a:pt x="3" y="8"/>
                  </a:lnTo>
                  <a:lnTo>
                    <a:pt x="2" y="8"/>
                  </a:lnTo>
                  <a:lnTo>
                    <a:pt x="2" y="11"/>
                  </a:lnTo>
                  <a:lnTo>
                    <a:pt x="0" y="11"/>
                  </a:lnTo>
                  <a:lnTo>
                    <a:pt x="0" y="16"/>
                  </a:lnTo>
                  <a:lnTo>
                    <a:pt x="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8" name="Freeform 150"/>
            <p:cNvSpPr>
              <a:spLocks/>
            </p:cNvSpPr>
            <p:nvPr/>
          </p:nvSpPr>
          <p:spPr bwMode="auto">
            <a:xfrm>
              <a:off x="4015" y="2295"/>
              <a:ext cx="28" cy="46"/>
            </a:xfrm>
            <a:custGeom>
              <a:avLst/>
              <a:gdLst>
                <a:gd name="T0" fmla="*/ 0 w 15"/>
                <a:gd name="T1" fmla="*/ 44527 h 32"/>
                <a:gd name="T2" fmla="*/ 524507 w 15"/>
                <a:gd name="T3" fmla="*/ 44527 h 32"/>
                <a:gd name="T4" fmla="*/ 524507 w 15"/>
                <a:gd name="T5" fmla="*/ 41146 h 32"/>
                <a:gd name="T6" fmla="*/ 979080 w 15"/>
                <a:gd name="T7" fmla="*/ 41146 h 32"/>
                <a:gd name="T8" fmla="*/ 979080 w 15"/>
                <a:gd name="T9" fmla="*/ 39344 h 32"/>
                <a:gd name="T10" fmla="*/ 1303290 w 15"/>
                <a:gd name="T11" fmla="*/ 39344 h 32"/>
                <a:gd name="T12" fmla="*/ 1827616 w 15"/>
                <a:gd name="T13" fmla="*/ 36350 h 32"/>
                <a:gd name="T14" fmla="*/ 2108602 w 15"/>
                <a:gd name="T15" fmla="*/ 36350 h 32"/>
                <a:gd name="T16" fmla="*/ 2108602 w 15"/>
                <a:gd name="T17" fmla="*/ 35896 h 32"/>
                <a:gd name="T18" fmla="*/ 2633049 w 15"/>
                <a:gd name="T19" fmla="*/ 35896 h 32"/>
                <a:gd name="T20" fmla="*/ 2633049 w 15"/>
                <a:gd name="T21" fmla="*/ 32707 h 32"/>
                <a:gd name="T22" fmla="*/ 2956931 w 15"/>
                <a:gd name="T23" fmla="*/ 32707 h 32"/>
                <a:gd name="T24" fmla="*/ 2956931 w 15"/>
                <a:gd name="T25" fmla="*/ 28623 h 32"/>
                <a:gd name="T26" fmla="*/ 3130564 w 15"/>
                <a:gd name="T27" fmla="*/ 28623 h 32"/>
                <a:gd name="T28" fmla="*/ 3130564 w 15"/>
                <a:gd name="T29" fmla="*/ 25287 h 32"/>
                <a:gd name="T30" fmla="*/ 3692543 w 15"/>
                <a:gd name="T31" fmla="*/ 23259 h 32"/>
                <a:gd name="T32" fmla="*/ 3692543 w 15"/>
                <a:gd name="T33" fmla="*/ 22040 h 32"/>
                <a:gd name="T34" fmla="*/ 3692543 w 15"/>
                <a:gd name="T35" fmla="*/ 16180 h 32"/>
                <a:gd name="T36" fmla="*/ 3130564 w 15"/>
                <a:gd name="T37" fmla="*/ 15828 h 32"/>
                <a:gd name="T38" fmla="*/ 3130564 w 15"/>
                <a:gd name="T39" fmla="*/ 0 h 32"/>
                <a:gd name="T40" fmla="*/ 2956931 w 15"/>
                <a:gd name="T41" fmla="*/ 0 h 32"/>
                <a:gd name="T42" fmla="*/ 2956931 w 15"/>
                <a:gd name="T43" fmla="*/ 1 h 32"/>
                <a:gd name="T44" fmla="*/ 2633049 w 15"/>
                <a:gd name="T45" fmla="*/ 1 h 32"/>
                <a:gd name="T46" fmla="*/ 2633049 w 15"/>
                <a:gd name="T47" fmla="*/ 4323 h 32"/>
                <a:gd name="T48" fmla="*/ 2108602 w 15"/>
                <a:gd name="T49" fmla="*/ 4323 h 32"/>
                <a:gd name="T50" fmla="*/ 2108602 w 15"/>
                <a:gd name="T51" fmla="*/ 6703 h 32"/>
                <a:gd name="T52" fmla="*/ 1827616 w 15"/>
                <a:gd name="T53" fmla="*/ 6703 h 32"/>
                <a:gd name="T54" fmla="*/ 1827616 w 15"/>
                <a:gd name="T55" fmla="*/ 8933 h 32"/>
                <a:gd name="T56" fmla="*/ 1303290 w 15"/>
                <a:gd name="T57" fmla="*/ 8933 h 32"/>
                <a:gd name="T58" fmla="*/ 1303290 w 15"/>
                <a:gd name="T59" fmla="*/ 11256 h 32"/>
                <a:gd name="T60" fmla="*/ 979080 w 15"/>
                <a:gd name="T61" fmla="*/ 11256 h 32"/>
                <a:gd name="T62" fmla="*/ 979080 w 15"/>
                <a:gd name="T63" fmla="*/ 23259 h 32"/>
                <a:gd name="T64" fmla="*/ 1303290 w 15"/>
                <a:gd name="T65" fmla="*/ 23259 h 32"/>
                <a:gd name="T66" fmla="*/ 1303290 w 15"/>
                <a:gd name="T67" fmla="*/ 28623 h 32"/>
                <a:gd name="T68" fmla="*/ 1827616 w 15"/>
                <a:gd name="T69" fmla="*/ 29512 h 32"/>
                <a:gd name="T70" fmla="*/ 1827616 w 15"/>
                <a:gd name="T71" fmla="*/ 32707 h 32"/>
                <a:gd name="T72" fmla="*/ 2108602 w 15"/>
                <a:gd name="T73" fmla="*/ 32707 h 32"/>
                <a:gd name="T74" fmla="*/ 2108602 w 15"/>
                <a:gd name="T75" fmla="*/ 35896 h 32"/>
                <a:gd name="T76" fmla="*/ 2633049 w 15"/>
                <a:gd name="T77" fmla="*/ 35896 h 32"/>
                <a:gd name="T78" fmla="*/ 0 w 15"/>
                <a:gd name="T79" fmla="*/ 44527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
                <a:gd name="T121" fmla="*/ 0 h 32"/>
                <a:gd name="T122" fmla="*/ 15 w 15"/>
                <a:gd name="T123" fmla="*/ 32 h 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 h="32">
                  <a:moveTo>
                    <a:pt x="0" y="31"/>
                  </a:moveTo>
                  <a:lnTo>
                    <a:pt x="2" y="31"/>
                  </a:lnTo>
                  <a:lnTo>
                    <a:pt x="2" y="29"/>
                  </a:lnTo>
                  <a:lnTo>
                    <a:pt x="4" y="29"/>
                  </a:lnTo>
                  <a:lnTo>
                    <a:pt x="4" y="28"/>
                  </a:lnTo>
                  <a:lnTo>
                    <a:pt x="5" y="28"/>
                  </a:lnTo>
                  <a:lnTo>
                    <a:pt x="7" y="26"/>
                  </a:lnTo>
                  <a:lnTo>
                    <a:pt x="8" y="26"/>
                  </a:lnTo>
                  <a:lnTo>
                    <a:pt x="8" y="25"/>
                  </a:lnTo>
                  <a:lnTo>
                    <a:pt x="10" y="25"/>
                  </a:lnTo>
                  <a:lnTo>
                    <a:pt x="10" y="23"/>
                  </a:lnTo>
                  <a:lnTo>
                    <a:pt x="11" y="23"/>
                  </a:lnTo>
                  <a:lnTo>
                    <a:pt x="11" y="20"/>
                  </a:lnTo>
                  <a:lnTo>
                    <a:pt x="12" y="20"/>
                  </a:lnTo>
                  <a:lnTo>
                    <a:pt x="12" y="18"/>
                  </a:lnTo>
                  <a:lnTo>
                    <a:pt x="14" y="17"/>
                  </a:lnTo>
                  <a:lnTo>
                    <a:pt x="14" y="15"/>
                  </a:lnTo>
                  <a:lnTo>
                    <a:pt x="14" y="12"/>
                  </a:lnTo>
                  <a:lnTo>
                    <a:pt x="12" y="11"/>
                  </a:lnTo>
                  <a:lnTo>
                    <a:pt x="12" y="0"/>
                  </a:lnTo>
                  <a:lnTo>
                    <a:pt x="11" y="0"/>
                  </a:lnTo>
                  <a:lnTo>
                    <a:pt x="11" y="1"/>
                  </a:lnTo>
                  <a:lnTo>
                    <a:pt x="10" y="1"/>
                  </a:lnTo>
                  <a:lnTo>
                    <a:pt x="10" y="3"/>
                  </a:lnTo>
                  <a:lnTo>
                    <a:pt x="8" y="3"/>
                  </a:lnTo>
                  <a:lnTo>
                    <a:pt x="8" y="5"/>
                  </a:lnTo>
                  <a:lnTo>
                    <a:pt x="7" y="5"/>
                  </a:lnTo>
                  <a:lnTo>
                    <a:pt x="7" y="6"/>
                  </a:lnTo>
                  <a:lnTo>
                    <a:pt x="5" y="6"/>
                  </a:lnTo>
                  <a:lnTo>
                    <a:pt x="5" y="8"/>
                  </a:lnTo>
                  <a:lnTo>
                    <a:pt x="4" y="8"/>
                  </a:lnTo>
                  <a:lnTo>
                    <a:pt x="4" y="17"/>
                  </a:lnTo>
                  <a:lnTo>
                    <a:pt x="5" y="17"/>
                  </a:lnTo>
                  <a:lnTo>
                    <a:pt x="5" y="20"/>
                  </a:lnTo>
                  <a:lnTo>
                    <a:pt x="7" y="21"/>
                  </a:lnTo>
                  <a:lnTo>
                    <a:pt x="7" y="23"/>
                  </a:lnTo>
                  <a:lnTo>
                    <a:pt x="8" y="23"/>
                  </a:lnTo>
                  <a:lnTo>
                    <a:pt x="8" y="25"/>
                  </a:lnTo>
                  <a:lnTo>
                    <a:pt x="10" y="25"/>
                  </a:lnTo>
                  <a:lnTo>
                    <a:pt x="0" y="3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9" name="Freeform 151"/>
            <p:cNvSpPr>
              <a:spLocks/>
            </p:cNvSpPr>
            <p:nvPr/>
          </p:nvSpPr>
          <p:spPr bwMode="auto">
            <a:xfrm>
              <a:off x="4023" y="2286"/>
              <a:ext cx="223" cy="50"/>
            </a:xfrm>
            <a:custGeom>
              <a:avLst/>
              <a:gdLst>
                <a:gd name="T0" fmla="*/ 31679739 w 119"/>
                <a:gd name="T1" fmla="*/ 1 h 35"/>
                <a:gd name="T2" fmla="*/ 32547513 w 119"/>
                <a:gd name="T3" fmla="*/ 5776 h 35"/>
                <a:gd name="T4" fmla="*/ 32890250 w 119"/>
                <a:gd name="T5" fmla="*/ 8251 h 35"/>
                <a:gd name="T6" fmla="*/ 33284979 w 119"/>
                <a:gd name="T7" fmla="*/ 11787 h 35"/>
                <a:gd name="T8" fmla="*/ 33633294 w 119"/>
                <a:gd name="T9" fmla="*/ 16839 h 35"/>
                <a:gd name="T10" fmla="*/ 33284979 w 119"/>
                <a:gd name="T11" fmla="*/ 17676 h 35"/>
                <a:gd name="T12" fmla="*/ 32547513 w 119"/>
                <a:gd name="T13" fmla="*/ 18267 h 35"/>
                <a:gd name="T14" fmla="*/ 31679739 w 119"/>
                <a:gd name="T15" fmla="*/ 20230 h 35"/>
                <a:gd name="T16" fmla="*/ 30782920 w 119"/>
                <a:gd name="T17" fmla="*/ 23061 h 35"/>
                <a:gd name="T18" fmla="*/ 29954094 w 119"/>
                <a:gd name="T19" fmla="*/ 24056 h 35"/>
                <a:gd name="T20" fmla="*/ 28720481 w 119"/>
                <a:gd name="T21" fmla="*/ 25251 h 35"/>
                <a:gd name="T22" fmla="*/ 27679630 w 119"/>
                <a:gd name="T23" fmla="*/ 26096 h 35"/>
                <a:gd name="T24" fmla="*/ 25993106 w 119"/>
                <a:gd name="T25" fmla="*/ 28900 h 35"/>
                <a:gd name="T26" fmla="*/ 24529686 w 119"/>
                <a:gd name="T27" fmla="*/ 30067 h 35"/>
                <a:gd name="T28" fmla="*/ 22495462 w 119"/>
                <a:gd name="T29" fmla="*/ 32944 h 35"/>
                <a:gd name="T30" fmla="*/ 19632098 w 119"/>
                <a:gd name="T31" fmla="*/ 34366 h 35"/>
                <a:gd name="T32" fmla="*/ 15688136 w 119"/>
                <a:gd name="T33" fmla="*/ 34930 h 35"/>
                <a:gd name="T34" fmla="*/ 8839039 w 119"/>
                <a:gd name="T35" fmla="*/ 36073 h 35"/>
                <a:gd name="T36" fmla="*/ 6593942 w 119"/>
                <a:gd name="T37" fmla="*/ 37280 h 35"/>
                <a:gd name="T38" fmla="*/ 5208017 w 119"/>
                <a:gd name="T39" fmla="*/ 38814 h 35"/>
                <a:gd name="T40" fmla="*/ 3332313 w 119"/>
                <a:gd name="T41" fmla="*/ 41286 h 35"/>
                <a:gd name="T42" fmla="*/ 1384236 w 119"/>
                <a:gd name="T43" fmla="*/ 42953 h 35"/>
                <a:gd name="T44" fmla="*/ 0 w 119"/>
                <a:gd name="T45" fmla="*/ 41286 h 35"/>
                <a:gd name="T46" fmla="*/ 1384236 w 119"/>
                <a:gd name="T47" fmla="*/ 37280 h 35"/>
                <a:gd name="T48" fmla="*/ 2909985 w 119"/>
                <a:gd name="T49" fmla="*/ 34930 h 35"/>
                <a:gd name="T50" fmla="*/ 3173258 w 119"/>
                <a:gd name="T51" fmla="*/ 32944 h 35"/>
                <a:gd name="T52" fmla="*/ 3332313 w 119"/>
                <a:gd name="T53" fmla="*/ 28900 h 35"/>
                <a:gd name="T54" fmla="*/ 4206171 w 119"/>
                <a:gd name="T55" fmla="*/ 25251 h 35"/>
                <a:gd name="T56" fmla="*/ 5590505 w 119"/>
                <a:gd name="T57" fmla="*/ 23061 h 35"/>
                <a:gd name="T58" fmla="*/ 6593942 w 119"/>
                <a:gd name="T59" fmla="*/ 18267 h 35"/>
                <a:gd name="T60" fmla="*/ 7798096 w 119"/>
                <a:gd name="T61" fmla="*/ 17676 h 35"/>
                <a:gd name="T62" fmla="*/ 9759561 w 119"/>
                <a:gd name="T63" fmla="*/ 14733 h 35"/>
                <a:gd name="T64" fmla="*/ 10476324 w 119"/>
                <a:gd name="T65" fmla="*/ 12373 h 35"/>
                <a:gd name="T66" fmla="*/ 11452554 w 119"/>
                <a:gd name="T67" fmla="*/ 11787 h 35"/>
                <a:gd name="T68" fmla="*/ 12538725 w 119"/>
                <a:gd name="T69" fmla="*/ 9913 h 35"/>
                <a:gd name="T70" fmla="*/ 14288866 w 119"/>
                <a:gd name="T71" fmla="*/ 8251 h 35"/>
                <a:gd name="T72" fmla="*/ 15326179 w 119"/>
                <a:gd name="T73" fmla="*/ 6063 h 35"/>
                <a:gd name="T74" fmla="*/ 17368412 w 119"/>
                <a:gd name="T75" fmla="*/ 5776 h 35"/>
                <a:gd name="T76" fmla="*/ 28425177 w 119"/>
                <a:gd name="T77" fmla="*/ 4043 h 35"/>
                <a:gd name="T78" fmla="*/ 30596514 w 119"/>
                <a:gd name="T79" fmla="*/ 1 h 35"/>
                <a:gd name="T80" fmla="*/ 31679739 w 119"/>
                <a:gd name="T81" fmla="*/ 0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9"/>
                <a:gd name="T124" fmla="*/ 0 h 35"/>
                <a:gd name="T125" fmla="*/ 119 w 119"/>
                <a:gd name="T126" fmla="*/ 35 h 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9" h="35">
                  <a:moveTo>
                    <a:pt x="111" y="0"/>
                  </a:moveTo>
                  <a:lnTo>
                    <a:pt x="111" y="1"/>
                  </a:lnTo>
                  <a:lnTo>
                    <a:pt x="114" y="1"/>
                  </a:lnTo>
                  <a:lnTo>
                    <a:pt x="114" y="4"/>
                  </a:lnTo>
                  <a:lnTo>
                    <a:pt x="115" y="4"/>
                  </a:lnTo>
                  <a:lnTo>
                    <a:pt x="115" y="6"/>
                  </a:lnTo>
                  <a:lnTo>
                    <a:pt x="117" y="6"/>
                  </a:lnTo>
                  <a:lnTo>
                    <a:pt x="117" y="9"/>
                  </a:lnTo>
                  <a:lnTo>
                    <a:pt x="118" y="9"/>
                  </a:lnTo>
                  <a:lnTo>
                    <a:pt x="118" y="13"/>
                  </a:lnTo>
                  <a:lnTo>
                    <a:pt x="117" y="13"/>
                  </a:lnTo>
                  <a:lnTo>
                    <a:pt x="117" y="14"/>
                  </a:lnTo>
                  <a:lnTo>
                    <a:pt x="114" y="14"/>
                  </a:lnTo>
                  <a:lnTo>
                    <a:pt x="114" y="15"/>
                  </a:lnTo>
                  <a:lnTo>
                    <a:pt x="111" y="15"/>
                  </a:lnTo>
                  <a:lnTo>
                    <a:pt x="111" y="16"/>
                  </a:lnTo>
                  <a:lnTo>
                    <a:pt x="108" y="16"/>
                  </a:lnTo>
                  <a:lnTo>
                    <a:pt x="108" y="18"/>
                  </a:lnTo>
                  <a:lnTo>
                    <a:pt x="105" y="18"/>
                  </a:lnTo>
                  <a:lnTo>
                    <a:pt x="105" y="19"/>
                  </a:lnTo>
                  <a:lnTo>
                    <a:pt x="101" y="19"/>
                  </a:lnTo>
                  <a:lnTo>
                    <a:pt x="101" y="20"/>
                  </a:lnTo>
                  <a:lnTo>
                    <a:pt x="97" y="20"/>
                  </a:lnTo>
                  <a:lnTo>
                    <a:pt x="97" y="21"/>
                  </a:lnTo>
                  <a:lnTo>
                    <a:pt x="91" y="21"/>
                  </a:lnTo>
                  <a:lnTo>
                    <a:pt x="91" y="23"/>
                  </a:lnTo>
                  <a:lnTo>
                    <a:pt x="86" y="23"/>
                  </a:lnTo>
                  <a:lnTo>
                    <a:pt x="86" y="24"/>
                  </a:lnTo>
                  <a:lnTo>
                    <a:pt x="79" y="24"/>
                  </a:lnTo>
                  <a:lnTo>
                    <a:pt x="79" y="26"/>
                  </a:lnTo>
                  <a:lnTo>
                    <a:pt x="69" y="26"/>
                  </a:lnTo>
                  <a:lnTo>
                    <a:pt x="69" y="27"/>
                  </a:lnTo>
                  <a:lnTo>
                    <a:pt x="55" y="27"/>
                  </a:lnTo>
                  <a:lnTo>
                    <a:pt x="55" y="28"/>
                  </a:lnTo>
                  <a:lnTo>
                    <a:pt x="31" y="28"/>
                  </a:lnTo>
                  <a:lnTo>
                    <a:pt x="31" y="29"/>
                  </a:lnTo>
                  <a:lnTo>
                    <a:pt x="23" y="29"/>
                  </a:lnTo>
                  <a:lnTo>
                    <a:pt x="23" y="30"/>
                  </a:lnTo>
                  <a:lnTo>
                    <a:pt x="18" y="30"/>
                  </a:lnTo>
                  <a:lnTo>
                    <a:pt x="18" y="31"/>
                  </a:lnTo>
                  <a:lnTo>
                    <a:pt x="12" y="31"/>
                  </a:lnTo>
                  <a:lnTo>
                    <a:pt x="12" y="33"/>
                  </a:lnTo>
                  <a:lnTo>
                    <a:pt x="5" y="33"/>
                  </a:lnTo>
                  <a:lnTo>
                    <a:pt x="5" y="34"/>
                  </a:lnTo>
                  <a:lnTo>
                    <a:pt x="0" y="34"/>
                  </a:lnTo>
                  <a:lnTo>
                    <a:pt x="0" y="33"/>
                  </a:lnTo>
                  <a:lnTo>
                    <a:pt x="4" y="33"/>
                  </a:lnTo>
                  <a:lnTo>
                    <a:pt x="5" y="30"/>
                  </a:lnTo>
                  <a:lnTo>
                    <a:pt x="8" y="30"/>
                  </a:lnTo>
                  <a:lnTo>
                    <a:pt x="10" y="28"/>
                  </a:lnTo>
                  <a:lnTo>
                    <a:pt x="11" y="28"/>
                  </a:lnTo>
                  <a:lnTo>
                    <a:pt x="11" y="26"/>
                  </a:lnTo>
                  <a:lnTo>
                    <a:pt x="12" y="26"/>
                  </a:lnTo>
                  <a:lnTo>
                    <a:pt x="12" y="23"/>
                  </a:lnTo>
                  <a:lnTo>
                    <a:pt x="14" y="23"/>
                  </a:lnTo>
                  <a:lnTo>
                    <a:pt x="15" y="20"/>
                  </a:lnTo>
                  <a:lnTo>
                    <a:pt x="17" y="18"/>
                  </a:lnTo>
                  <a:lnTo>
                    <a:pt x="20" y="18"/>
                  </a:lnTo>
                  <a:lnTo>
                    <a:pt x="21" y="15"/>
                  </a:lnTo>
                  <a:lnTo>
                    <a:pt x="23" y="15"/>
                  </a:lnTo>
                  <a:lnTo>
                    <a:pt x="23" y="14"/>
                  </a:lnTo>
                  <a:lnTo>
                    <a:pt x="27" y="14"/>
                  </a:lnTo>
                  <a:lnTo>
                    <a:pt x="29" y="12"/>
                  </a:lnTo>
                  <a:lnTo>
                    <a:pt x="34" y="12"/>
                  </a:lnTo>
                  <a:lnTo>
                    <a:pt x="34" y="10"/>
                  </a:lnTo>
                  <a:lnTo>
                    <a:pt x="37" y="10"/>
                  </a:lnTo>
                  <a:lnTo>
                    <a:pt x="37" y="9"/>
                  </a:lnTo>
                  <a:lnTo>
                    <a:pt x="40" y="9"/>
                  </a:lnTo>
                  <a:lnTo>
                    <a:pt x="40" y="8"/>
                  </a:lnTo>
                  <a:lnTo>
                    <a:pt x="44" y="8"/>
                  </a:lnTo>
                  <a:lnTo>
                    <a:pt x="44" y="6"/>
                  </a:lnTo>
                  <a:lnTo>
                    <a:pt x="50" y="6"/>
                  </a:lnTo>
                  <a:lnTo>
                    <a:pt x="50" y="5"/>
                  </a:lnTo>
                  <a:lnTo>
                    <a:pt x="54" y="5"/>
                  </a:lnTo>
                  <a:lnTo>
                    <a:pt x="54" y="4"/>
                  </a:lnTo>
                  <a:lnTo>
                    <a:pt x="61" y="4"/>
                  </a:lnTo>
                  <a:lnTo>
                    <a:pt x="61" y="3"/>
                  </a:lnTo>
                  <a:lnTo>
                    <a:pt x="100" y="3"/>
                  </a:lnTo>
                  <a:lnTo>
                    <a:pt x="100" y="1"/>
                  </a:lnTo>
                  <a:lnTo>
                    <a:pt x="107" y="1"/>
                  </a:lnTo>
                  <a:lnTo>
                    <a:pt x="107" y="0"/>
                  </a:lnTo>
                  <a:lnTo>
                    <a:pt x="111" y="0"/>
                  </a:lnTo>
                </a:path>
              </a:pathLst>
            </a:custGeom>
            <a:solidFill>
              <a:srgbClr val="0000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60" name="Freeform 152"/>
            <p:cNvSpPr>
              <a:spLocks/>
            </p:cNvSpPr>
            <p:nvPr/>
          </p:nvSpPr>
          <p:spPr bwMode="auto">
            <a:xfrm>
              <a:off x="4009" y="2286"/>
              <a:ext cx="237" cy="56"/>
            </a:xfrm>
            <a:custGeom>
              <a:avLst/>
              <a:gdLst>
                <a:gd name="T0" fmla="*/ 38044570 w 126"/>
                <a:gd name="T1" fmla="*/ 18196 h 39"/>
                <a:gd name="T2" fmla="*/ 36893698 w 126"/>
                <a:gd name="T3" fmla="*/ 19521 h 39"/>
                <a:gd name="T4" fmla="*/ 35971791 w 126"/>
                <a:gd name="T5" fmla="*/ 21511 h 39"/>
                <a:gd name="T6" fmla="*/ 35279571 w 126"/>
                <a:gd name="T7" fmla="*/ 22969 h 39"/>
                <a:gd name="T8" fmla="*/ 34492370 w 126"/>
                <a:gd name="T9" fmla="*/ 24804 h 39"/>
                <a:gd name="T10" fmla="*/ 33529864 w 126"/>
                <a:gd name="T11" fmla="*/ 28030 h 39"/>
                <a:gd name="T12" fmla="*/ 32327710 w 126"/>
                <a:gd name="T13" fmla="*/ 29098 h 39"/>
                <a:gd name="T14" fmla="*/ 30397289 w 126"/>
                <a:gd name="T15" fmla="*/ 31351 h 39"/>
                <a:gd name="T16" fmla="*/ 28892859 w 126"/>
                <a:gd name="T17" fmla="*/ 32981 h 39"/>
                <a:gd name="T18" fmla="*/ 26506533 w 126"/>
                <a:gd name="T19" fmla="*/ 35616 h 39"/>
                <a:gd name="T20" fmla="*/ 23378193 w 126"/>
                <a:gd name="T21" fmla="*/ 37517 h 39"/>
                <a:gd name="T22" fmla="*/ 18756228 w 126"/>
                <a:gd name="T23" fmla="*/ 40248 h 39"/>
                <a:gd name="T24" fmla="*/ 11641727 w 126"/>
                <a:gd name="T25" fmla="*/ 41782 h 39"/>
                <a:gd name="T26" fmla="*/ 10753188 w 126"/>
                <a:gd name="T27" fmla="*/ 43691 h 39"/>
                <a:gd name="T28" fmla="*/ 8355132 w 126"/>
                <a:gd name="T29" fmla="*/ 44352 h 39"/>
                <a:gd name="T30" fmla="*/ 6499082 w 126"/>
                <a:gd name="T31" fmla="*/ 47357 h 39"/>
                <a:gd name="T32" fmla="*/ 4857820 w 126"/>
                <a:gd name="T33" fmla="*/ 48393 h 39"/>
                <a:gd name="T34" fmla="*/ 2457263 w 126"/>
                <a:gd name="T35" fmla="*/ 51141 h 39"/>
                <a:gd name="T36" fmla="*/ 976604 w 126"/>
                <a:gd name="T37" fmla="*/ 53062 h 39"/>
                <a:gd name="T38" fmla="*/ 976604 w 126"/>
                <a:gd name="T39" fmla="*/ 53062 h 39"/>
                <a:gd name="T40" fmla="*/ 1836946 w 126"/>
                <a:gd name="T41" fmla="*/ 51141 h 39"/>
                <a:gd name="T42" fmla="*/ 2457263 w 126"/>
                <a:gd name="T43" fmla="*/ 48393 h 39"/>
                <a:gd name="T44" fmla="*/ 3143636 w 126"/>
                <a:gd name="T45" fmla="*/ 47357 h 39"/>
                <a:gd name="T46" fmla="*/ 4238614 w 126"/>
                <a:gd name="T47" fmla="*/ 40248 h 39"/>
                <a:gd name="T48" fmla="*/ 4857820 w 126"/>
                <a:gd name="T49" fmla="*/ 35616 h 39"/>
                <a:gd name="T50" fmla="*/ 5231467 w 126"/>
                <a:gd name="T51" fmla="*/ 32981 h 39"/>
                <a:gd name="T52" fmla="*/ 5913030 w 126"/>
                <a:gd name="T53" fmla="*/ 29098 h 39"/>
                <a:gd name="T54" fmla="*/ 6189274 w 126"/>
                <a:gd name="T55" fmla="*/ 28030 h 39"/>
                <a:gd name="T56" fmla="*/ 7023604 w 126"/>
                <a:gd name="T57" fmla="*/ 24804 h 39"/>
                <a:gd name="T58" fmla="*/ 7662605 w 126"/>
                <a:gd name="T59" fmla="*/ 22969 h 39"/>
                <a:gd name="T60" fmla="*/ 8355132 w 126"/>
                <a:gd name="T61" fmla="*/ 21511 h 39"/>
                <a:gd name="T62" fmla="*/ 9477127 w 126"/>
                <a:gd name="T63" fmla="*/ 19521 h 39"/>
                <a:gd name="T64" fmla="*/ 10167324 w 126"/>
                <a:gd name="T65" fmla="*/ 18196 h 39"/>
                <a:gd name="T66" fmla="*/ 11641727 w 126"/>
                <a:gd name="T67" fmla="*/ 15996 h 39"/>
                <a:gd name="T68" fmla="*/ 12934392 w 126"/>
                <a:gd name="T69" fmla="*/ 15206 h 39"/>
                <a:gd name="T70" fmla="*/ 13524748 w 126"/>
                <a:gd name="T71" fmla="*/ 12672 h 39"/>
                <a:gd name="T72" fmla="*/ 14996134 w 126"/>
                <a:gd name="T73" fmla="*/ 9468 h 39"/>
                <a:gd name="T74" fmla="*/ 16666370 w 126"/>
                <a:gd name="T75" fmla="*/ 8825 h 39"/>
                <a:gd name="T76" fmla="*/ 18145792 w 126"/>
                <a:gd name="T77" fmla="*/ 6146 h 39"/>
                <a:gd name="T78" fmla="*/ 20226230 w 126"/>
                <a:gd name="T79" fmla="*/ 4280 h 39"/>
                <a:gd name="T80" fmla="*/ 32461303 w 126"/>
                <a:gd name="T81" fmla="*/ 4280 h 39"/>
                <a:gd name="T82" fmla="*/ 34814208 w 126"/>
                <a:gd name="T83" fmla="*/ 1 h 39"/>
                <a:gd name="T84" fmla="*/ 35279571 w 126"/>
                <a:gd name="T85" fmla="*/ 0 h 39"/>
                <a:gd name="T86" fmla="*/ 35971791 w 126"/>
                <a:gd name="T87" fmla="*/ 1 h 39"/>
                <a:gd name="T88" fmla="*/ 36893698 w 126"/>
                <a:gd name="T89" fmla="*/ 6146 h 39"/>
                <a:gd name="T90" fmla="*/ 37436887 w 126"/>
                <a:gd name="T91" fmla="*/ 8825 h 39"/>
                <a:gd name="T92" fmla="*/ 38044570 w 126"/>
                <a:gd name="T93" fmla="*/ 15206 h 39"/>
                <a:gd name="T94" fmla="*/ 38374384 w 126"/>
                <a:gd name="T95" fmla="*/ 18196 h 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6"/>
                <a:gd name="T145" fmla="*/ 0 h 39"/>
                <a:gd name="T146" fmla="*/ 126 w 126"/>
                <a:gd name="T147" fmla="*/ 39 h 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6" h="39">
                  <a:moveTo>
                    <a:pt x="125" y="13"/>
                  </a:moveTo>
                  <a:lnTo>
                    <a:pt x="124" y="13"/>
                  </a:lnTo>
                  <a:lnTo>
                    <a:pt x="124" y="14"/>
                  </a:lnTo>
                  <a:lnTo>
                    <a:pt x="120" y="14"/>
                  </a:lnTo>
                  <a:lnTo>
                    <a:pt x="120" y="15"/>
                  </a:lnTo>
                  <a:lnTo>
                    <a:pt x="117" y="15"/>
                  </a:lnTo>
                  <a:lnTo>
                    <a:pt x="117" y="17"/>
                  </a:lnTo>
                  <a:lnTo>
                    <a:pt x="115" y="17"/>
                  </a:lnTo>
                  <a:lnTo>
                    <a:pt x="115" y="18"/>
                  </a:lnTo>
                  <a:lnTo>
                    <a:pt x="112" y="18"/>
                  </a:lnTo>
                  <a:lnTo>
                    <a:pt x="111" y="20"/>
                  </a:lnTo>
                  <a:lnTo>
                    <a:pt x="109" y="20"/>
                  </a:lnTo>
                  <a:lnTo>
                    <a:pt x="108" y="21"/>
                  </a:lnTo>
                  <a:lnTo>
                    <a:pt x="105" y="21"/>
                  </a:lnTo>
                  <a:lnTo>
                    <a:pt x="104" y="23"/>
                  </a:lnTo>
                  <a:lnTo>
                    <a:pt x="99" y="23"/>
                  </a:lnTo>
                  <a:lnTo>
                    <a:pt x="97" y="24"/>
                  </a:lnTo>
                  <a:lnTo>
                    <a:pt x="94" y="24"/>
                  </a:lnTo>
                  <a:lnTo>
                    <a:pt x="92" y="26"/>
                  </a:lnTo>
                  <a:lnTo>
                    <a:pt x="86" y="26"/>
                  </a:lnTo>
                  <a:lnTo>
                    <a:pt x="84" y="27"/>
                  </a:lnTo>
                  <a:lnTo>
                    <a:pt x="76" y="27"/>
                  </a:lnTo>
                  <a:lnTo>
                    <a:pt x="75" y="29"/>
                  </a:lnTo>
                  <a:lnTo>
                    <a:pt x="61" y="29"/>
                  </a:lnTo>
                  <a:lnTo>
                    <a:pt x="60" y="30"/>
                  </a:lnTo>
                  <a:lnTo>
                    <a:pt x="38" y="30"/>
                  </a:lnTo>
                  <a:lnTo>
                    <a:pt x="35" y="30"/>
                  </a:lnTo>
                  <a:lnTo>
                    <a:pt x="35" y="31"/>
                  </a:lnTo>
                  <a:lnTo>
                    <a:pt x="28" y="31"/>
                  </a:lnTo>
                  <a:lnTo>
                    <a:pt x="27" y="32"/>
                  </a:lnTo>
                  <a:lnTo>
                    <a:pt x="21" y="32"/>
                  </a:lnTo>
                  <a:lnTo>
                    <a:pt x="21" y="34"/>
                  </a:lnTo>
                  <a:lnTo>
                    <a:pt x="16" y="34"/>
                  </a:lnTo>
                  <a:lnTo>
                    <a:pt x="16" y="35"/>
                  </a:lnTo>
                  <a:lnTo>
                    <a:pt x="10" y="35"/>
                  </a:lnTo>
                  <a:lnTo>
                    <a:pt x="8" y="37"/>
                  </a:lnTo>
                  <a:lnTo>
                    <a:pt x="3" y="37"/>
                  </a:lnTo>
                  <a:lnTo>
                    <a:pt x="3" y="38"/>
                  </a:lnTo>
                  <a:lnTo>
                    <a:pt x="0" y="38"/>
                  </a:lnTo>
                  <a:lnTo>
                    <a:pt x="3" y="38"/>
                  </a:lnTo>
                  <a:lnTo>
                    <a:pt x="3" y="37"/>
                  </a:lnTo>
                  <a:lnTo>
                    <a:pt x="6" y="37"/>
                  </a:lnTo>
                  <a:lnTo>
                    <a:pt x="8" y="35"/>
                  </a:lnTo>
                  <a:lnTo>
                    <a:pt x="8" y="34"/>
                  </a:lnTo>
                  <a:lnTo>
                    <a:pt x="10" y="34"/>
                  </a:lnTo>
                  <a:lnTo>
                    <a:pt x="14" y="30"/>
                  </a:lnTo>
                  <a:lnTo>
                    <a:pt x="14" y="29"/>
                  </a:lnTo>
                  <a:lnTo>
                    <a:pt x="16" y="29"/>
                  </a:lnTo>
                  <a:lnTo>
                    <a:pt x="16" y="26"/>
                  </a:lnTo>
                  <a:lnTo>
                    <a:pt x="17" y="26"/>
                  </a:lnTo>
                  <a:lnTo>
                    <a:pt x="17" y="24"/>
                  </a:lnTo>
                  <a:lnTo>
                    <a:pt x="19" y="23"/>
                  </a:lnTo>
                  <a:lnTo>
                    <a:pt x="19" y="21"/>
                  </a:lnTo>
                  <a:lnTo>
                    <a:pt x="20" y="21"/>
                  </a:lnTo>
                  <a:lnTo>
                    <a:pt x="20" y="20"/>
                  </a:lnTo>
                  <a:lnTo>
                    <a:pt x="21" y="20"/>
                  </a:lnTo>
                  <a:lnTo>
                    <a:pt x="23" y="18"/>
                  </a:lnTo>
                  <a:lnTo>
                    <a:pt x="25" y="18"/>
                  </a:lnTo>
                  <a:lnTo>
                    <a:pt x="25" y="17"/>
                  </a:lnTo>
                  <a:lnTo>
                    <a:pt x="27" y="17"/>
                  </a:lnTo>
                  <a:lnTo>
                    <a:pt x="27" y="15"/>
                  </a:lnTo>
                  <a:lnTo>
                    <a:pt x="30" y="15"/>
                  </a:lnTo>
                  <a:lnTo>
                    <a:pt x="31" y="14"/>
                  </a:lnTo>
                  <a:lnTo>
                    <a:pt x="33" y="14"/>
                  </a:lnTo>
                  <a:lnTo>
                    <a:pt x="33" y="13"/>
                  </a:lnTo>
                  <a:lnTo>
                    <a:pt x="36" y="13"/>
                  </a:lnTo>
                  <a:lnTo>
                    <a:pt x="38" y="12"/>
                  </a:lnTo>
                  <a:lnTo>
                    <a:pt x="41" y="12"/>
                  </a:lnTo>
                  <a:lnTo>
                    <a:pt x="42" y="11"/>
                  </a:lnTo>
                  <a:lnTo>
                    <a:pt x="44" y="11"/>
                  </a:lnTo>
                  <a:lnTo>
                    <a:pt x="44" y="9"/>
                  </a:lnTo>
                  <a:lnTo>
                    <a:pt x="49" y="9"/>
                  </a:lnTo>
                  <a:lnTo>
                    <a:pt x="49" y="7"/>
                  </a:lnTo>
                  <a:lnTo>
                    <a:pt x="54" y="7"/>
                  </a:lnTo>
                  <a:lnTo>
                    <a:pt x="54" y="6"/>
                  </a:lnTo>
                  <a:lnTo>
                    <a:pt x="59" y="6"/>
                  </a:lnTo>
                  <a:lnTo>
                    <a:pt x="59" y="4"/>
                  </a:lnTo>
                  <a:lnTo>
                    <a:pt x="64" y="4"/>
                  </a:lnTo>
                  <a:lnTo>
                    <a:pt x="66" y="3"/>
                  </a:lnTo>
                  <a:lnTo>
                    <a:pt x="68" y="3"/>
                  </a:lnTo>
                  <a:lnTo>
                    <a:pt x="106" y="3"/>
                  </a:lnTo>
                  <a:lnTo>
                    <a:pt x="106" y="1"/>
                  </a:lnTo>
                  <a:lnTo>
                    <a:pt x="113" y="1"/>
                  </a:lnTo>
                  <a:lnTo>
                    <a:pt x="113" y="0"/>
                  </a:lnTo>
                  <a:lnTo>
                    <a:pt x="115" y="0"/>
                  </a:lnTo>
                  <a:lnTo>
                    <a:pt x="117" y="0"/>
                  </a:lnTo>
                  <a:lnTo>
                    <a:pt x="117" y="1"/>
                  </a:lnTo>
                  <a:lnTo>
                    <a:pt x="120" y="1"/>
                  </a:lnTo>
                  <a:lnTo>
                    <a:pt x="120" y="4"/>
                  </a:lnTo>
                  <a:lnTo>
                    <a:pt x="122" y="4"/>
                  </a:lnTo>
                  <a:lnTo>
                    <a:pt x="122" y="6"/>
                  </a:lnTo>
                  <a:lnTo>
                    <a:pt x="124" y="7"/>
                  </a:lnTo>
                  <a:lnTo>
                    <a:pt x="124" y="11"/>
                  </a:lnTo>
                  <a:lnTo>
                    <a:pt x="125" y="11"/>
                  </a:lnTo>
                  <a:lnTo>
                    <a:pt x="125" y="13"/>
                  </a:lnTo>
                </a:path>
              </a:pathLst>
            </a:custGeom>
            <a:solidFill>
              <a:srgbClr val="438E00"/>
            </a:solidFill>
            <a:ln w="12700" cap="rnd">
              <a:solidFill>
                <a:srgbClr val="000000"/>
              </a:solidFill>
              <a:round/>
              <a:headEnd/>
              <a:tailEnd/>
            </a:ln>
          </p:spPr>
          <p:txBody>
            <a:bodyPr/>
            <a:lstStyle/>
            <a:p>
              <a:endParaRPr lang="en-US"/>
            </a:p>
          </p:txBody>
        </p:sp>
        <p:sp>
          <p:nvSpPr>
            <p:cNvPr id="2261" name="Freeform 153"/>
            <p:cNvSpPr>
              <a:spLocks/>
            </p:cNvSpPr>
            <p:nvPr/>
          </p:nvSpPr>
          <p:spPr bwMode="auto">
            <a:xfrm>
              <a:off x="3947" y="2348"/>
              <a:ext cx="207" cy="76"/>
            </a:xfrm>
            <a:custGeom>
              <a:avLst/>
              <a:gdLst>
                <a:gd name="T0" fmla="*/ 8435357 w 110"/>
                <a:gd name="T1" fmla="*/ 2961 h 53"/>
                <a:gd name="T2" fmla="*/ 10509263 w 110"/>
                <a:gd name="T3" fmla="*/ 4246 h 53"/>
                <a:gd name="T4" fmla="*/ 12023373 w 110"/>
                <a:gd name="T5" fmla="*/ 6089 h 53"/>
                <a:gd name="T6" fmla="*/ 13297725 w 110"/>
                <a:gd name="T7" fmla="*/ 6457 h 53"/>
                <a:gd name="T8" fmla="*/ 14366891 w 110"/>
                <a:gd name="T9" fmla="*/ 8731 h 53"/>
                <a:gd name="T10" fmla="*/ 15512369 w 110"/>
                <a:gd name="T11" fmla="*/ 9259 h 53"/>
                <a:gd name="T12" fmla="*/ 16466785 w 110"/>
                <a:gd name="T13" fmla="*/ 12520 h 53"/>
                <a:gd name="T14" fmla="*/ 17166942 w 110"/>
                <a:gd name="T15" fmla="*/ 13277 h 53"/>
                <a:gd name="T16" fmla="*/ 17953888 w 110"/>
                <a:gd name="T17" fmla="*/ 15521 h 53"/>
                <a:gd name="T18" fmla="*/ 18673932 w 110"/>
                <a:gd name="T19" fmla="*/ 17953 h 53"/>
                <a:gd name="T20" fmla="*/ 19633117 w 110"/>
                <a:gd name="T21" fmla="*/ 19039 h 53"/>
                <a:gd name="T22" fmla="*/ 20385226 w 110"/>
                <a:gd name="T23" fmla="*/ 21171 h 53"/>
                <a:gd name="T24" fmla="*/ 21462846 w 110"/>
                <a:gd name="T25" fmla="*/ 22257 h 53"/>
                <a:gd name="T26" fmla="*/ 23220945 w 110"/>
                <a:gd name="T27" fmla="*/ 27301 h 53"/>
                <a:gd name="T28" fmla="*/ 23918181 w 110"/>
                <a:gd name="T29" fmla="*/ 27301 h 53"/>
                <a:gd name="T30" fmla="*/ 24854829 w 110"/>
                <a:gd name="T31" fmla="*/ 30767 h 53"/>
                <a:gd name="T32" fmla="*/ 25406142 w 110"/>
                <a:gd name="T33" fmla="*/ 34481 h 53"/>
                <a:gd name="T34" fmla="*/ 26333652 w 110"/>
                <a:gd name="T35" fmla="*/ 37627 h 53"/>
                <a:gd name="T36" fmla="*/ 27322028 w 110"/>
                <a:gd name="T37" fmla="*/ 41191 h 53"/>
                <a:gd name="T38" fmla="*/ 28192978 w 110"/>
                <a:gd name="T39" fmla="*/ 44119 h 53"/>
                <a:gd name="T40" fmla="*/ 29191456 w 110"/>
                <a:gd name="T41" fmla="*/ 49444 h 53"/>
                <a:gd name="T42" fmla="*/ 30658972 w 110"/>
                <a:gd name="T43" fmla="*/ 50672 h 53"/>
                <a:gd name="T44" fmla="*/ 31607235 w 110"/>
                <a:gd name="T45" fmla="*/ 56138 h 53"/>
                <a:gd name="T46" fmla="*/ 32669935 w 110"/>
                <a:gd name="T47" fmla="*/ 61138 h 53"/>
                <a:gd name="T48" fmla="*/ 32762852 w 110"/>
                <a:gd name="T49" fmla="*/ 62423 h 53"/>
                <a:gd name="T50" fmla="*/ 33785959 w 110"/>
                <a:gd name="T51" fmla="*/ 67762 h 53"/>
                <a:gd name="T52" fmla="*/ 25406142 w 110"/>
                <a:gd name="T53" fmla="*/ 70901 h 53"/>
                <a:gd name="T54" fmla="*/ 24854829 w 110"/>
                <a:gd name="T55" fmla="*/ 65237 h 53"/>
                <a:gd name="T56" fmla="*/ 23918181 w 110"/>
                <a:gd name="T57" fmla="*/ 61138 h 53"/>
                <a:gd name="T58" fmla="*/ 23220945 w 110"/>
                <a:gd name="T59" fmla="*/ 56138 h 53"/>
                <a:gd name="T60" fmla="*/ 22262949 w 110"/>
                <a:gd name="T61" fmla="*/ 53956 h 53"/>
                <a:gd name="T62" fmla="*/ 21740015 w 110"/>
                <a:gd name="T63" fmla="*/ 49879 h 53"/>
                <a:gd name="T64" fmla="*/ 21118518 w 110"/>
                <a:gd name="T65" fmla="*/ 49444 h 53"/>
                <a:gd name="T66" fmla="*/ 20163036 w 110"/>
                <a:gd name="T67" fmla="*/ 44119 h 53"/>
                <a:gd name="T68" fmla="*/ 19267020 w 110"/>
                <a:gd name="T69" fmla="*/ 43532 h 53"/>
                <a:gd name="T70" fmla="*/ 17360844 w 110"/>
                <a:gd name="T71" fmla="*/ 41066 h 53"/>
                <a:gd name="T72" fmla="*/ 16796118 w 110"/>
                <a:gd name="T73" fmla="*/ 36916 h 53"/>
                <a:gd name="T74" fmla="*/ 15873802 w 110"/>
                <a:gd name="T75" fmla="*/ 34481 h 53"/>
                <a:gd name="T76" fmla="*/ 14785039 w 110"/>
                <a:gd name="T77" fmla="*/ 31916 h 53"/>
                <a:gd name="T78" fmla="*/ 13993734 w 110"/>
                <a:gd name="T79" fmla="*/ 30767 h 53"/>
                <a:gd name="T80" fmla="*/ 13297725 w 110"/>
                <a:gd name="T81" fmla="*/ 30358 h 53"/>
                <a:gd name="T82" fmla="*/ 12339639 w 110"/>
                <a:gd name="T83" fmla="*/ 27301 h 53"/>
                <a:gd name="T84" fmla="*/ 11222404 w 110"/>
                <a:gd name="T85" fmla="*/ 27301 h 53"/>
                <a:gd name="T86" fmla="*/ 10238514 w 110"/>
                <a:gd name="T87" fmla="*/ 24257 h 53"/>
                <a:gd name="T88" fmla="*/ 9225570 w 110"/>
                <a:gd name="T89" fmla="*/ 22257 h 53"/>
                <a:gd name="T90" fmla="*/ 8060085 w 110"/>
                <a:gd name="T91" fmla="*/ 21171 h 53"/>
                <a:gd name="T92" fmla="*/ 7436287 w 110"/>
                <a:gd name="T93" fmla="*/ 19039 h 53"/>
                <a:gd name="T94" fmla="*/ 5963599 w 110"/>
                <a:gd name="T95" fmla="*/ 17953 h 53"/>
                <a:gd name="T96" fmla="*/ 4650011 w 110"/>
                <a:gd name="T97" fmla="*/ 15521 h 53"/>
                <a:gd name="T98" fmla="*/ 3755106 w 110"/>
                <a:gd name="T99" fmla="*/ 13277 h 53"/>
                <a:gd name="T100" fmla="*/ 2802225 w 110"/>
                <a:gd name="T101" fmla="*/ 12520 h 53"/>
                <a:gd name="T102" fmla="*/ 1313103 w 110"/>
                <a:gd name="T103" fmla="*/ 9259 h 53"/>
                <a:gd name="T104" fmla="*/ 0 w 110"/>
                <a:gd name="T105" fmla="*/ 6457 h 53"/>
                <a:gd name="T106" fmla="*/ 1851696 w 110"/>
                <a:gd name="T107" fmla="*/ 6089 h 53"/>
                <a:gd name="T108" fmla="*/ 2802225 w 110"/>
                <a:gd name="T109" fmla="*/ 4246 h 53"/>
                <a:gd name="T110" fmla="*/ 4650011 w 110"/>
                <a:gd name="T111" fmla="*/ 2961 h 53"/>
                <a:gd name="T112" fmla="*/ 5963599 w 110"/>
                <a:gd name="T113" fmla="*/ 0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0"/>
                <a:gd name="T172" fmla="*/ 0 h 53"/>
                <a:gd name="T173" fmla="*/ 110 w 110"/>
                <a:gd name="T174" fmla="*/ 53 h 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0" h="53">
                  <a:moveTo>
                    <a:pt x="27" y="0"/>
                  </a:moveTo>
                  <a:lnTo>
                    <a:pt x="27" y="2"/>
                  </a:lnTo>
                  <a:lnTo>
                    <a:pt x="34" y="2"/>
                  </a:lnTo>
                  <a:lnTo>
                    <a:pt x="34" y="3"/>
                  </a:lnTo>
                  <a:lnTo>
                    <a:pt x="39" y="3"/>
                  </a:lnTo>
                  <a:lnTo>
                    <a:pt x="39" y="4"/>
                  </a:lnTo>
                  <a:lnTo>
                    <a:pt x="43" y="4"/>
                  </a:lnTo>
                  <a:lnTo>
                    <a:pt x="43" y="5"/>
                  </a:lnTo>
                  <a:lnTo>
                    <a:pt x="46" y="5"/>
                  </a:lnTo>
                  <a:lnTo>
                    <a:pt x="46" y="6"/>
                  </a:lnTo>
                  <a:lnTo>
                    <a:pt x="50" y="6"/>
                  </a:lnTo>
                  <a:lnTo>
                    <a:pt x="50" y="7"/>
                  </a:lnTo>
                  <a:lnTo>
                    <a:pt x="53" y="7"/>
                  </a:lnTo>
                  <a:lnTo>
                    <a:pt x="53" y="9"/>
                  </a:lnTo>
                  <a:lnTo>
                    <a:pt x="55" y="9"/>
                  </a:lnTo>
                  <a:lnTo>
                    <a:pt x="55" y="10"/>
                  </a:lnTo>
                  <a:lnTo>
                    <a:pt x="58" y="10"/>
                  </a:lnTo>
                  <a:lnTo>
                    <a:pt x="58" y="12"/>
                  </a:lnTo>
                  <a:lnTo>
                    <a:pt x="60" y="12"/>
                  </a:lnTo>
                  <a:lnTo>
                    <a:pt x="60" y="13"/>
                  </a:lnTo>
                  <a:lnTo>
                    <a:pt x="63" y="13"/>
                  </a:lnTo>
                  <a:lnTo>
                    <a:pt x="63" y="14"/>
                  </a:lnTo>
                  <a:lnTo>
                    <a:pt x="66" y="14"/>
                  </a:lnTo>
                  <a:lnTo>
                    <a:pt x="66" y="15"/>
                  </a:lnTo>
                  <a:lnTo>
                    <a:pt x="69" y="15"/>
                  </a:lnTo>
                  <a:lnTo>
                    <a:pt x="69" y="17"/>
                  </a:lnTo>
                  <a:lnTo>
                    <a:pt x="72" y="18"/>
                  </a:lnTo>
                  <a:lnTo>
                    <a:pt x="75" y="20"/>
                  </a:lnTo>
                  <a:lnTo>
                    <a:pt x="77" y="20"/>
                  </a:lnTo>
                  <a:lnTo>
                    <a:pt x="77" y="22"/>
                  </a:lnTo>
                  <a:lnTo>
                    <a:pt x="80" y="23"/>
                  </a:lnTo>
                  <a:lnTo>
                    <a:pt x="80" y="24"/>
                  </a:lnTo>
                  <a:lnTo>
                    <a:pt x="82" y="25"/>
                  </a:lnTo>
                  <a:lnTo>
                    <a:pt x="85" y="27"/>
                  </a:lnTo>
                  <a:lnTo>
                    <a:pt x="85" y="28"/>
                  </a:lnTo>
                  <a:lnTo>
                    <a:pt x="88" y="30"/>
                  </a:lnTo>
                  <a:lnTo>
                    <a:pt x="88" y="31"/>
                  </a:lnTo>
                  <a:lnTo>
                    <a:pt x="91" y="31"/>
                  </a:lnTo>
                  <a:lnTo>
                    <a:pt x="91" y="33"/>
                  </a:lnTo>
                  <a:lnTo>
                    <a:pt x="94" y="35"/>
                  </a:lnTo>
                  <a:lnTo>
                    <a:pt x="94" y="36"/>
                  </a:lnTo>
                  <a:lnTo>
                    <a:pt x="96" y="37"/>
                  </a:lnTo>
                  <a:lnTo>
                    <a:pt x="99" y="38"/>
                  </a:lnTo>
                  <a:lnTo>
                    <a:pt x="99" y="41"/>
                  </a:lnTo>
                  <a:lnTo>
                    <a:pt x="102" y="42"/>
                  </a:lnTo>
                  <a:lnTo>
                    <a:pt x="102" y="44"/>
                  </a:lnTo>
                  <a:lnTo>
                    <a:pt x="105" y="45"/>
                  </a:lnTo>
                  <a:lnTo>
                    <a:pt x="105" y="46"/>
                  </a:lnTo>
                  <a:lnTo>
                    <a:pt x="106" y="46"/>
                  </a:lnTo>
                  <a:lnTo>
                    <a:pt x="106" y="49"/>
                  </a:lnTo>
                  <a:lnTo>
                    <a:pt x="109" y="50"/>
                  </a:lnTo>
                  <a:lnTo>
                    <a:pt x="109" y="52"/>
                  </a:lnTo>
                  <a:lnTo>
                    <a:pt x="82" y="52"/>
                  </a:lnTo>
                  <a:lnTo>
                    <a:pt x="82" y="49"/>
                  </a:lnTo>
                  <a:lnTo>
                    <a:pt x="80" y="48"/>
                  </a:lnTo>
                  <a:lnTo>
                    <a:pt x="80" y="46"/>
                  </a:lnTo>
                  <a:lnTo>
                    <a:pt x="77" y="45"/>
                  </a:lnTo>
                  <a:lnTo>
                    <a:pt x="77" y="44"/>
                  </a:lnTo>
                  <a:lnTo>
                    <a:pt x="75" y="42"/>
                  </a:lnTo>
                  <a:lnTo>
                    <a:pt x="75" y="41"/>
                  </a:lnTo>
                  <a:lnTo>
                    <a:pt x="72" y="40"/>
                  </a:lnTo>
                  <a:lnTo>
                    <a:pt x="70" y="40"/>
                  </a:lnTo>
                  <a:lnTo>
                    <a:pt x="70" y="37"/>
                  </a:lnTo>
                  <a:lnTo>
                    <a:pt x="68" y="37"/>
                  </a:lnTo>
                  <a:lnTo>
                    <a:pt x="68" y="36"/>
                  </a:lnTo>
                  <a:lnTo>
                    <a:pt x="65" y="35"/>
                  </a:lnTo>
                  <a:lnTo>
                    <a:pt x="65" y="33"/>
                  </a:lnTo>
                  <a:lnTo>
                    <a:pt x="62" y="33"/>
                  </a:lnTo>
                  <a:lnTo>
                    <a:pt x="62" y="32"/>
                  </a:lnTo>
                  <a:lnTo>
                    <a:pt x="60" y="31"/>
                  </a:lnTo>
                  <a:lnTo>
                    <a:pt x="56" y="30"/>
                  </a:lnTo>
                  <a:lnTo>
                    <a:pt x="54" y="28"/>
                  </a:lnTo>
                  <a:lnTo>
                    <a:pt x="54" y="27"/>
                  </a:lnTo>
                  <a:lnTo>
                    <a:pt x="51" y="27"/>
                  </a:lnTo>
                  <a:lnTo>
                    <a:pt x="51" y="25"/>
                  </a:lnTo>
                  <a:lnTo>
                    <a:pt x="48" y="25"/>
                  </a:lnTo>
                  <a:lnTo>
                    <a:pt x="48" y="24"/>
                  </a:lnTo>
                  <a:lnTo>
                    <a:pt x="45" y="24"/>
                  </a:lnTo>
                  <a:lnTo>
                    <a:pt x="45" y="23"/>
                  </a:lnTo>
                  <a:lnTo>
                    <a:pt x="43" y="23"/>
                  </a:lnTo>
                  <a:lnTo>
                    <a:pt x="43" y="22"/>
                  </a:lnTo>
                  <a:lnTo>
                    <a:pt x="40" y="22"/>
                  </a:lnTo>
                  <a:lnTo>
                    <a:pt x="40" y="20"/>
                  </a:lnTo>
                  <a:lnTo>
                    <a:pt x="36" y="20"/>
                  </a:lnTo>
                  <a:lnTo>
                    <a:pt x="33" y="20"/>
                  </a:lnTo>
                  <a:lnTo>
                    <a:pt x="33" y="18"/>
                  </a:lnTo>
                  <a:lnTo>
                    <a:pt x="30" y="18"/>
                  </a:lnTo>
                  <a:lnTo>
                    <a:pt x="30" y="17"/>
                  </a:lnTo>
                  <a:lnTo>
                    <a:pt x="26" y="17"/>
                  </a:lnTo>
                  <a:lnTo>
                    <a:pt x="26" y="15"/>
                  </a:lnTo>
                  <a:lnTo>
                    <a:pt x="24" y="15"/>
                  </a:lnTo>
                  <a:lnTo>
                    <a:pt x="24" y="14"/>
                  </a:lnTo>
                  <a:lnTo>
                    <a:pt x="19" y="14"/>
                  </a:lnTo>
                  <a:lnTo>
                    <a:pt x="19" y="13"/>
                  </a:lnTo>
                  <a:lnTo>
                    <a:pt x="15" y="13"/>
                  </a:lnTo>
                  <a:lnTo>
                    <a:pt x="15" y="12"/>
                  </a:lnTo>
                  <a:lnTo>
                    <a:pt x="12" y="12"/>
                  </a:lnTo>
                  <a:lnTo>
                    <a:pt x="12" y="10"/>
                  </a:lnTo>
                  <a:lnTo>
                    <a:pt x="9" y="10"/>
                  </a:lnTo>
                  <a:lnTo>
                    <a:pt x="9" y="9"/>
                  </a:lnTo>
                  <a:lnTo>
                    <a:pt x="4" y="9"/>
                  </a:lnTo>
                  <a:lnTo>
                    <a:pt x="4" y="7"/>
                  </a:lnTo>
                  <a:lnTo>
                    <a:pt x="0" y="7"/>
                  </a:lnTo>
                  <a:lnTo>
                    <a:pt x="0" y="5"/>
                  </a:lnTo>
                  <a:lnTo>
                    <a:pt x="6" y="5"/>
                  </a:lnTo>
                  <a:lnTo>
                    <a:pt x="6" y="4"/>
                  </a:lnTo>
                  <a:lnTo>
                    <a:pt x="9" y="4"/>
                  </a:lnTo>
                  <a:lnTo>
                    <a:pt x="9" y="3"/>
                  </a:lnTo>
                  <a:lnTo>
                    <a:pt x="15" y="3"/>
                  </a:lnTo>
                  <a:lnTo>
                    <a:pt x="15" y="2"/>
                  </a:lnTo>
                  <a:lnTo>
                    <a:pt x="19" y="2"/>
                  </a:lnTo>
                  <a:lnTo>
                    <a:pt x="19" y="0"/>
                  </a:lnTo>
                  <a:lnTo>
                    <a:pt x="27"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62" name="Freeform 154"/>
            <p:cNvSpPr>
              <a:spLocks/>
            </p:cNvSpPr>
            <p:nvPr/>
          </p:nvSpPr>
          <p:spPr bwMode="auto">
            <a:xfrm>
              <a:off x="3940" y="2346"/>
              <a:ext cx="214" cy="86"/>
            </a:xfrm>
            <a:custGeom>
              <a:avLst/>
              <a:gdLst>
                <a:gd name="T0" fmla="*/ 8298681 w 114"/>
                <a:gd name="T1" fmla="*/ 1 h 60"/>
                <a:gd name="T2" fmla="*/ 10728024 w 114"/>
                <a:gd name="T3" fmla="*/ 4220 h 60"/>
                <a:gd name="T4" fmla="*/ 11813844 w 114"/>
                <a:gd name="T5" fmla="*/ 6426 h 60"/>
                <a:gd name="T6" fmla="*/ 13260176 w 114"/>
                <a:gd name="T7" fmla="*/ 8670 h 60"/>
                <a:gd name="T8" fmla="*/ 14148554 w 114"/>
                <a:gd name="T9" fmla="*/ 8670 h 60"/>
                <a:gd name="T10" fmla="*/ 15405965 w 114"/>
                <a:gd name="T11" fmla="*/ 10386 h 60"/>
                <a:gd name="T12" fmla="*/ 15936245 w 114"/>
                <a:gd name="T13" fmla="*/ 12427 h 60"/>
                <a:gd name="T14" fmla="*/ 16836141 w 114"/>
                <a:gd name="T15" fmla="*/ 14887 h 60"/>
                <a:gd name="T16" fmla="*/ 17759149 w 114"/>
                <a:gd name="T17" fmla="*/ 15385 h 60"/>
                <a:gd name="T18" fmla="*/ 18615029 w 114"/>
                <a:gd name="T19" fmla="*/ 18923 h 60"/>
                <a:gd name="T20" fmla="*/ 19189435 w 114"/>
                <a:gd name="T21" fmla="*/ 21049 h 60"/>
                <a:gd name="T22" fmla="*/ 20138573 w 114"/>
                <a:gd name="T23" fmla="*/ 22052 h 60"/>
                <a:gd name="T24" fmla="*/ 21200028 w 114"/>
                <a:gd name="T25" fmla="*/ 24137 h 60"/>
                <a:gd name="T26" fmla="*/ 22443090 w 114"/>
                <a:gd name="T27" fmla="*/ 28288 h 60"/>
                <a:gd name="T28" fmla="*/ 23607040 w 114"/>
                <a:gd name="T29" fmla="*/ 31608 h 60"/>
                <a:gd name="T30" fmla="*/ 25630353 w 114"/>
                <a:gd name="T31" fmla="*/ 40546 h 60"/>
                <a:gd name="T32" fmla="*/ 27981484 w 114"/>
                <a:gd name="T33" fmla="*/ 46979 h 60"/>
                <a:gd name="T34" fmla="*/ 29600254 w 114"/>
                <a:gd name="T35" fmla="*/ 55722 h 60"/>
                <a:gd name="T36" fmla="*/ 30336564 w 114"/>
                <a:gd name="T37" fmla="*/ 58706 h 60"/>
                <a:gd name="T38" fmla="*/ 32414293 w 114"/>
                <a:gd name="T39" fmla="*/ 71076 h 60"/>
                <a:gd name="T40" fmla="*/ 33337332 w 114"/>
                <a:gd name="T41" fmla="*/ 76761 h 60"/>
                <a:gd name="T42" fmla="*/ 25630353 w 114"/>
                <a:gd name="T43" fmla="*/ 79799 h 60"/>
                <a:gd name="T44" fmla="*/ 25126754 w 114"/>
                <a:gd name="T45" fmla="*/ 76761 h 60"/>
                <a:gd name="T46" fmla="*/ 23876905 w 114"/>
                <a:gd name="T47" fmla="*/ 68574 h 60"/>
                <a:gd name="T48" fmla="*/ 23607040 w 114"/>
                <a:gd name="T49" fmla="*/ 67337 h 60"/>
                <a:gd name="T50" fmla="*/ 21515937 w 114"/>
                <a:gd name="T51" fmla="*/ 58706 h 60"/>
                <a:gd name="T52" fmla="*/ 21200028 w 114"/>
                <a:gd name="T53" fmla="*/ 55674 h 60"/>
                <a:gd name="T54" fmla="*/ 19189435 w 114"/>
                <a:gd name="T55" fmla="*/ 49588 h 60"/>
                <a:gd name="T56" fmla="*/ 18266307 w 114"/>
                <a:gd name="T57" fmla="*/ 45305 h 60"/>
                <a:gd name="T58" fmla="*/ 17399119 w 114"/>
                <a:gd name="T59" fmla="*/ 43244 h 60"/>
                <a:gd name="T60" fmla="*/ 15936245 w 114"/>
                <a:gd name="T61" fmla="*/ 40546 h 60"/>
                <a:gd name="T62" fmla="*/ 15405965 w 114"/>
                <a:gd name="T63" fmla="*/ 37363 h 60"/>
                <a:gd name="T64" fmla="*/ 14148554 w 114"/>
                <a:gd name="T65" fmla="*/ 36594 h 60"/>
                <a:gd name="T66" fmla="*/ 13260176 w 114"/>
                <a:gd name="T67" fmla="*/ 34297 h 60"/>
                <a:gd name="T68" fmla="*/ 12719477 w 114"/>
                <a:gd name="T69" fmla="*/ 31608 h 60"/>
                <a:gd name="T70" fmla="*/ 11813844 w 114"/>
                <a:gd name="T71" fmla="*/ 30584 h 60"/>
                <a:gd name="T72" fmla="*/ 10728024 w 114"/>
                <a:gd name="T73" fmla="*/ 28288 h 60"/>
                <a:gd name="T74" fmla="*/ 9730649 w 114"/>
                <a:gd name="T75" fmla="*/ 27123 h 60"/>
                <a:gd name="T76" fmla="*/ 8298681 w 114"/>
                <a:gd name="T77" fmla="*/ 24137 h 60"/>
                <a:gd name="T78" fmla="*/ 7724394 w 114"/>
                <a:gd name="T79" fmla="*/ 22052 h 60"/>
                <a:gd name="T80" fmla="*/ 6469862 w 114"/>
                <a:gd name="T81" fmla="*/ 21049 h 60"/>
                <a:gd name="T82" fmla="*/ 5714930 w 114"/>
                <a:gd name="T83" fmla="*/ 18923 h 60"/>
                <a:gd name="T84" fmla="*/ 4114864 w 114"/>
                <a:gd name="T85" fmla="*/ 15385 h 60"/>
                <a:gd name="T86" fmla="*/ 3044402 w 114"/>
                <a:gd name="T87" fmla="*/ 14887 h 60"/>
                <a:gd name="T88" fmla="*/ 1732707 w 114"/>
                <a:gd name="T89" fmla="*/ 12427 h 60"/>
                <a:gd name="T90" fmla="*/ 668303 w 114"/>
                <a:gd name="T91" fmla="*/ 10386 h 60"/>
                <a:gd name="T92" fmla="*/ 0 w 114"/>
                <a:gd name="T93" fmla="*/ 8670 h 60"/>
                <a:gd name="T94" fmla="*/ 7724394 w 114"/>
                <a:gd name="T95" fmla="*/ 1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60"/>
                <a:gd name="T146" fmla="*/ 114 w 114"/>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60">
                  <a:moveTo>
                    <a:pt x="26" y="1"/>
                  </a:moveTo>
                  <a:lnTo>
                    <a:pt x="28" y="1"/>
                  </a:lnTo>
                  <a:lnTo>
                    <a:pt x="30" y="3"/>
                  </a:lnTo>
                  <a:lnTo>
                    <a:pt x="36" y="3"/>
                  </a:lnTo>
                  <a:lnTo>
                    <a:pt x="37" y="5"/>
                  </a:lnTo>
                  <a:lnTo>
                    <a:pt x="40" y="5"/>
                  </a:lnTo>
                  <a:lnTo>
                    <a:pt x="42" y="6"/>
                  </a:lnTo>
                  <a:lnTo>
                    <a:pt x="45" y="6"/>
                  </a:lnTo>
                  <a:lnTo>
                    <a:pt x="48" y="6"/>
                  </a:lnTo>
                  <a:lnTo>
                    <a:pt x="50" y="8"/>
                  </a:lnTo>
                  <a:lnTo>
                    <a:pt x="52" y="8"/>
                  </a:lnTo>
                  <a:lnTo>
                    <a:pt x="53" y="9"/>
                  </a:lnTo>
                  <a:lnTo>
                    <a:pt x="54" y="9"/>
                  </a:lnTo>
                  <a:lnTo>
                    <a:pt x="56" y="11"/>
                  </a:lnTo>
                  <a:lnTo>
                    <a:pt x="57" y="11"/>
                  </a:lnTo>
                  <a:lnTo>
                    <a:pt x="59" y="12"/>
                  </a:lnTo>
                  <a:lnTo>
                    <a:pt x="60" y="12"/>
                  </a:lnTo>
                  <a:lnTo>
                    <a:pt x="62" y="14"/>
                  </a:lnTo>
                  <a:lnTo>
                    <a:pt x="63" y="14"/>
                  </a:lnTo>
                  <a:lnTo>
                    <a:pt x="64" y="15"/>
                  </a:lnTo>
                  <a:lnTo>
                    <a:pt x="65" y="15"/>
                  </a:lnTo>
                  <a:lnTo>
                    <a:pt x="67" y="17"/>
                  </a:lnTo>
                  <a:lnTo>
                    <a:pt x="68" y="17"/>
                  </a:lnTo>
                  <a:lnTo>
                    <a:pt x="70" y="18"/>
                  </a:lnTo>
                  <a:lnTo>
                    <a:pt x="72" y="18"/>
                  </a:lnTo>
                  <a:lnTo>
                    <a:pt x="75" y="21"/>
                  </a:lnTo>
                  <a:lnTo>
                    <a:pt x="76" y="21"/>
                  </a:lnTo>
                  <a:lnTo>
                    <a:pt x="79" y="24"/>
                  </a:lnTo>
                  <a:lnTo>
                    <a:pt x="80" y="24"/>
                  </a:lnTo>
                  <a:lnTo>
                    <a:pt x="85" y="30"/>
                  </a:lnTo>
                  <a:lnTo>
                    <a:pt x="87" y="30"/>
                  </a:lnTo>
                  <a:lnTo>
                    <a:pt x="93" y="35"/>
                  </a:lnTo>
                  <a:lnTo>
                    <a:pt x="95" y="35"/>
                  </a:lnTo>
                  <a:lnTo>
                    <a:pt x="95" y="37"/>
                  </a:lnTo>
                  <a:lnTo>
                    <a:pt x="100" y="42"/>
                  </a:lnTo>
                  <a:lnTo>
                    <a:pt x="101" y="42"/>
                  </a:lnTo>
                  <a:lnTo>
                    <a:pt x="103" y="44"/>
                  </a:lnTo>
                  <a:lnTo>
                    <a:pt x="103" y="45"/>
                  </a:lnTo>
                  <a:lnTo>
                    <a:pt x="110" y="53"/>
                  </a:lnTo>
                  <a:lnTo>
                    <a:pt x="110" y="54"/>
                  </a:lnTo>
                  <a:lnTo>
                    <a:pt x="113" y="57"/>
                  </a:lnTo>
                  <a:lnTo>
                    <a:pt x="85" y="59"/>
                  </a:lnTo>
                  <a:lnTo>
                    <a:pt x="87" y="59"/>
                  </a:lnTo>
                  <a:lnTo>
                    <a:pt x="87" y="57"/>
                  </a:lnTo>
                  <a:lnTo>
                    <a:pt x="85" y="57"/>
                  </a:lnTo>
                  <a:lnTo>
                    <a:pt x="85" y="55"/>
                  </a:lnTo>
                  <a:lnTo>
                    <a:pt x="81" y="51"/>
                  </a:lnTo>
                  <a:lnTo>
                    <a:pt x="81" y="50"/>
                  </a:lnTo>
                  <a:lnTo>
                    <a:pt x="80" y="50"/>
                  </a:lnTo>
                  <a:lnTo>
                    <a:pt x="75" y="44"/>
                  </a:lnTo>
                  <a:lnTo>
                    <a:pt x="73" y="44"/>
                  </a:lnTo>
                  <a:lnTo>
                    <a:pt x="73" y="42"/>
                  </a:lnTo>
                  <a:lnTo>
                    <a:pt x="72" y="41"/>
                  </a:lnTo>
                  <a:lnTo>
                    <a:pt x="70" y="41"/>
                  </a:lnTo>
                  <a:lnTo>
                    <a:pt x="65" y="37"/>
                  </a:lnTo>
                  <a:lnTo>
                    <a:pt x="64" y="37"/>
                  </a:lnTo>
                  <a:lnTo>
                    <a:pt x="62" y="34"/>
                  </a:lnTo>
                  <a:lnTo>
                    <a:pt x="60" y="34"/>
                  </a:lnTo>
                  <a:lnTo>
                    <a:pt x="59" y="32"/>
                  </a:lnTo>
                  <a:lnTo>
                    <a:pt x="57" y="32"/>
                  </a:lnTo>
                  <a:lnTo>
                    <a:pt x="54" y="30"/>
                  </a:lnTo>
                  <a:lnTo>
                    <a:pt x="53" y="30"/>
                  </a:lnTo>
                  <a:lnTo>
                    <a:pt x="52" y="28"/>
                  </a:lnTo>
                  <a:lnTo>
                    <a:pt x="50" y="28"/>
                  </a:lnTo>
                  <a:lnTo>
                    <a:pt x="48" y="27"/>
                  </a:lnTo>
                  <a:lnTo>
                    <a:pt x="47" y="27"/>
                  </a:lnTo>
                  <a:lnTo>
                    <a:pt x="45" y="25"/>
                  </a:lnTo>
                  <a:lnTo>
                    <a:pt x="43" y="24"/>
                  </a:lnTo>
                  <a:lnTo>
                    <a:pt x="42" y="24"/>
                  </a:lnTo>
                  <a:lnTo>
                    <a:pt x="40" y="23"/>
                  </a:lnTo>
                  <a:lnTo>
                    <a:pt x="37" y="23"/>
                  </a:lnTo>
                  <a:lnTo>
                    <a:pt x="36" y="21"/>
                  </a:lnTo>
                  <a:lnTo>
                    <a:pt x="34" y="21"/>
                  </a:lnTo>
                  <a:lnTo>
                    <a:pt x="33" y="20"/>
                  </a:lnTo>
                  <a:lnTo>
                    <a:pt x="32" y="20"/>
                  </a:lnTo>
                  <a:lnTo>
                    <a:pt x="28" y="18"/>
                  </a:lnTo>
                  <a:lnTo>
                    <a:pt x="27" y="18"/>
                  </a:lnTo>
                  <a:lnTo>
                    <a:pt x="26" y="17"/>
                  </a:lnTo>
                  <a:lnTo>
                    <a:pt x="25" y="17"/>
                  </a:lnTo>
                  <a:lnTo>
                    <a:pt x="22" y="15"/>
                  </a:lnTo>
                  <a:lnTo>
                    <a:pt x="20" y="15"/>
                  </a:lnTo>
                  <a:lnTo>
                    <a:pt x="19" y="14"/>
                  </a:lnTo>
                  <a:lnTo>
                    <a:pt x="15" y="14"/>
                  </a:lnTo>
                  <a:lnTo>
                    <a:pt x="14" y="12"/>
                  </a:lnTo>
                  <a:lnTo>
                    <a:pt x="13" y="12"/>
                  </a:lnTo>
                  <a:lnTo>
                    <a:pt x="10" y="11"/>
                  </a:lnTo>
                  <a:lnTo>
                    <a:pt x="9" y="11"/>
                  </a:lnTo>
                  <a:lnTo>
                    <a:pt x="6" y="9"/>
                  </a:lnTo>
                  <a:lnTo>
                    <a:pt x="5" y="9"/>
                  </a:lnTo>
                  <a:lnTo>
                    <a:pt x="2" y="8"/>
                  </a:lnTo>
                  <a:lnTo>
                    <a:pt x="0" y="8"/>
                  </a:lnTo>
                  <a:lnTo>
                    <a:pt x="0" y="6"/>
                  </a:lnTo>
                  <a:lnTo>
                    <a:pt x="26" y="0"/>
                  </a:lnTo>
                  <a:lnTo>
                    <a:pt x="26" y="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3" name="Freeform 155"/>
            <p:cNvSpPr>
              <a:spLocks/>
            </p:cNvSpPr>
            <p:nvPr/>
          </p:nvSpPr>
          <p:spPr bwMode="auto">
            <a:xfrm>
              <a:off x="4276" y="2316"/>
              <a:ext cx="72" cy="105"/>
            </a:xfrm>
            <a:custGeom>
              <a:avLst/>
              <a:gdLst>
                <a:gd name="T0" fmla="*/ 5077925 w 38"/>
                <a:gd name="T1" fmla="*/ 3087 h 73"/>
                <a:gd name="T2" fmla="*/ 6315066 w 38"/>
                <a:gd name="T3" fmla="*/ 4440 h 73"/>
                <a:gd name="T4" fmla="*/ 7955735 w 38"/>
                <a:gd name="T5" fmla="*/ 6386 h 73"/>
                <a:gd name="T6" fmla="*/ 8417907 w 38"/>
                <a:gd name="T7" fmla="*/ 6740 h 73"/>
                <a:gd name="T8" fmla="*/ 9877498 w 38"/>
                <a:gd name="T9" fmla="*/ 9695 h 73"/>
                <a:gd name="T10" fmla="*/ 11097655 w 38"/>
                <a:gd name="T11" fmla="*/ 13211 h 73"/>
                <a:gd name="T12" fmla="*/ 12389342 w 38"/>
                <a:gd name="T13" fmla="*/ 19002 h 73"/>
                <a:gd name="T14" fmla="*/ 13166343 w 38"/>
                <a:gd name="T15" fmla="*/ 52733 h 73"/>
                <a:gd name="T16" fmla="*/ 12389342 w 38"/>
                <a:gd name="T17" fmla="*/ 64871 h 73"/>
                <a:gd name="T18" fmla="*/ 11965383 w 38"/>
                <a:gd name="T19" fmla="*/ 72848 h 73"/>
                <a:gd name="T20" fmla="*/ 11750793 w 38"/>
                <a:gd name="T21" fmla="*/ 75849 h 73"/>
                <a:gd name="T22" fmla="*/ 11097655 w 38"/>
                <a:gd name="T23" fmla="*/ 82583 h 73"/>
                <a:gd name="T24" fmla="*/ 10704641 w 38"/>
                <a:gd name="T25" fmla="*/ 85854 h 73"/>
                <a:gd name="T26" fmla="*/ 10299880 w 38"/>
                <a:gd name="T27" fmla="*/ 90536 h 73"/>
                <a:gd name="T28" fmla="*/ 9877498 w 38"/>
                <a:gd name="T29" fmla="*/ 93308 h 73"/>
                <a:gd name="T30" fmla="*/ 9190808 w 38"/>
                <a:gd name="T31" fmla="*/ 98034 h 73"/>
                <a:gd name="T32" fmla="*/ 8417907 w 38"/>
                <a:gd name="T33" fmla="*/ 101726 h 73"/>
                <a:gd name="T34" fmla="*/ 0 w 38"/>
                <a:gd name="T35" fmla="*/ 104304 h 73"/>
                <a:gd name="T36" fmla="*/ 1107595 w 38"/>
                <a:gd name="T37" fmla="*/ 95746 h 73"/>
                <a:gd name="T38" fmla="*/ 2098601 w 38"/>
                <a:gd name="T39" fmla="*/ 91653 h 73"/>
                <a:gd name="T40" fmla="*/ 2457402 w 38"/>
                <a:gd name="T41" fmla="*/ 88190 h 73"/>
                <a:gd name="T42" fmla="*/ 2751372 w 38"/>
                <a:gd name="T43" fmla="*/ 82583 h 73"/>
                <a:gd name="T44" fmla="*/ 3203909 w 38"/>
                <a:gd name="T45" fmla="*/ 79209 h 73"/>
                <a:gd name="T46" fmla="*/ 3548897 w 38"/>
                <a:gd name="T47" fmla="*/ 75069 h 73"/>
                <a:gd name="T48" fmla="*/ 3976295 w 38"/>
                <a:gd name="T49" fmla="*/ 68387 h 73"/>
                <a:gd name="T50" fmla="*/ 4656130 w 38"/>
                <a:gd name="T51" fmla="*/ 64871 h 73"/>
                <a:gd name="T52" fmla="*/ 5077925 w 38"/>
                <a:gd name="T53" fmla="*/ 59689 h 73"/>
                <a:gd name="T54" fmla="*/ 5213126 w 38"/>
                <a:gd name="T55" fmla="*/ 50416 h 73"/>
                <a:gd name="T56" fmla="*/ 5077925 w 38"/>
                <a:gd name="T57" fmla="*/ 22164 h 73"/>
                <a:gd name="T58" fmla="*/ 4656130 w 38"/>
                <a:gd name="T59" fmla="*/ 13211 h 73"/>
                <a:gd name="T60" fmla="*/ 3976295 w 38"/>
                <a:gd name="T61" fmla="*/ 6740 h 73"/>
                <a:gd name="T62" fmla="*/ 3203909 w 38"/>
                <a:gd name="T63" fmla="*/ 3087 h 73"/>
                <a:gd name="T64" fmla="*/ 5077925 w 38"/>
                <a:gd name="T65" fmla="*/ 0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73"/>
                <a:gd name="T101" fmla="*/ 38 w 38"/>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73">
                  <a:moveTo>
                    <a:pt x="14" y="0"/>
                  </a:moveTo>
                  <a:lnTo>
                    <a:pt x="14" y="2"/>
                  </a:lnTo>
                  <a:lnTo>
                    <a:pt x="18" y="2"/>
                  </a:lnTo>
                  <a:lnTo>
                    <a:pt x="18" y="3"/>
                  </a:lnTo>
                  <a:lnTo>
                    <a:pt x="22" y="3"/>
                  </a:lnTo>
                  <a:lnTo>
                    <a:pt x="22" y="4"/>
                  </a:lnTo>
                  <a:lnTo>
                    <a:pt x="24" y="4"/>
                  </a:lnTo>
                  <a:lnTo>
                    <a:pt x="24" y="5"/>
                  </a:lnTo>
                  <a:lnTo>
                    <a:pt x="28" y="5"/>
                  </a:lnTo>
                  <a:lnTo>
                    <a:pt x="28" y="7"/>
                  </a:lnTo>
                  <a:lnTo>
                    <a:pt x="31" y="7"/>
                  </a:lnTo>
                  <a:lnTo>
                    <a:pt x="31" y="9"/>
                  </a:lnTo>
                  <a:lnTo>
                    <a:pt x="35" y="9"/>
                  </a:lnTo>
                  <a:lnTo>
                    <a:pt x="35" y="13"/>
                  </a:lnTo>
                  <a:lnTo>
                    <a:pt x="37" y="13"/>
                  </a:lnTo>
                  <a:lnTo>
                    <a:pt x="37" y="37"/>
                  </a:lnTo>
                  <a:lnTo>
                    <a:pt x="35" y="37"/>
                  </a:lnTo>
                  <a:lnTo>
                    <a:pt x="35" y="45"/>
                  </a:lnTo>
                  <a:lnTo>
                    <a:pt x="34" y="45"/>
                  </a:lnTo>
                  <a:lnTo>
                    <a:pt x="34" y="51"/>
                  </a:lnTo>
                  <a:lnTo>
                    <a:pt x="33" y="51"/>
                  </a:lnTo>
                  <a:lnTo>
                    <a:pt x="33" y="53"/>
                  </a:lnTo>
                  <a:lnTo>
                    <a:pt x="31" y="53"/>
                  </a:lnTo>
                  <a:lnTo>
                    <a:pt x="31" y="58"/>
                  </a:lnTo>
                  <a:lnTo>
                    <a:pt x="30" y="58"/>
                  </a:lnTo>
                  <a:lnTo>
                    <a:pt x="30" y="60"/>
                  </a:lnTo>
                  <a:lnTo>
                    <a:pt x="29" y="60"/>
                  </a:lnTo>
                  <a:lnTo>
                    <a:pt x="29" y="63"/>
                  </a:lnTo>
                  <a:lnTo>
                    <a:pt x="28" y="63"/>
                  </a:lnTo>
                  <a:lnTo>
                    <a:pt x="28" y="65"/>
                  </a:lnTo>
                  <a:lnTo>
                    <a:pt x="26" y="65"/>
                  </a:lnTo>
                  <a:lnTo>
                    <a:pt x="26" y="68"/>
                  </a:lnTo>
                  <a:lnTo>
                    <a:pt x="25" y="68"/>
                  </a:lnTo>
                  <a:lnTo>
                    <a:pt x="24" y="71"/>
                  </a:lnTo>
                  <a:lnTo>
                    <a:pt x="24" y="72"/>
                  </a:lnTo>
                  <a:lnTo>
                    <a:pt x="0" y="72"/>
                  </a:lnTo>
                  <a:lnTo>
                    <a:pt x="2" y="69"/>
                  </a:lnTo>
                  <a:lnTo>
                    <a:pt x="3" y="67"/>
                  </a:lnTo>
                  <a:lnTo>
                    <a:pt x="4" y="64"/>
                  </a:lnTo>
                  <a:lnTo>
                    <a:pt x="6" y="64"/>
                  </a:lnTo>
                  <a:lnTo>
                    <a:pt x="6" y="61"/>
                  </a:lnTo>
                  <a:lnTo>
                    <a:pt x="7" y="61"/>
                  </a:lnTo>
                  <a:lnTo>
                    <a:pt x="7" y="58"/>
                  </a:lnTo>
                  <a:lnTo>
                    <a:pt x="8" y="58"/>
                  </a:lnTo>
                  <a:lnTo>
                    <a:pt x="8" y="55"/>
                  </a:lnTo>
                  <a:lnTo>
                    <a:pt x="9" y="55"/>
                  </a:lnTo>
                  <a:lnTo>
                    <a:pt x="9" y="52"/>
                  </a:lnTo>
                  <a:lnTo>
                    <a:pt x="10" y="52"/>
                  </a:lnTo>
                  <a:lnTo>
                    <a:pt x="10" y="48"/>
                  </a:lnTo>
                  <a:lnTo>
                    <a:pt x="11" y="48"/>
                  </a:lnTo>
                  <a:lnTo>
                    <a:pt x="11" y="45"/>
                  </a:lnTo>
                  <a:lnTo>
                    <a:pt x="13" y="45"/>
                  </a:lnTo>
                  <a:lnTo>
                    <a:pt x="13" y="42"/>
                  </a:lnTo>
                  <a:lnTo>
                    <a:pt x="14" y="42"/>
                  </a:lnTo>
                  <a:lnTo>
                    <a:pt x="14" y="35"/>
                  </a:lnTo>
                  <a:lnTo>
                    <a:pt x="15" y="35"/>
                  </a:lnTo>
                  <a:lnTo>
                    <a:pt x="15" y="15"/>
                  </a:lnTo>
                  <a:lnTo>
                    <a:pt x="14" y="15"/>
                  </a:lnTo>
                  <a:lnTo>
                    <a:pt x="14" y="9"/>
                  </a:lnTo>
                  <a:lnTo>
                    <a:pt x="13" y="9"/>
                  </a:lnTo>
                  <a:lnTo>
                    <a:pt x="13" y="5"/>
                  </a:lnTo>
                  <a:lnTo>
                    <a:pt x="11" y="5"/>
                  </a:lnTo>
                  <a:lnTo>
                    <a:pt x="11" y="3"/>
                  </a:lnTo>
                  <a:lnTo>
                    <a:pt x="9" y="2"/>
                  </a:lnTo>
                  <a:lnTo>
                    <a:pt x="9" y="0"/>
                  </a:lnTo>
                  <a:lnTo>
                    <a:pt x="1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64" name="Freeform 156"/>
            <p:cNvSpPr>
              <a:spLocks/>
            </p:cNvSpPr>
            <p:nvPr/>
          </p:nvSpPr>
          <p:spPr bwMode="auto">
            <a:xfrm>
              <a:off x="4265" y="2315"/>
              <a:ext cx="83" cy="112"/>
            </a:xfrm>
            <a:custGeom>
              <a:avLst/>
              <a:gdLst>
                <a:gd name="T0" fmla="*/ 3625625 w 44"/>
                <a:gd name="T1" fmla="*/ 0 h 78"/>
                <a:gd name="T2" fmla="*/ 3625625 w 44"/>
                <a:gd name="T3" fmla="*/ 1 h 78"/>
                <a:gd name="T4" fmla="*/ 4319981 w 44"/>
                <a:gd name="T5" fmla="*/ 1 h 78"/>
                <a:gd name="T6" fmla="*/ 4319981 w 44"/>
                <a:gd name="T7" fmla="*/ 4280 h 78"/>
                <a:gd name="T8" fmla="*/ 4472629 w 44"/>
                <a:gd name="T9" fmla="*/ 6146 h 78"/>
                <a:gd name="T10" fmla="*/ 4472629 w 44"/>
                <a:gd name="T11" fmla="*/ 8825 h 78"/>
                <a:gd name="T12" fmla="*/ 4863936 w 44"/>
                <a:gd name="T13" fmla="*/ 9468 h 78"/>
                <a:gd name="T14" fmla="*/ 4863936 w 44"/>
                <a:gd name="T15" fmla="*/ 13595 h 78"/>
                <a:gd name="T16" fmla="*/ 5475604 w 44"/>
                <a:gd name="T17" fmla="*/ 15206 h 78"/>
                <a:gd name="T18" fmla="*/ 5475604 w 44"/>
                <a:gd name="T19" fmla="*/ 21511 h 78"/>
                <a:gd name="T20" fmla="*/ 5858479 w 44"/>
                <a:gd name="T21" fmla="*/ 21511 h 78"/>
                <a:gd name="T22" fmla="*/ 5858479 w 44"/>
                <a:gd name="T23" fmla="*/ 53062 h 78"/>
                <a:gd name="T24" fmla="*/ 5475604 w 44"/>
                <a:gd name="T25" fmla="*/ 53062 h 78"/>
                <a:gd name="T26" fmla="*/ 5475604 w 44"/>
                <a:gd name="T27" fmla="*/ 59995 h 78"/>
                <a:gd name="T28" fmla="*/ 4863936 w 44"/>
                <a:gd name="T29" fmla="*/ 62736 h 78"/>
                <a:gd name="T30" fmla="*/ 4863936 w 44"/>
                <a:gd name="T31" fmla="*/ 64640 h 78"/>
                <a:gd name="T32" fmla="*/ 4472629 w 44"/>
                <a:gd name="T33" fmla="*/ 68000 h 78"/>
                <a:gd name="T34" fmla="*/ 4472629 w 44"/>
                <a:gd name="T35" fmla="*/ 69487 h 78"/>
                <a:gd name="T36" fmla="*/ 4319981 w 44"/>
                <a:gd name="T37" fmla="*/ 72666 h 78"/>
                <a:gd name="T38" fmla="*/ 4319981 w 44"/>
                <a:gd name="T39" fmla="*/ 75587 h 78"/>
                <a:gd name="T40" fmla="*/ 3625625 w 44"/>
                <a:gd name="T41" fmla="*/ 77353 h 78"/>
                <a:gd name="T42" fmla="*/ 3625625 w 44"/>
                <a:gd name="T43" fmla="*/ 79303 h 78"/>
                <a:gd name="T44" fmla="*/ 3284436 w 44"/>
                <a:gd name="T45" fmla="*/ 81793 h 78"/>
                <a:gd name="T46" fmla="*/ 3284436 w 44"/>
                <a:gd name="T47" fmla="*/ 86147 h 78"/>
                <a:gd name="T48" fmla="*/ 2902731 w 44"/>
                <a:gd name="T49" fmla="*/ 86903 h 78"/>
                <a:gd name="T50" fmla="*/ 2902731 w 44"/>
                <a:gd name="T51" fmla="*/ 89129 h 78"/>
                <a:gd name="T52" fmla="*/ 2290110 w 44"/>
                <a:gd name="T53" fmla="*/ 90082 h 78"/>
                <a:gd name="T54" fmla="*/ 2290110 w 44"/>
                <a:gd name="T55" fmla="*/ 92816 h 78"/>
                <a:gd name="T56" fmla="*/ 1366901 w 44"/>
                <a:gd name="T57" fmla="*/ 97641 h 78"/>
                <a:gd name="T58" fmla="*/ 1366901 w 44"/>
                <a:gd name="T59" fmla="*/ 98711 h 78"/>
                <a:gd name="T60" fmla="*/ 1018901 w 44"/>
                <a:gd name="T61" fmla="*/ 101808 h 78"/>
                <a:gd name="T62" fmla="*/ 1018901 w 44"/>
                <a:gd name="T63" fmla="*/ 102206 h 78"/>
                <a:gd name="T64" fmla="*/ 384137 w 44"/>
                <a:gd name="T65" fmla="*/ 105442 h 78"/>
                <a:gd name="T66" fmla="*/ 0 w 44"/>
                <a:gd name="T67" fmla="*/ 106834 h 78"/>
                <a:gd name="T68" fmla="*/ 9513076 w 44"/>
                <a:gd name="T69" fmla="*/ 105442 h 78"/>
                <a:gd name="T70" fmla="*/ 9513076 w 44"/>
                <a:gd name="T71" fmla="*/ 102206 h 78"/>
                <a:gd name="T72" fmla="*/ 9513076 w 44"/>
                <a:gd name="T73" fmla="*/ 101808 h 78"/>
                <a:gd name="T74" fmla="*/ 9887805 w 44"/>
                <a:gd name="T75" fmla="*/ 101808 h 78"/>
                <a:gd name="T76" fmla="*/ 9887805 w 44"/>
                <a:gd name="T77" fmla="*/ 98711 h 78"/>
                <a:gd name="T78" fmla="*/ 10005945 w 44"/>
                <a:gd name="T79" fmla="*/ 98711 h 78"/>
                <a:gd name="T80" fmla="*/ 10005945 w 44"/>
                <a:gd name="T81" fmla="*/ 94608 h 78"/>
                <a:gd name="T82" fmla="*/ 10726913 w 44"/>
                <a:gd name="T83" fmla="*/ 94608 h 78"/>
                <a:gd name="T84" fmla="*/ 10726913 w 44"/>
                <a:gd name="T85" fmla="*/ 90082 h 78"/>
                <a:gd name="T86" fmla="*/ 11051216 w 44"/>
                <a:gd name="T87" fmla="*/ 90082 h 78"/>
                <a:gd name="T88" fmla="*/ 11051216 w 44"/>
                <a:gd name="T89" fmla="*/ 89129 h 78"/>
                <a:gd name="T90" fmla="*/ 11687230 w 44"/>
                <a:gd name="T91" fmla="*/ 86903 h 78"/>
                <a:gd name="T92" fmla="*/ 11687230 w 44"/>
                <a:gd name="T93" fmla="*/ 86147 h 78"/>
                <a:gd name="T94" fmla="*/ 12085501 w 44"/>
                <a:gd name="T95" fmla="*/ 82983 h 78"/>
                <a:gd name="T96" fmla="*/ 12085501 w 44"/>
                <a:gd name="T97" fmla="*/ 79303 h 78"/>
                <a:gd name="T98" fmla="*/ 12468056 w 44"/>
                <a:gd name="T99" fmla="*/ 77353 h 78"/>
                <a:gd name="T100" fmla="*/ 12468056 w 44"/>
                <a:gd name="T101" fmla="*/ 73433 h 78"/>
                <a:gd name="T102" fmla="*/ 12901300 w 44"/>
                <a:gd name="T103" fmla="*/ 73433 h 78"/>
                <a:gd name="T104" fmla="*/ 12901300 w 44"/>
                <a:gd name="T105" fmla="*/ 68000 h 78"/>
                <a:gd name="T106" fmla="*/ 13284074 w 44"/>
                <a:gd name="T107" fmla="*/ 64640 h 78"/>
                <a:gd name="T108" fmla="*/ 13284074 w 44"/>
                <a:gd name="T109" fmla="*/ 56963 h 78"/>
                <a:gd name="T110" fmla="*/ 14007524 w 44"/>
                <a:gd name="T111" fmla="*/ 53871 h 78"/>
                <a:gd name="T112" fmla="*/ 14007524 w 44"/>
                <a:gd name="T113" fmla="*/ 21511 h 78"/>
                <a:gd name="T114" fmla="*/ 13284074 w 44"/>
                <a:gd name="T115" fmla="*/ 19521 h 78"/>
                <a:gd name="T116" fmla="*/ 13284074 w 44"/>
                <a:gd name="T117" fmla="*/ 13595 h 78"/>
                <a:gd name="T118" fmla="*/ 5475604 w 44"/>
                <a:gd name="T119" fmla="*/ 1 h 78"/>
                <a:gd name="T120" fmla="*/ 3625625 w 44"/>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78"/>
                <a:gd name="T185" fmla="*/ 44 w 44"/>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78">
                  <a:moveTo>
                    <a:pt x="11" y="0"/>
                  </a:moveTo>
                  <a:lnTo>
                    <a:pt x="11" y="1"/>
                  </a:lnTo>
                  <a:lnTo>
                    <a:pt x="13" y="1"/>
                  </a:lnTo>
                  <a:lnTo>
                    <a:pt x="13" y="3"/>
                  </a:lnTo>
                  <a:lnTo>
                    <a:pt x="14" y="4"/>
                  </a:lnTo>
                  <a:lnTo>
                    <a:pt x="14" y="6"/>
                  </a:lnTo>
                  <a:lnTo>
                    <a:pt x="15" y="7"/>
                  </a:lnTo>
                  <a:lnTo>
                    <a:pt x="15" y="10"/>
                  </a:lnTo>
                  <a:lnTo>
                    <a:pt x="17" y="11"/>
                  </a:lnTo>
                  <a:lnTo>
                    <a:pt x="17" y="15"/>
                  </a:lnTo>
                  <a:lnTo>
                    <a:pt x="18" y="15"/>
                  </a:lnTo>
                  <a:lnTo>
                    <a:pt x="18" y="38"/>
                  </a:lnTo>
                  <a:lnTo>
                    <a:pt x="17" y="38"/>
                  </a:lnTo>
                  <a:lnTo>
                    <a:pt x="17" y="43"/>
                  </a:lnTo>
                  <a:lnTo>
                    <a:pt x="15" y="45"/>
                  </a:lnTo>
                  <a:lnTo>
                    <a:pt x="15" y="47"/>
                  </a:lnTo>
                  <a:lnTo>
                    <a:pt x="14" y="49"/>
                  </a:lnTo>
                  <a:lnTo>
                    <a:pt x="14" y="50"/>
                  </a:lnTo>
                  <a:lnTo>
                    <a:pt x="13" y="52"/>
                  </a:lnTo>
                  <a:lnTo>
                    <a:pt x="13" y="54"/>
                  </a:lnTo>
                  <a:lnTo>
                    <a:pt x="11" y="56"/>
                  </a:lnTo>
                  <a:lnTo>
                    <a:pt x="11" y="57"/>
                  </a:lnTo>
                  <a:lnTo>
                    <a:pt x="10" y="59"/>
                  </a:lnTo>
                  <a:lnTo>
                    <a:pt x="10" y="62"/>
                  </a:lnTo>
                  <a:lnTo>
                    <a:pt x="9" y="63"/>
                  </a:lnTo>
                  <a:lnTo>
                    <a:pt x="9" y="64"/>
                  </a:lnTo>
                  <a:lnTo>
                    <a:pt x="7" y="65"/>
                  </a:lnTo>
                  <a:lnTo>
                    <a:pt x="7" y="67"/>
                  </a:lnTo>
                  <a:lnTo>
                    <a:pt x="4" y="70"/>
                  </a:lnTo>
                  <a:lnTo>
                    <a:pt x="4" y="71"/>
                  </a:lnTo>
                  <a:lnTo>
                    <a:pt x="3" y="73"/>
                  </a:lnTo>
                  <a:lnTo>
                    <a:pt x="3" y="74"/>
                  </a:lnTo>
                  <a:lnTo>
                    <a:pt x="1" y="76"/>
                  </a:lnTo>
                  <a:lnTo>
                    <a:pt x="0" y="77"/>
                  </a:lnTo>
                  <a:lnTo>
                    <a:pt x="29" y="76"/>
                  </a:lnTo>
                  <a:lnTo>
                    <a:pt x="29" y="74"/>
                  </a:lnTo>
                  <a:lnTo>
                    <a:pt x="29" y="73"/>
                  </a:lnTo>
                  <a:lnTo>
                    <a:pt x="30" y="73"/>
                  </a:lnTo>
                  <a:lnTo>
                    <a:pt x="30" y="71"/>
                  </a:lnTo>
                  <a:lnTo>
                    <a:pt x="31" y="71"/>
                  </a:lnTo>
                  <a:lnTo>
                    <a:pt x="31" y="68"/>
                  </a:lnTo>
                  <a:lnTo>
                    <a:pt x="33" y="68"/>
                  </a:lnTo>
                  <a:lnTo>
                    <a:pt x="33" y="65"/>
                  </a:lnTo>
                  <a:lnTo>
                    <a:pt x="34" y="65"/>
                  </a:lnTo>
                  <a:lnTo>
                    <a:pt x="34" y="64"/>
                  </a:lnTo>
                  <a:lnTo>
                    <a:pt x="36" y="63"/>
                  </a:lnTo>
                  <a:lnTo>
                    <a:pt x="36" y="62"/>
                  </a:lnTo>
                  <a:lnTo>
                    <a:pt x="37" y="60"/>
                  </a:lnTo>
                  <a:lnTo>
                    <a:pt x="37" y="57"/>
                  </a:lnTo>
                  <a:lnTo>
                    <a:pt x="38" y="56"/>
                  </a:lnTo>
                  <a:lnTo>
                    <a:pt x="38" y="53"/>
                  </a:lnTo>
                  <a:lnTo>
                    <a:pt x="40" y="53"/>
                  </a:lnTo>
                  <a:lnTo>
                    <a:pt x="40" y="49"/>
                  </a:lnTo>
                  <a:lnTo>
                    <a:pt x="41" y="47"/>
                  </a:lnTo>
                  <a:lnTo>
                    <a:pt x="41" y="41"/>
                  </a:lnTo>
                  <a:lnTo>
                    <a:pt x="43" y="39"/>
                  </a:lnTo>
                  <a:lnTo>
                    <a:pt x="43" y="15"/>
                  </a:lnTo>
                  <a:lnTo>
                    <a:pt x="41" y="14"/>
                  </a:lnTo>
                  <a:lnTo>
                    <a:pt x="41" y="10"/>
                  </a:lnTo>
                  <a:lnTo>
                    <a:pt x="17" y="1"/>
                  </a:lnTo>
                  <a:lnTo>
                    <a:pt x="1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5" name="Freeform 157"/>
            <p:cNvSpPr>
              <a:spLocks/>
            </p:cNvSpPr>
            <p:nvPr/>
          </p:nvSpPr>
          <p:spPr bwMode="auto">
            <a:xfrm>
              <a:off x="4186" y="2391"/>
              <a:ext cx="60" cy="41"/>
            </a:xfrm>
            <a:custGeom>
              <a:avLst/>
              <a:gdLst>
                <a:gd name="T0" fmla="*/ 8609407 w 32"/>
                <a:gd name="T1" fmla="*/ 23576 h 29"/>
                <a:gd name="T2" fmla="*/ 8609407 w 32"/>
                <a:gd name="T3" fmla="*/ 20954 h 29"/>
                <a:gd name="T4" fmla="*/ 7950832 w 32"/>
                <a:gd name="T5" fmla="*/ 20712 h 29"/>
                <a:gd name="T6" fmla="*/ 7950832 w 32"/>
                <a:gd name="T7" fmla="*/ 17771 h 29"/>
                <a:gd name="T8" fmla="*/ 7512628 w 32"/>
                <a:gd name="T9" fmla="*/ 17272 h 29"/>
                <a:gd name="T10" fmla="*/ 7512628 w 32"/>
                <a:gd name="T11" fmla="*/ 14821 h 29"/>
                <a:gd name="T12" fmla="*/ 7206782 w 32"/>
                <a:gd name="T13" fmla="*/ 14650 h 29"/>
                <a:gd name="T14" fmla="*/ 7206782 w 32"/>
                <a:gd name="T15" fmla="*/ 12570 h 29"/>
                <a:gd name="T16" fmla="*/ 6643806 w 32"/>
                <a:gd name="T17" fmla="*/ 11795 h 29"/>
                <a:gd name="T18" fmla="*/ 6643806 w 32"/>
                <a:gd name="T19" fmla="*/ 8891 h 29"/>
                <a:gd name="T20" fmla="*/ 6298416 w 32"/>
                <a:gd name="T21" fmla="*/ 8891 h 29"/>
                <a:gd name="T22" fmla="*/ 6298416 w 32"/>
                <a:gd name="T23" fmla="*/ 7329 h 29"/>
                <a:gd name="T24" fmla="*/ 4906965 w 32"/>
                <a:gd name="T25" fmla="*/ 1 h 29"/>
                <a:gd name="T26" fmla="*/ 4240447 w 32"/>
                <a:gd name="T27" fmla="*/ 1 h 29"/>
                <a:gd name="T28" fmla="*/ 3657384 w 32"/>
                <a:gd name="T29" fmla="*/ 0 h 29"/>
                <a:gd name="T30" fmla="*/ 0 w 32"/>
                <a:gd name="T31" fmla="*/ 0 h 29"/>
                <a:gd name="T32" fmla="*/ 0 w 32"/>
                <a:gd name="T33" fmla="*/ 11795 h 29"/>
                <a:gd name="T34" fmla="*/ 643292 w 32"/>
                <a:gd name="T35" fmla="*/ 14650 h 29"/>
                <a:gd name="T36" fmla="*/ 643292 w 32"/>
                <a:gd name="T37" fmla="*/ 14821 h 29"/>
                <a:gd name="T38" fmla="*/ 1706741 w 32"/>
                <a:gd name="T39" fmla="*/ 17771 h 29"/>
                <a:gd name="T40" fmla="*/ 1950605 w 32"/>
                <a:gd name="T41" fmla="*/ 17771 h 29"/>
                <a:gd name="T42" fmla="*/ 1950605 w 32"/>
                <a:gd name="T43" fmla="*/ 20712 h 29"/>
                <a:gd name="T44" fmla="*/ 2617048 w 32"/>
                <a:gd name="T45" fmla="*/ 20712 h 29"/>
                <a:gd name="T46" fmla="*/ 2934369 w 32"/>
                <a:gd name="T47" fmla="*/ 20954 h 29"/>
                <a:gd name="T48" fmla="*/ 3359157 w 32"/>
                <a:gd name="T49" fmla="*/ 20954 h 29"/>
                <a:gd name="T50" fmla="*/ 4240447 w 32"/>
                <a:gd name="T51" fmla="*/ 24419 h 29"/>
                <a:gd name="T52" fmla="*/ 5501939 w 32"/>
                <a:gd name="T53" fmla="*/ 24419 h 29"/>
                <a:gd name="T54" fmla="*/ 5649220 w 32"/>
                <a:gd name="T55" fmla="*/ 26608 h 29"/>
                <a:gd name="T56" fmla="*/ 7512628 w 32"/>
                <a:gd name="T57" fmla="*/ 26608 h 29"/>
                <a:gd name="T58" fmla="*/ 7950832 w 32"/>
                <a:gd name="T59" fmla="*/ 29282 h 29"/>
                <a:gd name="T60" fmla="*/ 8905305 w 32"/>
                <a:gd name="T61" fmla="*/ 29282 h 29"/>
                <a:gd name="T62" fmla="*/ 8609407 w 32"/>
                <a:gd name="T63" fmla="*/ 26608 h 29"/>
                <a:gd name="T64" fmla="*/ 8609407 w 32"/>
                <a:gd name="T65" fmla="*/ 23576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29"/>
                <a:gd name="T101" fmla="*/ 32 w 32"/>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29">
                  <a:moveTo>
                    <a:pt x="30" y="23"/>
                  </a:moveTo>
                  <a:lnTo>
                    <a:pt x="30" y="21"/>
                  </a:lnTo>
                  <a:lnTo>
                    <a:pt x="28" y="20"/>
                  </a:lnTo>
                  <a:lnTo>
                    <a:pt x="28" y="18"/>
                  </a:lnTo>
                  <a:lnTo>
                    <a:pt x="26" y="17"/>
                  </a:lnTo>
                  <a:lnTo>
                    <a:pt x="26" y="15"/>
                  </a:lnTo>
                  <a:lnTo>
                    <a:pt x="25" y="14"/>
                  </a:lnTo>
                  <a:lnTo>
                    <a:pt x="25" y="13"/>
                  </a:lnTo>
                  <a:lnTo>
                    <a:pt x="23" y="11"/>
                  </a:lnTo>
                  <a:lnTo>
                    <a:pt x="23" y="9"/>
                  </a:lnTo>
                  <a:lnTo>
                    <a:pt x="22" y="9"/>
                  </a:lnTo>
                  <a:lnTo>
                    <a:pt x="22" y="7"/>
                  </a:lnTo>
                  <a:lnTo>
                    <a:pt x="17" y="1"/>
                  </a:lnTo>
                  <a:lnTo>
                    <a:pt x="15" y="1"/>
                  </a:lnTo>
                  <a:lnTo>
                    <a:pt x="13" y="0"/>
                  </a:lnTo>
                  <a:lnTo>
                    <a:pt x="0" y="0"/>
                  </a:lnTo>
                  <a:lnTo>
                    <a:pt x="0" y="11"/>
                  </a:lnTo>
                  <a:lnTo>
                    <a:pt x="2" y="14"/>
                  </a:lnTo>
                  <a:lnTo>
                    <a:pt x="2" y="15"/>
                  </a:lnTo>
                  <a:lnTo>
                    <a:pt x="6" y="18"/>
                  </a:lnTo>
                  <a:lnTo>
                    <a:pt x="7" y="18"/>
                  </a:lnTo>
                  <a:lnTo>
                    <a:pt x="7" y="20"/>
                  </a:lnTo>
                  <a:lnTo>
                    <a:pt x="9" y="20"/>
                  </a:lnTo>
                  <a:lnTo>
                    <a:pt x="10" y="21"/>
                  </a:lnTo>
                  <a:lnTo>
                    <a:pt x="12" y="21"/>
                  </a:lnTo>
                  <a:lnTo>
                    <a:pt x="15" y="24"/>
                  </a:lnTo>
                  <a:lnTo>
                    <a:pt x="19" y="24"/>
                  </a:lnTo>
                  <a:lnTo>
                    <a:pt x="20" y="26"/>
                  </a:lnTo>
                  <a:lnTo>
                    <a:pt x="26" y="26"/>
                  </a:lnTo>
                  <a:lnTo>
                    <a:pt x="28" y="28"/>
                  </a:lnTo>
                  <a:lnTo>
                    <a:pt x="31" y="28"/>
                  </a:lnTo>
                  <a:lnTo>
                    <a:pt x="30" y="26"/>
                  </a:lnTo>
                  <a:lnTo>
                    <a:pt x="30" y="23"/>
                  </a:lnTo>
                </a:path>
              </a:pathLst>
            </a:custGeom>
            <a:solidFill>
              <a:srgbClr val="000000"/>
            </a:solidFill>
            <a:ln w="12700" cap="rnd">
              <a:solidFill>
                <a:srgbClr val="000000"/>
              </a:solidFill>
              <a:round/>
              <a:headEnd/>
              <a:tailEnd/>
            </a:ln>
          </p:spPr>
          <p:txBody>
            <a:bodyPr/>
            <a:lstStyle/>
            <a:p>
              <a:endParaRPr lang="en-US"/>
            </a:p>
          </p:txBody>
        </p:sp>
        <p:sp>
          <p:nvSpPr>
            <p:cNvPr id="2266" name="Freeform 158"/>
            <p:cNvSpPr>
              <a:spLocks/>
            </p:cNvSpPr>
            <p:nvPr/>
          </p:nvSpPr>
          <p:spPr bwMode="auto">
            <a:xfrm>
              <a:off x="4361" y="2593"/>
              <a:ext cx="60" cy="168"/>
            </a:xfrm>
            <a:custGeom>
              <a:avLst/>
              <a:gdLst>
                <a:gd name="T0" fmla="*/ 6643806 w 32"/>
                <a:gd name="T1" fmla="*/ 9357 h 118"/>
                <a:gd name="T2" fmla="*/ 6857594 w 32"/>
                <a:gd name="T3" fmla="*/ 17491 h 118"/>
                <a:gd name="T4" fmla="*/ 7206782 w 32"/>
                <a:gd name="T5" fmla="*/ 27004 h 118"/>
                <a:gd name="T6" fmla="*/ 7865452 w 32"/>
                <a:gd name="T7" fmla="*/ 36418 h 118"/>
                <a:gd name="T8" fmla="*/ 7950832 w 32"/>
                <a:gd name="T9" fmla="*/ 49114 h 118"/>
                <a:gd name="T10" fmla="*/ 8261827 w 32"/>
                <a:gd name="T11" fmla="*/ 64136 h 118"/>
                <a:gd name="T12" fmla="*/ 8905305 w 32"/>
                <a:gd name="T13" fmla="*/ 74770 h 118"/>
                <a:gd name="T14" fmla="*/ 8261827 w 32"/>
                <a:gd name="T15" fmla="*/ 84931 h 118"/>
                <a:gd name="T16" fmla="*/ 7950832 w 32"/>
                <a:gd name="T17" fmla="*/ 90867 h 118"/>
                <a:gd name="T18" fmla="*/ 7865452 w 32"/>
                <a:gd name="T19" fmla="*/ 93613 h 118"/>
                <a:gd name="T20" fmla="*/ 7206782 w 32"/>
                <a:gd name="T21" fmla="*/ 100631 h 118"/>
                <a:gd name="T22" fmla="*/ 6857594 w 32"/>
                <a:gd name="T23" fmla="*/ 105098 h 118"/>
                <a:gd name="T24" fmla="*/ 6643806 w 32"/>
                <a:gd name="T25" fmla="*/ 110953 h 118"/>
                <a:gd name="T26" fmla="*/ 6000258 w 32"/>
                <a:gd name="T27" fmla="*/ 115872 h 118"/>
                <a:gd name="T28" fmla="*/ 5649220 w 32"/>
                <a:gd name="T29" fmla="*/ 118880 h 118"/>
                <a:gd name="T30" fmla="*/ 5501939 w 32"/>
                <a:gd name="T31" fmla="*/ 125107 h 118"/>
                <a:gd name="T32" fmla="*/ 5250224 w 32"/>
                <a:gd name="T33" fmla="*/ 127696 h 118"/>
                <a:gd name="T34" fmla="*/ 4906965 w 32"/>
                <a:gd name="T35" fmla="*/ 132338 h 118"/>
                <a:gd name="T36" fmla="*/ 4591687 w 32"/>
                <a:gd name="T37" fmla="*/ 133280 h 118"/>
                <a:gd name="T38" fmla="*/ 4006736 w 32"/>
                <a:gd name="T39" fmla="*/ 134715 h 118"/>
                <a:gd name="T40" fmla="*/ 2934369 w 32"/>
                <a:gd name="T41" fmla="*/ 137767 h 118"/>
                <a:gd name="T42" fmla="*/ 643292 w 32"/>
                <a:gd name="T43" fmla="*/ 134715 h 118"/>
                <a:gd name="T44" fmla="*/ 0 w 32"/>
                <a:gd name="T45" fmla="*/ 127696 h 118"/>
                <a:gd name="T46" fmla="*/ 643292 w 32"/>
                <a:gd name="T47" fmla="*/ 110953 h 118"/>
                <a:gd name="T48" fmla="*/ 643292 w 32"/>
                <a:gd name="T49" fmla="*/ 99554 h 118"/>
                <a:gd name="T50" fmla="*/ 910262 w 32"/>
                <a:gd name="T51" fmla="*/ 90867 h 118"/>
                <a:gd name="T52" fmla="*/ 1395759 w 32"/>
                <a:gd name="T53" fmla="*/ 77378 h 118"/>
                <a:gd name="T54" fmla="*/ 1706741 w 32"/>
                <a:gd name="T55" fmla="*/ 69291 h 118"/>
                <a:gd name="T56" fmla="*/ 1395759 w 32"/>
                <a:gd name="T57" fmla="*/ 64136 h 118"/>
                <a:gd name="T58" fmla="*/ 910262 w 32"/>
                <a:gd name="T59" fmla="*/ 61720 h 118"/>
                <a:gd name="T60" fmla="*/ 643292 w 32"/>
                <a:gd name="T61" fmla="*/ 58454 h 118"/>
                <a:gd name="T62" fmla="*/ 643292 w 32"/>
                <a:gd name="T63" fmla="*/ 46680 h 118"/>
                <a:gd name="T64" fmla="*/ 643292 w 32"/>
                <a:gd name="T65" fmla="*/ 39175 h 118"/>
                <a:gd name="T66" fmla="*/ 910262 w 32"/>
                <a:gd name="T67" fmla="*/ 32787 h 118"/>
                <a:gd name="T68" fmla="*/ 1706741 w 32"/>
                <a:gd name="T69" fmla="*/ 27516 h 118"/>
                <a:gd name="T70" fmla="*/ 3657384 w 32"/>
                <a:gd name="T71" fmla="*/ 18967 h 118"/>
                <a:gd name="T72" fmla="*/ 4006736 w 32"/>
                <a:gd name="T73" fmla="*/ 17491 h 118"/>
                <a:gd name="T74" fmla="*/ 5501939 w 32"/>
                <a:gd name="T75" fmla="*/ 13322 h 118"/>
                <a:gd name="T76" fmla="*/ 5649220 w 32"/>
                <a:gd name="T77" fmla="*/ 9357 h 118"/>
                <a:gd name="T78" fmla="*/ 6643806 w 32"/>
                <a:gd name="T79" fmla="*/ 3780 h 1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
                <a:gd name="T121" fmla="*/ 0 h 118"/>
                <a:gd name="T122" fmla="*/ 32 w 32"/>
                <a:gd name="T123" fmla="*/ 118 h 1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 h="118">
                  <a:moveTo>
                    <a:pt x="23" y="3"/>
                  </a:moveTo>
                  <a:lnTo>
                    <a:pt x="23" y="8"/>
                  </a:lnTo>
                  <a:lnTo>
                    <a:pt x="24" y="9"/>
                  </a:lnTo>
                  <a:lnTo>
                    <a:pt x="24" y="15"/>
                  </a:lnTo>
                  <a:lnTo>
                    <a:pt x="25" y="18"/>
                  </a:lnTo>
                  <a:lnTo>
                    <a:pt x="25" y="23"/>
                  </a:lnTo>
                  <a:lnTo>
                    <a:pt x="27" y="26"/>
                  </a:lnTo>
                  <a:lnTo>
                    <a:pt x="27" y="31"/>
                  </a:lnTo>
                  <a:lnTo>
                    <a:pt x="28" y="34"/>
                  </a:lnTo>
                  <a:lnTo>
                    <a:pt x="28" y="42"/>
                  </a:lnTo>
                  <a:lnTo>
                    <a:pt x="29" y="44"/>
                  </a:lnTo>
                  <a:lnTo>
                    <a:pt x="29" y="55"/>
                  </a:lnTo>
                  <a:lnTo>
                    <a:pt x="31" y="58"/>
                  </a:lnTo>
                  <a:lnTo>
                    <a:pt x="31" y="64"/>
                  </a:lnTo>
                  <a:lnTo>
                    <a:pt x="29" y="67"/>
                  </a:lnTo>
                  <a:lnTo>
                    <a:pt x="29" y="72"/>
                  </a:lnTo>
                  <a:lnTo>
                    <a:pt x="28" y="73"/>
                  </a:lnTo>
                  <a:lnTo>
                    <a:pt x="28" y="77"/>
                  </a:lnTo>
                  <a:lnTo>
                    <a:pt x="27" y="78"/>
                  </a:lnTo>
                  <a:lnTo>
                    <a:pt x="27" y="80"/>
                  </a:lnTo>
                  <a:lnTo>
                    <a:pt x="25" y="82"/>
                  </a:lnTo>
                  <a:lnTo>
                    <a:pt x="25" y="86"/>
                  </a:lnTo>
                  <a:lnTo>
                    <a:pt x="24" y="88"/>
                  </a:lnTo>
                  <a:lnTo>
                    <a:pt x="24" y="90"/>
                  </a:lnTo>
                  <a:lnTo>
                    <a:pt x="23" y="91"/>
                  </a:lnTo>
                  <a:lnTo>
                    <a:pt x="23" y="95"/>
                  </a:lnTo>
                  <a:lnTo>
                    <a:pt x="21" y="96"/>
                  </a:lnTo>
                  <a:lnTo>
                    <a:pt x="21" y="99"/>
                  </a:lnTo>
                  <a:lnTo>
                    <a:pt x="20" y="101"/>
                  </a:lnTo>
                  <a:lnTo>
                    <a:pt x="20" y="102"/>
                  </a:lnTo>
                  <a:lnTo>
                    <a:pt x="19" y="105"/>
                  </a:lnTo>
                  <a:lnTo>
                    <a:pt x="19" y="107"/>
                  </a:lnTo>
                  <a:lnTo>
                    <a:pt x="18" y="107"/>
                  </a:lnTo>
                  <a:lnTo>
                    <a:pt x="18" y="109"/>
                  </a:lnTo>
                  <a:lnTo>
                    <a:pt x="17" y="110"/>
                  </a:lnTo>
                  <a:lnTo>
                    <a:pt x="17" y="113"/>
                  </a:lnTo>
                  <a:lnTo>
                    <a:pt x="16" y="113"/>
                  </a:lnTo>
                  <a:lnTo>
                    <a:pt x="16" y="114"/>
                  </a:lnTo>
                  <a:lnTo>
                    <a:pt x="14" y="114"/>
                  </a:lnTo>
                  <a:lnTo>
                    <a:pt x="14" y="115"/>
                  </a:lnTo>
                  <a:lnTo>
                    <a:pt x="11" y="115"/>
                  </a:lnTo>
                  <a:lnTo>
                    <a:pt x="10" y="117"/>
                  </a:lnTo>
                  <a:lnTo>
                    <a:pt x="5" y="117"/>
                  </a:lnTo>
                  <a:lnTo>
                    <a:pt x="2" y="115"/>
                  </a:lnTo>
                  <a:lnTo>
                    <a:pt x="0" y="115"/>
                  </a:lnTo>
                  <a:lnTo>
                    <a:pt x="0" y="109"/>
                  </a:lnTo>
                  <a:lnTo>
                    <a:pt x="2" y="107"/>
                  </a:lnTo>
                  <a:lnTo>
                    <a:pt x="2" y="95"/>
                  </a:lnTo>
                  <a:lnTo>
                    <a:pt x="2" y="94"/>
                  </a:lnTo>
                  <a:lnTo>
                    <a:pt x="2" y="85"/>
                  </a:lnTo>
                  <a:lnTo>
                    <a:pt x="3" y="83"/>
                  </a:lnTo>
                  <a:lnTo>
                    <a:pt x="3" y="77"/>
                  </a:lnTo>
                  <a:lnTo>
                    <a:pt x="5" y="74"/>
                  </a:lnTo>
                  <a:lnTo>
                    <a:pt x="5" y="66"/>
                  </a:lnTo>
                  <a:lnTo>
                    <a:pt x="6" y="64"/>
                  </a:lnTo>
                  <a:lnTo>
                    <a:pt x="6" y="59"/>
                  </a:lnTo>
                  <a:lnTo>
                    <a:pt x="5" y="58"/>
                  </a:lnTo>
                  <a:lnTo>
                    <a:pt x="5" y="55"/>
                  </a:lnTo>
                  <a:lnTo>
                    <a:pt x="3" y="54"/>
                  </a:lnTo>
                  <a:lnTo>
                    <a:pt x="3" y="53"/>
                  </a:lnTo>
                  <a:lnTo>
                    <a:pt x="2" y="53"/>
                  </a:lnTo>
                  <a:lnTo>
                    <a:pt x="2" y="50"/>
                  </a:lnTo>
                  <a:lnTo>
                    <a:pt x="2" y="40"/>
                  </a:lnTo>
                  <a:lnTo>
                    <a:pt x="2" y="39"/>
                  </a:lnTo>
                  <a:lnTo>
                    <a:pt x="2" y="34"/>
                  </a:lnTo>
                  <a:lnTo>
                    <a:pt x="3" y="31"/>
                  </a:lnTo>
                  <a:lnTo>
                    <a:pt x="3" y="28"/>
                  </a:lnTo>
                  <a:lnTo>
                    <a:pt x="5" y="27"/>
                  </a:lnTo>
                  <a:lnTo>
                    <a:pt x="6" y="24"/>
                  </a:lnTo>
                  <a:lnTo>
                    <a:pt x="13" y="18"/>
                  </a:lnTo>
                  <a:lnTo>
                    <a:pt x="13" y="16"/>
                  </a:lnTo>
                  <a:lnTo>
                    <a:pt x="14" y="16"/>
                  </a:lnTo>
                  <a:lnTo>
                    <a:pt x="14" y="15"/>
                  </a:lnTo>
                  <a:lnTo>
                    <a:pt x="16" y="15"/>
                  </a:lnTo>
                  <a:lnTo>
                    <a:pt x="19" y="11"/>
                  </a:lnTo>
                  <a:lnTo>
                    <a:pt x="19" y="9"/>
                  </a:lnTo>
                  <a:lnTo>
                    <a:pt x="20" y="8"/>
                  </a:lnTo>
                  <a:lnTo>
                    <a:pt x="20" y="0"/>
                  </a:lnTo>
                  <a:lnTo>
                    <a:pt x="23" y="3"/>
                  </a:lnTo>
                </a:path>
              </a:pathLst>
            </a:custGeom>
            <a:solidFill>
              <a:srgbClr val="FFFF6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67" name="Freeform 159"/>
            <p:cNvSpPr>
              <a:spLocks/>
            </p:cNvSpPr>
            <p:nvPr/>
          </p:nvSpPr>
          <p:spPr bwMode="auto">
            <a:xfrm>
              <a:off x="3932" y="2698"/>
              <a:ext cx="55" cy="71"/>
            </a:xfrm>
            <a:custGeom>
              <a:avLst/>
              <a:gdLst>
                <a:gd name="T0" fmla="*/ 8777683 w 29"/>
                <a:gd name="T1" fmla="*/ 1 h 49"/>
                <a:gd name="T2" fmla="*/ 8349988 w 29"/>
                <a:gd name="T3" fmla="*/ 3457 h 49"/>
                <a:gd name="T4" fmla="*/ 7282789 w 29"/>
                <a:gd name="T5" fmla="*/ 5009 h 49"/>
                <a:gd name="T6" fmla="*/ 6871302 w 29"/>
                <a:gd name="T7" fmla="*/ 5009 h 49"/>
                <a:gd name="T8" fmla="*/ 6161434 w 29"/>
                <a:gd name="T9" fmla="*/ 7529 h 49"/>
                <a:gd name="T10" fmla="*/ 5377085 w 29"/>
                <a:gd name="T11" fmla="*/ 10909 h 49"/>
                <a:gd name="T12" fmla="*/ 4744380 w 29"/>
                <a:gd name="T13" fmla="*/ 10909 h 49"/>
                <a:gd name="T14" fmla="*/ 4031960 w 29"/>
                <a:gd name="T15" fmla="*/ 13539 h 49"/>
                <a:gd name="T16" fmla="*/ 3248757 w 29"/>
                <a:gd name="T17" fmla="*/ 15807 h 49"/>
                <a:gd name="T18" fmla="*/ 2835191 w 29"/>
                <a:gd name="T19" fmla="*/ 15807 h 49"/>
                <a:gd name="T20" fmla="*/ 788230 w 29"/>
                <a:gd name="T21" fmla="*/ 26322 h 49"/>
                <a:gd name="T22" fmla="*/ 788230 w 29"/>
                <a:gd name="T23" fmla="*/ 28426 h 49"/>
                <a:gd name="T24" fmla="*/ 0 w 29"/>
                <a:gd name="T25" fmla="*/ 30161 h 49"/>
                <a:gd name="T26" fmla="*/ 0 w 29"/>
                <a:gd name="T27" fmla="*/ 33725 h 49"/>
                <a:gd name="T28" fmla="*/ 0 w 29"/>
                <a:gd name="T29" fmla="*/ 36759 h 49"/>
                <a:gd name="T30" fmla="*/ 0 w 29"/>
                <a:gd name="T31" fmla="*/ 53263 h 49"/>
                <a:gd name="T32" fmla="*/ 0 w 29"/>
                <a:gd name="T33" fmla="*/ 55264 h 49"/>
                <a:gd name="T34" fmla="*/ 0 w 29"/>
                <a:gd name="T35" fmla="*/ 59682 h 49"/>
                <a:gd name="T36" fmla="*/ 788230 w 29"/>
                <a:gd name="T37" fmla="*/ 65679 h 49"/>
                <a:gd name="T38" fmla="*/ 788230 w 29"/>
                <a:gd name="T39" fmla="*/ 67175 h 49"/>
                <a:gd name="T40" fmla="*/ 1120951 w 29"/>
                <a:gd name="T41" fmla="*/ 74078 h 49"/>
                <a:gd name="T42" fmla="*/ 1494919 w 29"/>
                <a:gd name="T43" fmla="*/ 74078 h 49"/>
                <a:gd name="T44" fmla="*/ 2125942 w 29"/>
                <a:gd name="T45" fmla="*/ 74173 h 49"/>
                <a:gd name="T46" fmla="*/ 2501582 w 29"/>
                <a:gd name="T47" fmla="*/ 74173 h 49"/>
                <a:gd name="T48" fmla="*/ 2835191 w 29"/>
                <a:gd name="T49" fmla="*/ 77177 h 49"/>
                <a:gd name="T50" fmla="*/ 4031960 w 29"/>
                <a:gd name="T51" fmla="*/ 77177 h 49"/>
                <a:gd name="T52" fmla="*/ 4031960 w 29"/>
                <a:gd name="T53" fmla="*/ 80076 h 49"/>
                <a:gd name="T54" fmla="*/ 6161434 w 29"/>
                <a:gd name="T55" fmla="*/ 80076 h 49"/>
                <a:gd name="T56" fmla="*/ 6412556 w 29"/>
                <a:gd name="T57" fmla="*/ 77177 h 49"/>
                <a:gd name="T58" fmla="*/ 8777683 w 29"/>
                <a:gd name="T59" fmla="*/ 77177 h 49"/>
                <a:gd name="T60" fmla="*/ 8777683 w 29"/>
                <a:gd name="T61" fmla="*/ 74078 h 49"/>
                <a:gd name="T62" fmla="*/ 9354978 w 29"/>
                <a:gd name="T63" fmla="*/ 70807 h 49"/>
                <a:gd name="T64" fmla="*/ 9354978 w 29"/>
                <a:gd name="T65" fmla="*/ 65679 h 49"/>
                <a:gd name="T66" fmla="*/ 9784858 w 29"/>
                <a:gd name="T67" fmla="*/ 63325 h 49"/>
                <a:gd name="T68" fmla="*/ 9784858 w 29"/>
                <a:gd name="T69" fmla="*/ 53263 h 49"/>
                <a:gd name="T70" fmla="*/ 10197919 w 29"/>
                <a:gd name="T71" fmla="*/ 51190 h 49"/>
                <a:gd name="T72" fmla="*/ 10197919 w 29"/>
                <a:gd name="T73" fmla="*/ 26322 h 49"/>
                <a:gd name="T74" fmla="*/ 9784858 w 29"/>
                <a:gd name="T75" fmla="*/ 25369 h 49"/>
                <a:gd name="T76" fmla="*/ 9784858 w 29"/>
                <a:gd name="T77" fmla="*/ 1 h 49"/>
                <a:gd name="T78" fmla="*/ 9354978 w 29"/>
                <a:gd name="T79" fmla="*/ 1 h 49"/>
                <a:gd name="T80" fmla="*/ 9354978 w 29"/>
                <a:gd name="T81" fmla="*/ 0 h 49"/>
                <a:gd name="T82" fmla="*/ 8349988 w 29"/>
                <a:gd name="T83" fmla="*/ 0 h 49"/>
                <a:gd name="T84" fmla="*/ 8777683 w 29"/>
                <a:gd name="T85" fmla="*/ 1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49"/>
                <a:gd name="T131" fmla="*/ 29 w 29"/>
                <a:gd name="T132" fmla="*/ 49 h 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49">
                  <a:moveTo>
                    <a:pt x="24" y="1"/>
                  </a:moveTo>
                  <a:lnTo>
                    <a:pt x="23" y="2"/>
                  </a:lnTo>
                  <a:lnTo>
                    <a:pt x="20" y="3"/>
                  </a:lnTo>
                  <a:lnTo>
                    <a:pt x="19" y="3"/>
                  </a:lnTo>
                  <a:lnTo>
                    <a:pt x="17" y="5"/>
                  </a:lnTo>
                  <a:lnTo>
                    <a:pt x="15" y="7"/>
                  </a:lnTo>
                  <a:lnTo>
                    <a:pt x="13" y="7"/>
                  </a:lnTo>
                  <a:lnTo>
                    <a:pt x="11" y="8"/>
                  </a:lnTo>
                  <a:lnTo>
                    <a:pt x="9" y="10"/>
                  </a:lnTo>
                  <a:lnTo>
                    <a:pt x="8" y="10"/>
                  </a:lnTo>
                  <a:lnTo>
                    <a:pt x="2" y="16"/>
                  </a:lnTo>
                  <a:lnTo>
                    <a:pt x="2" y="17"/>
                  </a:lnTo>
                  <a:lnTo>
                    <a:pt x="0" y="18"/>
                  </a:lnTo>
                  <a:lnTo>
                    <a:pt x="0" y="21"/>
                  </a:lnTo>
                  <a:lnTo>
                    <a:pt x="0" y="22"/>
                  </a:lnTo>
                  <a:lnTo>
                    <a:pt x="0" y="32"/>
                  </a:lnTo>
                  <a:lnTo>
                    <a:pt x="0" y="33"/>
                  </a:lnTo>
                  <a:lnTo>
                    <a:pt x="0" y="36"/>
                  </a:lnTo>
                  <a:lnTo>
                    <a:pt x="2" y="39"/>
                  </a:lnTo>
                  <a:lnTo>
                    <a:pt x="2" y="41"/>
                  </a:lnTo>
                  <a:lnTo>
                    <a:pt x="3" y="44"/>
                  </a:lnTo>
                  <a:lnTo>
                    <a:pt x="4" y="44"/>
                  </a:lnTo>
                  <a:lnTo>
                    <a:pt x="6" y="45"/>
                  </a:lnTo>
                  <a:lnTo>
                    <a:pt x="7" y="45"/>
                  </a:lnTo>
                  <a:lnTo>
                    <a:pt x="8" y="46"/>
                  </a:lnTo>
                  <a:lnTo>
                    <a:pt x="11" y="46"/>
                  </a:lnTo>
                  <a:lnTo>
                    <a:pt x="11" y="48"/>
                  </a:lnTo>
                  <a:lnTo>
                    <a:pt x="17" y="48"/>
                  </a:lnTo>
                  <a:lnTo>
                    <a:pt x="18" y="46"/>
                  </a:lnTo>
                  <a:lnTo>
                    <a:pt x="24" y="46"/>
                  </a:lnTo>
                  <a:lnTo>
                    <a:pt x="24" y="44"/>
                  </a:lnTo>
                  <a:lnTo>
                    <a:pt x="26" y="43"/>
                  </a:lnTo>
                  <a:lnTo>
                    <a:pt x="26" y="39"/>
                  </a:lnTo>
                  <a:lnTo>
                    <a:pt x="27" y="38"/>
                  </a:lnTo>
                  <a:lnTo>
                    <a:pt x="27" y="32"/>
                  </a:lnTo>
                  <a:lnTo>
                    <a:pt x="28" y="31"/>
                  </a:lnTo>
                  <a:lnTo>
                    <a:pt x="28" y="16"/>
                  </a:lnTo>
                  <a:lnTo>
                    <a:pt x="27" y="15"/>
                  </a:lnTo>
                  <a:lnTo>
                    <a:pt x="27" y="1"/>
                  </a:lnTo>
                  <a:lnTo>
                    <a:pt x="26" y="1"/>
                  </a:lnTo>
                  <a:lnTo>
                    <a:pt x="26" y="0"/>
                  </a:lnTo>
                  <a:lnTo>
                    <a:pt x="23" y="0"/>
                  </a:lnTo>
                  <a:lnTo>
                    <a:pt x="24" y="1"/>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68" name="Freeform 160"/>
            <p:cNvSpPr>
              <a:spLocks/>
            </p:cNvSpPr>
            <p:nvPr/>
          </p:nvSpPr>
          <p:spPr bwMode="auto">
            <a:xfrm>
              <a:off x="3932" y="2664"/>
              <a:ext cx="27" cy="12"/>
            </a:xfrm>
            <a:custGeom>
              <a:avLst/>
              <a:gdLst>
                <a:gd name="T0" fmla="*/ 5565013 w 14"/>
                <a:gd name="T1" fmla="*/ 21079 h 8"/>
                <a:gd name="T2" fmla="*/ 5565013 w 14"/>
                <a:gd name="T3" fmla="*/ 14053 h 8"/>
                <a:gd name="T4" fmla="*/ 6549510 w 14"/>
                <a:gd name="T5" fmla="*/ 14053 h 8"/>
                <a:gd name="T6" fmla="*/ 6549510 w 14"/>
                <a:gd name="T7" fmla="*/ 8092 h 8"/>
                <a:gd name="T8" fmla="*/ 5565013 w 14"/>
                <a:gd name="T9" fmla="*/ 5395 h 8"/>
                <a:gd name="T10" fmla="*/ 5014738 w 14"/>
                <a:gd name="T11" fmla="*/ 5395 h 8"/>
                <a:gd name="T12" fmla="*/ 5014738 w 14"/>
                <a:gd name="T13" fmla="*/ 0 h 8"/>
                <a:gd name="T14" fmla="*/ 0 w 1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11" y="7"/>
                  </a:moveTo>
                  <a:lnTo>
                    <a:pt x="11" y="5"/>
                  </a:lnTo>
                  <a:lnTo>
                    <a:pt x="13" y="5"/>
                  </a:lnTo>
                  <a:lnTo>
                    <a:pt x="13" y="3"/>
                  </a:lnTo>
                  <a:lnTo>
                    <a:pt x="11" y="2"/>
                  </a:lnTo>
                  <a:lnTo>
                    <a:pt x="10" y="2"/>
                  </a:lnTo>
                  <a:lnTo>
                    <a:pt x="10" y="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9" name="Freeform 161"/>
            <p:cNvSpPr>
              <a:spLocks/>
            </p:cNvSpPr>
            <p:nvPr/>
          </p:nvSpPr>
          <p:spPr bwMode="auto">
            <a:xfrm>
              <a:off x="4086" y="2746"/>
              <a:ext cx="292" cy="47"/>
            </a:xfrm>
            <a:custGeom>
              <a:avLst/>
              <a:gdLst>
                <a:gd name="T0" fmla="*/ 1333163 w 155"/>
                <a:gd name="T1" fmla="*/ 27102 h 33"/>
                <a:gd name="T2" fmla="*/ 2133840 w 155"/>
                <a:gd name="T3" fmla="*/ 27861 h 33"/>
                <a:gd name="T4" fmla="*/ 2511507 w 155"/>
                <a:gd name="T5" fmla="*/ 31638 h 33"/>
                <a:gd name="T6" fmla="*/ 5744284 w 155"/>
                <a:gd name="T7" fmla="*/ 33014 h 33"/>
                <a:gd name="T8" fmla="*/ 10416050 w 155"/>
                <a:gd name="T9" fmla="*/ 33686 h 33"/>
                <a:gd name="T10" fmla="*/ 14977073 w 155"/>
                <a:gd name="T11" fmla="*/ 35625 h 33"/>
                <a:gd name="T12" fmla="*/ 19622490 w 155"/>
                <a:gd name="T13" fmla="*/ 38386 h 33"/>
                <a:gd name="T14" fmla="*/ 23231775 w 155"/>
                <a:gd name="T15" fmla="*/ 35625 h 33"/>
                <a:gd name="T16" fmla="*/ 24030566 w 155"/>
                <a:gd name="T17" fmla="*/ 33014 h 33"/>
                <a:gd name="T18" fmla="*/ 25087899 w 155"/>
                <a:gd name="T19" fmla="*/ 31638 h 33"/>
                <a:gd name="T20" fmla="*/ 26876099 w 155"/>
                <a:gd name="T21" fmla="*/ 29889 h 33"/>
                <a:gd name="T22" fmla="*/ 29123662 w 155"/>
                <a:gd name="T23" fmla="*/ 27861 h 33"/>
                <a:gd name="T24" fmla="*/ 30832196 w 155"/>
                <a:gd name="T25" fmla="*/ 27102 h 33"/>
                <a:gd name="T26" fmla="*/ 33312296 w 155"/>
                <a:gd name="T27" fmla="*/ 25733 h 33"/>
                <a:gd name="T28" fmla="*/ 35789631 w 155"/>
                <a:gd name="T29" fmla="*/ 23180 h 33"/>
                <a:gd name="T30" fmla="*/ 38405106 w 155"/>
                <a:gd name="T31" fmla="*/ 22214 h 33"/>
                <a:gd name="T32" fmla="*/ 40916772 w 155"/>
                <a:gd name="T33" fmla="*/ 21465 h 33"/>
                <a:gd name="T34" fmla="*/ 44133820 w 155"/>
                <a:gd name="T35" fmla="*/ 19562 h 33"/>
                <a:gd name="T36" fmla="*/ 45270472 w 155"/>
                <a:gd name="T37" fmla="*/ 19029 h 33"/>
                <a:gd name="T38" fmla="*/ 45899172 w 155"/>
                <a:gd name="T39" fmla="*/ 17562 h 33"/>
                <a:gd name="T40" fmla="*/ 48119486 w 155"/>
                <a:gd name="T41" fmla="*/ 15597 h 33"/>
                <a:gd name="T42" fmla="*/ 48801779 w 155"/>
                <a:gd name="T43" fmla="*/ 13361 h 33"/>
                <a:gd name="T44" fmla="*/ 48119486 w 155"/>
                <a:gd name="T45" fmla="*/ 3791 h 33"/>
                <a:gd name="T46" fmla="*/ 47786538 w 155"/>
                <a:gd name="T47" fmla="*/ 0 h 33"/>
                <a:gd name="T48" fmla="*/ 43058326 w 155"/>
                <a:gd name="T49" fmla="*/ 1 h 33"/>
                <a:gd name="T50" fmla="*/ 38687264 w 155"/>
                <a:gd name="T51" fmla="*/ 2662 h 33"/>
                <a:gd name="T52" fmla="*/ 34128600 w 155"/>
                <a:gd name="T53" fmla="*/ 3791 h 33"/>
                <a:gd name="T54" fmla="*/ 29724887 w 155"/>
                <a:gd name="T55" fmla="*/ 5633 h 33"/>
                <a:gd name="T56" fmla="*/ 27251728 w 155"/>
                <a:gd name="T57" fmla="*/ 7689 h 33"/>
                <a:gd name="T58" fmla="*/ 24030566 w 155"/>
                <a:gd name="T59" fmla="*/ 8023 h 33"/>
                <a:gd name="T60" fmla="*/ 19622490 w 155"/>
                <a:gd name="T61" fmla="*/ 9381 h 33"/>
                <a:gd name="T62" fmla="*/ 17167069 w 155"/>
                <a:gd name="T63" fmla="*/ 11427 h 33"/>
                <a:gd name="T64" fmla="*/ 12933104 w 155"/>
                <a:gd name="T65" fmla="*/ 13361 h 33"/>
                <a:gd name="T66" fmla="*/ 8206233 w 155"/>
                <a:gd name="T67" fmla="*/ 13735 h 33"/>
                <a:gd name="T68" fmla="*/ 3849872 w 155"/>
                <a:gd name="T69" fmla="*/ 15597 h 33"/>
                <a:gd name="T70" fmla="*/ 1001140 w 155"/>
                <a:gd name="T71" fmla="*/ 17562 h 33"/>
                <a:gd name="T72" fmla="*/ 707672 w 155"/>
                <a:gd name="T73" fmla="*/ 21465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5"/>
                <a:gd name="T112" fmla="*/ 0 h 33"/>
                <a:gd name="T113" fmla="*/ 155 w 155"/>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5" h="33">
                  <a:moveTo>
                    <a:pt x="0" y="19"/>
                  </a:moveTo>
                  <a:lnTo>
                    <a:pt x="4" y="23"/>
                  </a:lnTo>
                  <a:lnTo>
                    <a:pt x="6" y="23"/>
                  </a:lnTo>
                  <a:lnTo>
                    <a:pt x="7" y="24"/>
                  </a:lnTo>
                  <a:lnTo>
                    <a:pt x="7" y="25"/>
                  </a:lnTo>
                  <a:lnTo>
                    <a:pt x="8" y="27"/>
                  </a:lnTo>
                  <a:lnTo>
                    <a:pt x="17" y="27"/>
                  </a:lnTo>
                  <a:lnTo>
                    <a:pt x="18" y="28"/>
                  </a:lnTo>
                  <a:lnTo>
                    <a:pt x="32" y="28"/>
                  </a:lnTo>
                  <a:lnTo>
                    <a:pt x="33" y="29"/>
                  </a:lnTo>
                  <a:lnTo>
                    <a:pt x="46" y="29"/>
                  </a:lnTo>
                  <a:lnTo>
                    <a:pt x="47" y="30"/>
                  </a:lnTo>
                  <a:lnTo>
                    <a:pt x="59" y="30"/>
                  </a:lnTo>
                  <a:lnTo>
                    <a:pt x="62" y="32"/>
                  </a:lnTo>
                  <a:lnTo>
                    <a:pt x="71" y="32"/>
                  </a:lnTo>
                  <a:lnTo>
                    <a:pt x="73" y="30"/>
                  </a:lnTo>
                  <a:lnTo>
                    <a:pt x="74" y="30"/>
                  </a:lnTo>
                  <a:lnTo>
                    <a:pt x="76" y="28"/>
                  </a:lnTo>
                  <a:lnTo>
                    <a:pt x="78" y="28"/>
                  </a:lnTo>
                  <a:lnTo>
                    <a:pt x="79" y="27"/>
                  </a:lnTo>
                  <a:lnTo>
                    <a:pt x="81" y="27"/>
                  </a:lnTo>
                  <a:lnTo>
                    <a:pt x="85" y="25"/>
                  </a:lnTo>
                  <a:lnTo>
                    <a:pt x="90" y="25"/>
                  </a:lnTo>
                  <a:lnTo>
                    <a:pt x="92" y="24"/>
                  </a:lnTo>
                  <a:lnTo>
                    <a:pt x="95" y="24"/>
                  </a:lnTo>
                  <a:lnTo>
                    <a:pt x="97" y="23"/>
                  </a:lnTo>
                  <a:lnTo>
                    <a:pt x="103" y="23"/>
                  </a:lnTo>
                  <a:lnTo>
                    <a:pt x="105" y="22"/>
                  </a:lnTo>
                  <a:lnTo>
                    <a:pt x="110" y="22"/>
                  </a:lnTo>
                  <a:lnTo>
                    <a:pt x="113" y="20"/>
                  </a:lnTo>
                  <a:lnTo>
                    <a:pt x="119" y="20"/>
                  </a:lnTo>
                  <a:lnTo>
                    <a:pt x="121" y="19"/>
                  </a:lnTo>
                  <a:lnTo>
                    <a:pt x="127" y="19"/>
                  </a:lnTo>
                  <a:lnTo>
                    <a:pt x="129" y="18"/>
                  </a:lnTo>
                  <a:lnTo>
                    <a:pt x="137" y="18"/>
                  </a:lnTo>
                  <a:lnTo>
                    <a:pt x="139" y="17"/>
                  </a:lnTo>
                  <a:lnTo>
                    <a:pt x="143" y="17"/>
                  </a:lnTo>
                  <a:lnTo>
                    <a:pt x="143" y="16"/>
                  </a:lnTo>
                  <a:lnTo>
                    <a:pt x="144" y="16"/>
                  </a:lnTo>
                  <a:lnTo>
                    <a:pt x="145" y="15"/>
                  </a:lnTo>
                  <a:lnTo>
                    <a:pt x="151" y="15"/>
                  </a:lnTo>
                  <a:lnTo>
                    <a:pt x="152" y="13"/>
                  </a:lnTo>
                  <a:lnTo>
                    <a:pt x="154" y="13"/>
                  </a:lnTo>
                  <a:lnTo>
                    <a:pt x="154" y="11"/>
                  </a:lnTo>
                  <a:lnTo>
                    <a:pt x="152" y="10"/>
                  </a:lnTo>
                  <a:lnTo>
                    <a:pt x="152" y="3"/>
                  </a:lnTo>
                  <a:lnTo>
                    <a:pt x="151" y="2"/>
                  </a:lnTo>
                  <a:lnTo>
                    <a:pt x="151" y="0"/>
                  </a:lnTo>
                  <a:lnTo>
                    <a:pt x="142" y="0"/>
                  </a:lnTo>
                  <a:lnTo>
                    <a:pt x="136" y="1"/>
                  </a:lnTo>
                  <a:lnTo>
                    <a:pt x="127" y="1"/>
                  </a:lnTo>
                  <a:lnTo>
                    <a:pt x="122" y="2"/>
                  </a:lnTo>
                  <a:lnTo>
                    <a:pt x="112" y="2"/>
                  </a:lnTo>
                  <a:lnTo>
                    <a:pt x="108" y="3"/>
                  </a:lnTo>
                  <a:lnTo>
                    <a:pt x="98" y="3"/>
                  </a:lnTo>
                  <a:lnTo>
                    <a:pt x="94" y="5"/>
                  </a:lnTo>
                  <a:lnTo>
                    <a:pt x="90" y="5"/>
                  </a:lnTo>
                  <a:lnTo>
                    <a:pt x="86" y="6"/>
                  </a:lnTo>
                  <a:lnTo>
                    <a:pt x="80" y="6"/>
                  </a:lnTo>
                  <a:lnTo>
                    <a:pt x="76" y="7"/>
                  </a:lnTo>
                  <a:lnTo>
                    <a:pt x="68" y="7"/>
                  </a:lnTo>
                  <a:lnTo>
                    <a:pt x="62" y="8"/>
                  </a:lnTo>
                  <a:lnTo>
                    <a:pt x="58" y="8"/>
                  </a:lnTo>
                  <a:lnTo>
                    <a:pt x="54" y="10"/>
                  </a:lnTo>
                  <a:lnTo>
                    <a:pt x="44" y="10"/>
                  </a:lnTo>
                  <a:lnTo>
                    <a:pt x="41" y="11"/>
                  </a:lnTo>
                  <a:lnTo>
                    <a:pt x="31" y="11"/>
                  </a:lnTo>
                  <a:lnTo>
                    <a:pt x="26" y="12"/>
                  </a:lnTo>
                  <a:lnTo>
                    <a:pt x="17" y="12"/>
                  </a:lnTo>
                  <a:lnTo>
                    <a:pt x="12" y="13"/>
                  </a:lnTo>
                  <a:lnTo>
                    <a:pt x="3" y="13"/>
                  </a:lnTo>
                  <a:lnTo>
                    <a:pt x="3" y="15"/>
                  </a:lnTo>
                  <a:lnTo>
                    <a:pt x="2" y="16"/>
                  </a:lnTo>
                  <a:lnTo>
                    <a:pt x="2" y="18"/>
                  </a:lnTo>
                  <a:lnTo>
                    <a:pt x="0" y="19"/>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70" name="Freeform 162"/>
            <p:cNvSpPr>
              <a:spLocks/>
            </p:cNvSpPr>
            <p:nvPr/>
          </p:nvSpPr>
          <p:spPr bwMode="auto">
            <a:xfrm>
              <a:off x="4034" y="2412"/>
              <a:ext cx="426" cy="63"/>
            </a:xfrm>
            <a:custGeom>
              <a:avLst/>
              <a:gdLst>
                <a:gd name="T0" fmla="*/ 6746939 w 227"/>
                <a:gd name="T1" fmla="*/ 17518 h 44"/>
                <a:gd name="T2" fmla="*/ 15308533 w 227"/>
                <a:gd name="T3" fmla="*/ 15249 h 44"/>
                <a:gd name="T4" fmla="*/ 23761508 w 227"/>
                <a:gd name="T5" fmla="*/ 14567 h 44"/>
                <a:gd name="T6" fmla="*/ 31100656 w 227"/>
                <a:gd name="T7" fmla="*/ 12235 h 44"/>
                <a:gd name="T8" fmla="*/ 39923538 w 227"/>
                <a:gd name="T9" fmla="*/ 10174 h 44"/>
                <a:gd name="T10" fmla="*/ 46598352 w 227"/>
                <a:gd name="T11" fmla="*/ 9131 h 44"/>
                <a:gd name="T12" fmla="*/ 47832558 w 227"/>
                <a:gd name="T13" fmla="*/ 5968 h 44"/>
                <a:gd name="T14" fmla="*/ 49245211 w 227"/>
                <a:gd name="T15" fmla="*/ 4168 h 44"/>
                <a:gd name="T16" fmla="*/ 50508003 w 227"/>
                <a:gd name="T17" fmla="*/ 2911 h 44"/>
                <a:gd name="T18" fmla="*/ 51617959 w 227"/>
                <a:gd name="T19" fmla="*/ 0 h 44"/>
                <a:gd name="T20" fmla="*/ 55159246 w 227"/>
                <a:gd name="T21" fmla="*/ 2911 h 44"/>
                <a:gd name="T22" fmla="*/ 56589164 w 227"/>
                <a:gd name="T23" fmla="*/ 4168 h 44"/>
                <a:gd name="T24" fmla="*/ 57254940 w 227"/>
                <a:gd name="T25" fmla="*/ 5968 h 44"/>
                <a:gd name="T26" fmla="*/ 58174529 w 227"/>
                <a:gd name="T27" fmla="*/ 6377 h 44"/>
                <a:gd name="T28" fmla="*/ 59584900 w 227"/>
                <a:gd name="T29" fmla="*/ 9131 h 44"/>
                <a:gd name="T30" fmla="*/ 61601685 w 227"/>
                <a:gd name="T31" fmla="*/ 15249 h 44"/>
                <a:gd name="T32" fmla="*/ 63685114 w 227"/>
                <a:gd name="T33" fmla="*/ 21834 h 44"/>
                <a:gd name="T34" fmla="*/ 63986699 w 227"/>
                <a:gd name="T35" fmla="*/ 26804 h 44"/>
                <a:gd name="T36" fmla="*/ 64579841 w 227"/>
                <a:gd name="T37" fmla="*/ 29863 h 44"/>
                <a:gd name="T38" fmla="*/ 65702169 w 227"/>
                <a:gd name="T39" fmla="*/ 33187 h 44"/>
                <a:gd name="T40" fmla="*/ 66360468 w 227"/>
                <a:gd name="T41" fmla="*/ 33903 h 44"/>
                <a:gd name="T42" fmla="*/ 66001232 w 227"/>
                <a:gd name="T43" fmla="*/ 35914 h 44"/>
                <a:gd name="T44" fmla="*/ 62259744 w 227"/>
                <a:gd name="T45" fmla="*/ 39720 h 44"/>
                <a:gd name="T46" fmla="*/ 58934108 w 227"/>
                <a:gd name="T47" fmla="*/ 42758 h 44"/>
                <a:gd name="T48" fmla="*/ 56589164 w 227"/>
                <a:gd name="T49" fmla="*/ 47518 h 44"/>
                <a:gd name="T50" fmla="*/ 54580156 w 227"/>
                <a:gd name="T51" fmla="*/ 48543 h 44"/>
                <a:gd name="T52" fmla="*/ 52852226 w 227"/>
                <a:gd name="T53" fmla="*/ 48972 h 44"/>
                <a:gd name="T54" fmla="*/ 50862825 w 227"/>
                <a:gd name="T55" fmla="*/ 52480 h 44"/>
                <a:gd name="T56" fmla="*/ 21417360 w 227"/>
                <a:gd name="T57" fmla="*/ 53642 h 44"/>
                <a:gd name="T58" fmla="*/ 17331514 w 227"/>
                <a:gd name="T59" fmla="*/ 54950 h 44"/>
                <a:gd name="T60" fmla="*/ 11093701 w 227"/>
                <a:gd name="T61" fmla="*/ 56872 h 44"/>
                <a:gd name="T62" fmla="*/ 10746198 w 227"/>
                <a:gd name="T63" fmla="*/ 54950 h 44"/>
                <a:gd name="T64" fmla="*/ 9986229 w 227"/>
                <a:gd name="T65" fmla="*/ 53642 h 44"/>
                <a:gd name="T66" fmla="*/ 8748337 w 227"/>
                <a:gd name="T67" fmla="*/ 48972 h 44"/>
                <a:gd name="T68" fmla="*/ 6746939 w 227"/>
                <a:gd name="T69" fmla="*/ 42758 h 44"/>
                <a:gd name="T70" fmla="*/ 5672733 w 227"/>
                <a:gd name="T71" fmla="*/ 39720 h 44"/>
                <a:gd name="T72" fmla="*/ 3741550 w 227"/>
                <a:gd name="T73" fmla="*/ 35914 h 44"/>
                <a:gd name="T74" fmla="*/ 1726756 w 227"/>
                <a:gd name="T75" fmla="*/ 29863 h 44"/>
                <a:gd name="T76" fmla="*/ 0 w 227"/>
                <a:gd name="T77" fmla="*/ 25083 h 44"/>
                <a:gd name="T78" fmla="*/ 665808 w 227"/>
                <a:gd name="T79" fmla="*/ 17518 h 44"/>
                <a:gd name="T80" fmla="*/ 920126 w 227"/>
                <a:gd name="T81" fmla="*/ 17518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7"/>
                <a:gd name="T124" fmla="*/ 0 h 44"/>
                <a:gd name="T125" fmla="*/ 227 w 227"/>
                <a:gd name="T126" fmla="*/ 44 h 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7" h="44">
                  <a:moveTo>
                    <a:pt x="3" y="13"/>
                  </a:moveTo>
                  <a:lnTo>
                    <a:pt x="23" y="13"/>
                  </a:lnTo>
                  <a:lnTo>
                    <a:pt x="27" y="12"/>
                  </a:lnTo>
                  <a:lnTo>
                    <a:pt x="52" y="12"/>
                  </a:lnTo>
                  <a:lnTo>
                    <a:pt x="57" y="11"/>
                  </a:lnTo>
                  <a:lnTo>
                    <a:pt x="81" y="11"/>
                  </a:lnTo>
                  <a:lnTo>
                    <a:pt x="86" y="9"/>
                  </a:lnTo>
                  <a:lnTo>
                    <a:pt x="106" y="9"/>
                  </a:lnTo>
                  <a:lnTo>
                    <a:pt x="110" y="8"/>
                  </a:lnTo>
                  <a:lnTo>
                    <a:pt x="136" y="8"/>
                  </a:lnTo>
                  <a:lnTo>
                    <a:pt x="139" y="7"/>
                  </a:lnTo>
                  <a:lnTo>
                    <a:pt x="159" y="7"/>
                  </a:lnTo>
                  <a:lnTo>
                    <a:pt x="162" y="5"/>
                  </a:lnTo>
                  <a:lnTo>
                    <a:pt x="163" y="4"/>
                  </a:lnTo>
                  <a:lnTo>
                    <a:pt x="166" y="4"/>
                  </a:lnTo>
                  <a:lnTo>
                    <a:pt x="168" y="3"/>
                  </a:lnTo>
                  <a:lnTo>
                    <a:pt x="171" y="3"/>
                  </a:lnTo>
                  <a:lnTo>
                    <a:pt x="172" y="2"/>
                  </a:lnTo>
                  <a:lnTo>
                    <a:pt x="174" y="2"/>
                  </a:lnTo>
                  <a:lnTo>
                    <a:pt x="176" y="0"/>
                  </a:lnTo>
                  <a:lnTo>
                    <a:pt x="186" y="0"/>
                  </a:lnTo>
                  <a:lnTo>
                    <a:pt x="188" y="2"/>
                  </a:lnTo>
                  <a:lnTo>
                    <a:pt x="191" y="2"/>
                  </a:lnTo>
                  <a:lnTo>
                    <a:pt x="193" y="3"/>
                  </a:lnTo>
                  <a:lnTo>
                    <a:pt x="194" y="3"/>
                  </a:lnTo>
                  <a:lnTo>
                    <a:pt x="195" y="4"/>
                  </a:lnTo>
                  <a:lnTo>
                    <a:pt x="197" y="4"/>
                  </a:lnTo>
                  <a:lnTo>
                    <a:pt x="198" y="5"/>
                  </a:lnTo>
                  <a:lnTo>
                    <a:pt x="201" y="7"/>
                  </a:lnTo>
                  <a:lnTo>
                    <a:pt x="203" y="7"/>
                  </a:lnTo>
                  <a:lnTo>
                    <a:pt x="206" y="11"/>
                  </a:lnTo>
                  <a:lnTo>
                    <a:pt x="210" y="12"/>
                  </a:lnTo>
                  <a:lnTo>
                    <a:pt x="214" y="15"/>
                  </a:lnTo>
                  <a:lnTo>
                    <a:pt x="217" y="17"/>
                  </a:lnTo>
                  <a:lnTo>
                    <a:pt x="218" y="18"/>
                  </a:lnTo>
                  <a:lnTo>
                    <a:pt x="218" y="20"/>
                  </a:lnTo>
                  <a:lnTo>
                    <a:pt x="220" y="20"/>
                  </a:lnTo>
                  <a:lnTo>
                    <a:pt x="220" y="23"/>
                  </a:lnTo>
                  <a:lnTo>
                    <a:pt x="223" y="23"/>
                  </a:lnTo>
                  <a:lnTo>
                    <a:pt x="224" y="25"/>
                  </a:lnTo>
                  <a:lnTo>
                    <a:pt x="225" y="25"/>
                  </a:lnTo>
                  <a:lnTo>
                    <a:pt x="226" y="26"/>
                  </a:lnTo>
                  <a:lnTo>
                    <a:pt x="225" y="26"/>
                  </a:lnTo>
                  <a:lnTo>
                    <a:pt x="225" y="27"/>
                  </a:lnTo>
                  <a:lnTo>
                    <a:pt x="218" y="28"/>
                  </a:lnTo>
                  <a:lnTo>
                    <a:pt x="212" y="30"/>
                  </a:lnTo>
                  <a:lnTo>
                    <a:pt x="206" y="32"/>
                  </a:lnTo>
                  <a:lnTo>
                    <a:pt x="201" y="33"/>
                  </a:lnTo>
                  <a:lnTo>
                    <a:pt x="197" y="35"/>
                  </a:lnTo>
                  <a:lnTo>
                    <a:pt x="193" y="36"/>
                  </a:lnTo>
                  <a:lnTo>
                    <a:pt x="189" y="36"/>
                  </a:lnTo>
                  <a:lnTo>
                    <a:pt x="186" y="37"/>
                  </a:lnTo>
                  <a:lnTo>
                    <a:pt x="183" y="37"/>
                  </a:lnTo>
                  <a:lnTo>
                    <a:pt x="180" y="38"/>
                  </a:lnTo>
                  <a:lnTo>
                    <a:pt x="176" y="38"/>
                  </a:lnTo>
                  <a:lnTo>
                    <a:pt x="173" y="40"/>
                  </a:lnTo>
                  <a:lnTo>
                    <a:pt x="85" y="40"/>
                  </a:lnTo>
                  <a:lnTo>
                    <a:pt x="73" y="41"/>
                  </a:lnTo>
                  <a:lnTo>
                    <a:pt x="61" y="41"/>
                  </a:lnTo>
                  <a:lnTo>
                    <a:pt x="59" y="42"/>
                  </a:lnTo>
                  <a:lnTo>
                    <a:pt x="59" y="43"/>
                  </a:lnTo>
                  <a:lnTo>
                    <a:pt x="38" y="43"/>
                  </a:lnTo>
                  <a:lnTo>
                    <a:pt x="38" y="42"/>
                  </a:lnTo>
                  <a:lnTo>
                    <a:pt x="37" y="42"/>
                  </a:lnTo>
                  <a:lnTo>
                    <a:pt x="35" y="41"/>
                  </a:lnTo>
                  <a:lnTo>
                    <a:pt x="34" y="41"/>
                  </a:lnTo>
                  <a:lnTo>
                    <a:pt x="32" y="38"/>
                  </a:lnTo>
                  <a:lnTo>
                    <a:pt x="30" y="38"/>
                  </a:lnTo>
                  <a:lnTo>
                    <a:pt x="26" y="35"/>
                  </a:lnTo>
                  <a:lnTo>
                    <a:pt x="23" y="33"/>
                  </a:lnTo>
                  <a:lnTo>
                    <a:pt x="21" y="32"/>
                  </a:lnTo>
                  <a:lnTo>
                    <a:pt x="19" y="30"/>
                  </a:lnTo>
                  <a:lnTo>
                    <a:pt x="16" y="29"/>
                  </a:lnTo>
                  <a:lnTo>
                    <a:pt x="13" y="27"/>
                  </a:lnTo>
                  <a:lnTo>
                    <a:pt x="10" y="26"/>
                  </a:lnTo>
                  <a:lnTo>
                    <a:pt x="6" y="23"/>
                  </a:lnTo>
                  <a:lnTo>
                    <a:pt x="2" y="19"/>
                  </a:lnTo>
                  <a:lnTo>
                    <a:pt x="0" y="19"/>
                  </a:lnTo>
                  <a:lnTo>
                    <a:pt x="0" y="14"/>
                  </a:lnTo>
                  <a:lnTo>
                    <a:pt x="2" y="13"/>
                  </a:lnTo>
                  <a:lnTo>
                    <a:pt x="2" y="12"/>
                  </a:lnTo>
                  <a:lnTo>
                    <a:pt x="3" y="13"/>
                  </a:lnTo>
                </a:path>
              </a:pathLst>
            </a:custGeom>
            <a:solidFill>
              <a:srgbClr val="FFFF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71" name="Freeform 163"/>
            <p:cNvSpPr>
              <a:spLocks/>
            </p:cNvSpPr>
            <p:nvPr/>
          </p:nvSpPr>
          <p:spPr bwMode="auto">
            <a:xfrm>
              <a:off x="3983" y="2431"/>
              <a:ext cx="58" cy="335"/>
            </a:xfrm>
            <a:custGeom>
              <a:avLst/>
              <a:gdLst>
                <a:gd name="T0" fmla="*/ 7252492 w 31"/>
                <a:gd name="T1" fmla="*/ 295930 h 234"/>
                <a:gd name="T2" fmla="*/ 8276213 w 31"/>
                <a:gd name="T3" fmla="*/ 4166 h 234"/>
                <a:gd name="T4" fmla="*/ 8276213 w 31"/>
                <a:gd name="T5" fmla="*/ 1 h 234"/>
                <a:gd name="T6" fmla="*/ 7252492 w 31"/>
                <a:gd name="T7" fmla="*/ 1 h 234"/>
                <a:gd name="T8" fmla="*/ 6964180 w 31"/>
                <a:gd name="T9" fmla="*/ 0 h 234"/>
                <a:gd name="T10" fmla="*/ 3083826 w 31"/>
                <a:gd name="T11" fmla="*/ 0 h 234"/>
                <a:gd name="T12" fmla="*/ 2818361 w 31"/>
                <a:gd name="T13" fmla="*/ 1 h 234"/>
                <a:gd name="T14" fmla="*/ 2182327 w 31"/>
                <a:gd name="T15" fmla="*/ 1 h 234"/>
                <a:gd name="T16" fmla="*/ 2182327 w 31"/>
                <a:gd name="T17" fmla="*/ 4166 h 234"/>
                <a:gd name="T18" fmla="*/ 1893083 w 31"/>
                <a:gd name="T19" fmla="*/ 5964 h 234"/>
                <a:gd name="T20" fmla="*/ 1648252 w 31"/>
                <a:gd name="T21" fmla="*/ 9117 h 234"/>
                <a:gd name="T22" fmla="*/ 1648252 w 31"/>
                <a:gd name="T23" fmla="*/ 14560 h 234"/>
                <a:gd name="T24" fmla="*/ 1352457 w 31"/>
                <a:gd name="T25" fmla="*/ 19351 h 234"/>
                <a:gd name="T26" fmla="*/ 1011820 w 31"/>
                <a:gd name="T27" fmla="*/ 26751 h 234"/>
                <a:gd name="T28" fmla="*/ 1011820 w 31"/>
                <a:gd name="T29" fmla="*/ 36587 h 234"/>
                <a:gd name="T30" fmla="*/ 880962 w 31"/>
                <a:gd name="T31" fmla="*/ 44485 h 234"/>
                <a:gd name="T32" fmla="*/ 880962 w 31"/>
                <a:gd name="T33" fmla="*/ 54827 h 234"/>
                <a:gd name="T34" fmla="*/ 289048 w 31"/>
                <a:gd name="T35" fmla="*/ 65447 h 234"/>
                <a:gd name="T36" fmla="*/ 289048 w 31"/>
                <a:gd name="T37" fmla="*/ 117986 h 234"/>
                <a:gd name="T38" fmla="*/ 0 w 31"/>
                <a:gd name="T39" fmla="*/ 130527 h 234"/>
                <a:gd name="T40" fmla="*/ 0 w 31"/>
                <a:gd name="T41" fmla="*/ 248100 h 234"/>
                <a:gd name="T42" fmla="*/ 289048 w 31"/>
                <a:gd name="T43" fmla="*/ 260382 h 234"/>
                <a:gd name="T44" fmla="*/ 289048 w 31"/>
                <a:gd name="T45" fmla="*/ 304821 h 234"/>
                <a:gd name="T46" fmla="*/ 7252492 w 31"/>
                <a:gd name="T47" fmla="*/ 295930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34"/>
                <a:gd name="T74" fmla="*/ 31 w 31"/>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34">
                  <a:moveTo>
                    <a:pt x="26" y="226"/>
                  </a:moveTo>
                  <a:lnTo>
                    <a:pt x="30" y="3"/>
                  </a:lnTo>
                  <a:lnTo>
                    <a:pt x="30" y="1"/>
                  </a:lnTo>
                  <a:lnTo>
                    <a:pt x="26" y="1"/>
                  </a:lnTo>
                  <a:lnTo>
                    <a:pt x="25" y="0"/>
                  </a:lnTo>
                  <a:lnTo>
                    <a:pt x="11" y="0"/>
                  </a:lnTo>
                  <a:lnTo>
                    <a:pt x="10" y="1"/>
                  </a:lnTo>
                  <a:lnTo>
                    <a:pt x="8" y="1"/>
                  </a:lnTo>
                  <a:lnTo>
                    <a:pt x="8" y="3"/>
                  </a:lnTo>
                  <a:lnTo>
                    <a:pt x="7" y="4"/>
                  </a:lnTo>
                  <a:lnTo>
                    <a:pt x="6" y="7"/>
                  </a:lnTo>
                  <a:lnTo>
                    <a:pt x="6" y="11"/>
                  </a:lnTo>
                  <a:lnTo>
                    <a:pt x="5" y="15"/>
                  </a:lnTo>
                  <a:lnTo>
                    <a:pt x="4" y="20"/>
                  </a:lnTo>
                  <a:lnTo>
                    <a:pt x="4" y="28"/>
                  </a:lnTo>
                  <a:lnTo>
                    <a:pt x="3" y="34"/>
                  </a:lnTo>
                  <a:lnTo>
                    <a:pt x="3" y="42"/>
                  </a:lnTo>
                  <a:lnTo>
                    <a:pt x="1" y="50"/>
                  </a:lnTo>
                  <a:lnTo>
                    <a:pt x="1" y="90"/>
                  </a:lnTo>
                  <a:lnTo>
                    <a:pt x="0" y="100"/>
                  </a:lnTo>
                  <a:lnTo>
                    <a:pt x="0" y="190"/>
                  </a:lnTo>
                  <a:lnTo>
                    <a:pt x="1" y="199"/>
                  </a:lnTo>
                  <a:lnTo>
                    <a:pt x="1" y="233"/>
                  </a:lnTo>
                  <a:lnTo>
                    <a:pt x="26" y="226"/>
                  </a:lnTo>
                </a:path>
              </a:pathLst>
            </a:custGeom>
            <a:solidFill>
              <a:srgbClr val="FFFF6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72" name="Freeform 164"/>
            <p:cNvSpPr>
              <a:spLocks/>
            </p:cNvSpPr>
            <p:nvPr/>
          </p:nvSpPr>
          <p:spPr bwMode="auto">
            <a:xfrm>
              <a:off x="4032" y="2432"/>
              <a:ext cx="103" cy="83"/>
            </a:xfrm>
            <a:custGeom>
              <a:avLst/>
              <a:gdLst>
                <a:gd name="T0" fmla="*/ 547614 w 55"/>
                <a:gd name="T1" fmla="*/ 2863 h 58"/>
                <a:gd name="T2" fmla="*/ 1676085 w 55"/>
                <a:gd name="T3" fmla="*/ 5863 h 58"/>
                <a:gd name="T4" fmla="*/ 3596651 w 55"/>
                <a:gd name="T5" fmla="*/ 13008 h 58"/>
                <a:gd name="T6" fmla="*/ 5142839 w 55"/>
                <a:gd name="T7" fmla="*/ 17181 h 58"/>
                <a:gd name="T8" fmla="*/ 5353540 w 55"/>
                <a:gd name="T9" fmla="*/ 19147 h 58"/>
                <a:gd name="T10" fmla="*/ 6735545 w 55"/>
                <a:gd name="T11" fmla="*/ 23546 h 58"/>
                <a:gd name="T12" fmla="*/ 7366541 w 55"/>
                <a:gd name="T13" fmla="*/ 26639 h 58"/>
                <a:gd name="T14" fmla="*/ 8106124 w 55"/>
                <a:gd name="T15" fmla="*/ 27400 h 58"/>
                <a:gd name="T16" fmla="*/ 8995220 w 55"/>
                <a:gd name="T17" fmla="*/ 27917 h 58"/>
                <a:gd name="T18" fmla="*/ 9938228 w 55"/>
                <a:gd name="T19" fmla="*/ 29569 h 58"/>
                <a:gd name="T20" fmla="*/ 11245054 w 55"/>
                <a:gd name="T21" fmla="*/ 33695 h 58"/>
                <a:gd name="T22" fmla="*/ 12225336 w 55"/>
                <a:gd name="T23" fmla="*/ 36088 h 58"/>
                <a:gd name="T24" fmla="*/ 13795520 w 55"/>
                <a:gd name="T25" fmla="*/ 38121 h 58"/>
                <a:gd name="T26" fmla="*/ 15180559 w 55"/>
                <a:gd name="T27" fmla="*/ 39950 h 58"/>
                <a:gd name="T28" fmla="*/ 14633191 w 55"/>
                <a:gd name="T29" fmla="*/ 44273 h 58"/>
                <a:gd name="T30" fmla="*/ 14446795 w 55"/>
                <a:gd name="T31" fmla="*/ 50351 h 58"/>
                <a:gd name="T32" fmla="*/ 14142589 w 55"/>
                <a:gd name="T33" fmla="*/ 63356 h 58"/>
                <a:gd name="T34" fmla="*/ 13795520 w 55"/>
                <a:gd name="T35" fmla="*/ 72054 h 58"/>
                <a:gd name="T36" fmla="*/ 13556088 w 55"/>
                <a:gd name="T37" fmla="*/ 72054 h 58"/>
                <a:gd name="T38" fmla="*/ 11875698 w 55"/>
                <a:gd name="T39" fmla="*/ 69003 h 58"/>
                <a:gd name="T40" fmla="*/ 10669385 w 55"/>
                <a:gd name="T41" fmla="*/ 67344 h 58"/>
                <a:gd name="T42" fmla="*/ 9938228 w 55"/>
                <a:gd name="T43" fmla="*/ 65868 h 58"/>
                <a:gd name="T44" fmla="*/ 8443702 w 55"/>
                <a:gd name="T45" fmla="*/ 59678 h 58"/>
                <a:gd name="T46" fmla="*/ 7366541 w 55"/>
                <a:gd name="T47" fmla="*/ 57170 h 58"/>
                <a:gd name="T48" fmla="*/ 6185251 w 55"/>
                <a:gd name="T49" fmla="*/ 54552 h 58"/>
                <a:gd name="T50" fmla="*/ 5142839 w 55"/>
                <a:gd name="T51" fmla="*/ 50351 h 58"/>
                <a:gd name="T52" fmla="*/ 4508775 w 55"/>
                <a:gd name="T53" fmla="*/ 48645 h 58"/>
                <a:gd name="T54" fmla="*/ 3596651 w 55"/>
                <a:gd name="T55" fmla="*/ 47060 h 58"/>
                <a:gd name="T56" fmla="*/ 2858686 w 55"/>
                <a:gd name="T57" fmla="*/ 45533 h 58"/>
                <a:gd name="T58" fmla="*/ 1369582 w 55"/>
                <a:gd name="T59" fmla="*/ 44273 h 58"/>
                <a:gd name="T60" fmla="*/ 0 w 55"/>
                <a:gd name="T61" fmla="*/ 41703 h 58"/>
                <a:gd name="T62" fmla="*/ 292415 w 55"/>
                <a:gd name="T63" fmla="*/ 33695 h 58"/>
                <a:gd name="T64" fmla="*/ 547614 w 55"/>
                <a:gd name="T65" fmla="*/ 17181 h 58"/>
                <a:gd name="T66" fmla="*/ 894997 w 55"/>
                <a:gd name="T67" fmla="*/ 5863 h 58"/>
                <a:gd name="T68" fmla="*/ 292415 w 55"/>
                <a:gd name="T69" fmla="*/ 4097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
                <a:gd name="T106" fmla="*/ 0 h 58"/>
                <a:gd name="T107" fmla="*/ 55 w 55"/>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 h="58">
                  <a:moveTo>
                    <a:pt x="0" y="0"/>
                  </a:moveTo>
                  <a:lnTo>
                    <a:pt x="2" y="2"/>
                  </a:lnTo>
                  <a:lnTo>
                    <a:pt x="3" y="3"/>
                  </a:lnTo>
                  <a:lnTo>
                    <a:pt x="6" y="4"/>
                  </a:lnTo>
                  <a:lnTo>
                    <a:pt x="10" y="8"/>
                  </a:lnTo>
                  <a:lnTo>
                    <a:pt x="13" y="10"/>
                  </a:lnTo>
                  <a:lnTo>
                    <a:pt x="17" y="13"/>
                  </a:lnTo>
                  <a:lnTo>
                    <a:pt x="18" y="13"/>
                  </a:lnTo>
                  <a:lnTo>
                    <a:pt x="19" y="14"/>
                  </a:lnTo>
                  <a:lnTo>
                    <a:pt x="19" y="15"/>
                  </a:lnTo>
                  <a:lnTo>
                    <a:pt x="21" y="15"/>
                  </a:lnTo>
                  <a:lnTo>
                    <a:pt x="24" y="18"/>
                  </a:lnTo>
                  <a:lnTo>
                    <a:pt x="25" y="18"/>
                  </a:lnTo>
                  <a:lnTo>
                    <a:pt x="26" y="20"/>
                  </a:lnTo>
                  <a:lnTo>
                    <a:pt x="28" y="20"/>
                  </a:lnTo>
                  <a:lnTo>
                    <a:pt x="29" y="21"/>
                  </a:lnTo>
                  <a:lnTo>
                    <a:pt x="30" y="21"/>
                  </a:lnTo>
                  <a:lnTo>
                    <a:pt x="32" y="22"/>
                  </a:lnTo>
                  <a:lnTo>
                    <a:pt x="34" y="23"/>
                  </a:lnTo>
                  <a:lnTo>
                    <a:pt x="35" y="23"/>
                  </a:lnTo>
                  <a:lnTo>
                    <a:pt x="37" y="25"/>
                  </a:lnTo>
                  <a:lnTo>
                    <a:pt x="40" y="26"/>
                  </a:lnTo>
                  <a:lnTo>
                    <a:pt x="41" y="26"/>
                  </a:lnTo>
                  <a:lnTo>
                    <a:pt x="43" y="28"/>
                  </a:lnTo>
                  <a:lnTo>
                    <a:pt x="47" y="29"/>
                  </a:lnTo>
                  <a:lnTo>
                    <a:pt x="49" y="29"/>
                  </a:lnTo>
                  <a:lnTo>
                    <a:pt x="51" y="30"/>
                  </a:lnTo>
                  <a:lnTo>
                    <a:pt x="54" y="31"/>
                  </a:lnTo>
                  <a:lnTo>
                    <a:pt x="54" y="32"/>
                  </a:lnTo>
                  <a:lnTo>
                    <a:pt x="52" y="34"/>
                  </a:lnTo>
                  <a:lnTo>
                    <a:pt x="52" y="39"/>
                  </a:lnTo>
                  <a:lnTo>
                    <a:pt x="51" y="39"/>
                  </a:lnTo>
                  <a:lnTo>
                    <a:pt x="51" y="48"/>
                  </a:lnTo>
                  <a:lnTo>
                    <a:pt x="50" y="49"/>
                  </a:lnTo>
                  <a:lnTo>
                    <a:pt x="50" y="54"/>
                  </a:lnTo>
                  <a:lnTo>
                    <a:pt x="49" y="56"/>
                  </a:lnTo>
                  <a:lnTo>
                    <a:pt x="49" y="57"/>
                  </a:lnTo>
                  <a:lnTo>
                    <a:pt x="48" y="56"/>
                  </a:lnTo>
                  <a:lnTo>
                    <a:pt x="45" y="56"/>
                  </a:lnTo>
                  <a:lnTo>
                    <a:pt x="42" y="53"/>
                  </a:lnTo>
                  <a:lnTo>
                    <a:pt x="41" y="53"/>
                  </a:lnTo>
                  <a:lnTo>
                    <a:pt x="38" y="52"/>
                  </a:lnTo>
                  <a:lnTo>
                    <a:pt x="37" y="51"/>
                  </a:lnTo>
                  <a:lnTo>
                    <a:pt x="35" y="51"/>
                  </a:lnTo>
                  <a:lnTo>
                    <a:pt x="32" y="46"/>
                  </a:lnTo>
                  <a:lnTo>
                    <a:pt x="30" y="46"/>
                  </a:lnTo>
                  <a:lnTo>
                    <a:pt x="28" y="44"/>
                  </a:lnTo>
                  <a:lnTo>
                    <a:pt x="26" y="44"/>
                  </a:lnTo>
                  <a:lnTo>
                    <a:pt x="24" y="42"/>
                  </a:lnTo>
                  <a:lnTo>
                    <a:pt x="22" y="42"/>
                  </a:lnTo>
                  <a:lnTo>
                    <a:pt x="19" y="39"/>
                  </a:lnTo>
                  <a:lnTo>
                    <a:pt x="18" y="39"/>
                  </a:lnTo>
                  <a:lnTo>
                    <a:pt x="17" y="38"/>
                  </a:lnTo>
                  <a:lnTo>
                    <a:pt x="16" y="38"/>
                  </a:lnTo>
                  <a:lnTo>
                    <a:pt x="14" y="36"/>
                  </a:lnTo>
                  <a:lnTo>
                    <a:pt x="13" y="36"/>
                  </a:lnTo>
                  <a:lnTo>
                    <a:pt x="12" y="35"/>
                  </a:lnTo>
                  <a:lnTo>
                    <a:pt x="10" y="35"/>
                  </a:lnTo>
                  <a:lnTo>
                    <a:pt x="9" y="34"/>
                  </a:lnTo>
                  <a:lnTo>
                    <a:pt x="5" y="34"/>
                  </a:lnTo>
                  <a:lnTo>
                    <a:pt x="2" y="32"/>
                  </a:lnTo>
                  <a:lnTo>
                    <a:pt x="0" y="32"/>
                  </a:lnTo>
                  <a:lnTo>
                    <a:pt x="0" y="28"/>
                  </a:lnTo>
                  <a:lnTo>
                    <a:pt x="1" y="26"/>
                  </a:lnTo>
                  <a:lnTo>
                    <a:pt x="1" y="14"/>
                  </a:lnTo>
                  <a:lnTo>
                    <a:pt x="2" y="13"/>
                  </a:lnTo>
                  <a:lnTo>
                    <a:pt x="2" y="5"/>
                  </a:lnTo>
                  <a:lnTo>
                    <a:pt x="3" y="4"/>
                  </a:lnTo>
                  <a:lnTo>
                    <a:pt x="3" y="3"/>
                  </a:lnTo>
                  <a:lnTo>
                    <a:pt x="1" y="3"/>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73" name="Freeform 165"/>
            <p:cNvSpPr>
              <a:spLocks/>
            </p:cNvSpPr>
            <p:nvPr/>
          </p:nvSpPr>
          <p:spPr bwMode="auto">
            <a:xfrm>
              <a:off x="4023" y="2477"/>
              <a:ext cx="80" cy="302"/>
            </a:xfrm>
            <a:custGeom>
              <a:avLst/>
              <a:gdLst>
                <a:gd name="T0" fmla="*/ 1238603 w 43"/>
                <a:gd name="T1" fmla="*/ 0 h 211"/>
                <a:gd name="T2" fmla="*/ 1728688 w 43"/>
                <a:gd name="T3" fmla="*/ 1 h 211"/>
                <a:gd name="T4" fmla="*/ 2636374 w 43"/>
                <a:gd name="T5" fmla="*/ 1 h 211"/>
                <a:gd name="T6" fmla="*/ 3216164 w 43"/>
                <a:gd name="T7" fmla="*/ 2908 h 211"/>
                <a:gd name="T8" fmla="*/ 3423561 w 43"/>
                <a:gd name="T9" fmla="*/ 2908 h 211"/>
                <a:gd name="T10" fmla="*/ 3977760 w 43"/>
                <a:gd name="T11" fmla="*/ 5957 h 211"/>
                <a:gd name="T12" fmla="*/ 4642981 w 43"/>
                <a:gd name="T13" fmla="*/ 5957 h 211"/>
                <a:gd name="T14" fmla="*/ 4904882 w 43"/>
                <a:gd name="T15" fmla="*/ 6363 h 211"/>
                <a:gd name="T16" fmla="*/ 5216201 w 43"/>
                <a:gd name="T17" fmla="*/ 6363 h 211"/>
                <a:gd name="T18" fmla="*/ 5394631 w 43"/>
                <a:gd name="T19" fmla="*/ 9107 h 211"/>
                <a:gd name="T20" fmla="*/ 5700275 w 43"/>
                <a:gd name="T21" fmla="*/ 9107 h 211"/>
                <a:gd name="T22" fmla="*/ 7400483 w 43"/>
                <a:gd name="T23" fmla="*/ 18657 h 211"/>
                <a:gd name="T24" fmla="*/ 7976209 w 43"/>
                <a:gd name="T25" fmla="*/ 18657 h 211"/>
                <a:gd name="T26" fmla="*/ 8930159 w 43"/>
                <a:gd name="T27" fmla="*/ 23598 h 211"/>
                <a:gd name="T28" fmla="*/ 9435974 w 43"/>
                <a:gd name="T29" fmla="*/ 24999 h 211"/>
                <a:gd name="T30" fmla="*/ 9704558 w 43"/>
                <a:gd name="T31" fmla="*/ 27451 h 211"/>
                <a:gd name="T32" fmla="*/ 10344134 w 43"/>
                <a:gd name="T33" fmla="*/ 29696 h 211"/>
                <a:gd name="T34" fmla="*/ 10344134 w 43"/>
                <a:gd name="T35" fmla="*/ 74037 h 211"/>
                <a:gd name="T36" fmla="*/ 10036517 w 43"/>
                <a:gd name="T37" fmla="*/ 83966 h 211"/>
                <a:gd name="T38" fmla="*/ 10036517 w 43"/>
                <a:gd name="T39" fmla="*/ 181193 h 211"/>
                <a:gd name="T40" fmla="*/ 9704558 w 43"/>
                <a:gd name="T41" fmla="*/ 190037 h 211"/>
                <a:gd name="T42" fmla="*/ 9704558 w 43"/>
                <a:gd name="T43" fmla="*/ 250926 h 211"/>
                <a:gd name="T44" fmla="*/ 9435974 w 43"/>
                <a:gd name="T45" fmla="*/ 257344 h 211"/>
                <a:gd name="T46" fmla="*/ 9435974 w 43"/>
                <a:gd name="T47" fmla="*/ 273891 h 211"/>
                <a:gd name="T48" fmla="*/ 8930159 w 43"/>
                <a:gd name="T49" fmla="*/ 271996 h 211"/>
                <a:gd name="T50" fmla="*/ 8638103 w 43"/>
                <a:gd name="T51" fmla="*/ 269607 h 211"/>
                <a:gd name="T52" fmla="*/ 7976209 w 43"/>
                <a:gd name="T53" fmla="*/ 267874 h 211"/>
                <a:gd name="T54" fmla="*/ 6369414 w 43"/>
                <a:gd name="T55" fmla="*/ 261831 h 211"/>
                <a:gd name="T56" fmla="*/ 6203590 w 43"/>
                <a:gd name="T57" fmla="*/ 261831 h 211"/>
                <a:gd name="T58" fmla="*/ 6203590 w 43"/>
                <a:gd name="T59" fmla="*/ 259338 h 211"/>
                <a:gd name="T60" fmla="*/ 5700275 w 43"/>
                <a:gd name="T61" fmla="*/ 259338 h 211"/>
                <a:gd name="T62" fmla="*/ 5216201 w 43"/>
                <a:gd name="T63" fmla="*/ 255296 h 211"/>
                <a:gd name="T64" fmla="*/ 4904882 w 43"/>
                <a:gd name="T65" fmla="*/ 255296 h 211"/>
                <a:gd name="T66" fmla="*/ 4642981 w 43"/>
                <a:gd name="T67" fmla="*/ 253334 h 211"/>
                <a:gd name="T68" fmla="*/ 0 w 43"/>
                <a:gd name="T69" fmla="*/ 253334 h 211"/>
                <a:gd name="T70" fmla="*/ 0 w 43"/>
                <a:gd name="T71" fmla="*/ 250926 h 211"/>
                <a:gd name="T72" fmla="*/ 499429 w 43"/>
                <a:gd name="T73" fmla="*/ 248794 h 211"/>
                <a:gd name="T74" fmla="*/ 499429 w 43"/>
                <a:gd name="T75" fmla="*/ 238653 h 211"/>
                <a:gd name="T76" fmla="*/ 761665 w 43"/>
                <a:gd name="T77" fmla="*/ 234477 h 211"/>
                <a:gd name="T78" fmla="*/ 761665 w 43"/>
                <a:gd name="T79" fmla="*/ 225671 h 211"/>
                <a:gd name="T80" fmla="*/ 929170 w 43"/>
                <a:gd name="T81" fmla="*/ 223658 h 211"/>
                <a:gd name="T82" fmla="*/ 929170 w 43"/>
                <a:gd name="T83" fmla="*/ 214921 h 211"/>
                <a:gd name="T84" fmla="*/ 1238603 w 43"/>
                <a:gd name="T85" fmla="*/ 213488 h 211"/>
                <a:gd name="T86" fmla="*/ 1238603 w 43"/>
                <a:gd name="T87" fmla="*/ 204879 h 211"/>
                <a:gd name="T88" fmla="*/ 1417051 w 43"/>
                <a:gd name="T89" fmla="*/ 200456 h 211"/>
                <a:gd name="T90" fmla="*/ 1417051 w 43"/>
                <a:gd name="T91" fmla="*/ 190037 h 211"/>
                <a:gd name="T92" fmla="*/ 1728688 w 43"/>
                <a:gd name="T93" fmla="*/ 189552 h 211"/>
                <a:gd name="T94" fmla="*/ 1728688 w 43"/>
                <a:gd name="T95" fmla="*/ 184969 h 211"/>
                <a:gd name="T96" fmla="*/ 1238603 w 43"/>
                <a:gd name="T97" fmla="*/ 181193 h 211"/>
                <a:gd name="T98" fmla="*/ 1238603 w 43"/>
                <a:gd name="T99" fmla="*/ 94689 h 211"/>
                <a:gd name="T100" fmla="*/ 929170 w 43"/>
                <a:gd name="T101" fmla="*/ 90292 h 211"/>
                <a:gd name="T102" fmla="*/ 929170 w 43"/>
                <a:gd name="T103" fmla="*/ 0 h 211"/>
                <a:gd name="T104" fmla="*/ 1238603 w 43"/>
                <a:gd name="T105" fmla="*/ 0 h 2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
                <a:gd name="T160" fmla="*/ 0 h 211"/>
                <a:gd name="T161" fmla="*/ 43 w 43"/>
                <a:gd name="T162" fmla="*/ 211 h 2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 h="211">
                  <a:moveTo>
                    <a:pt x="5" y="0"/>
                  </a:moveTo>
                  <a:lnTo>
                    <a:pt x="7" y="1"/>
                  </a:lnTo>
                  <a:lnTo>
                    <a:pt x="11" y="1"/>
                  </a:lnTo>
                  <a:lnTo>
                    <a:pt x="13" y="2"/>
                  </a:lnTo>
                  <a:lnTo>
                    <a:pt x="14" y="2"/>
                  </a:lnTo>
                  <a:lnTo>
                    <a:pt x="16" y="4"/>
                  </a:lnTo>
                  <a:lnTo>
                    <a:pt x="19" y="4"/>
                  </a:lnTo>
                  <a:lnTo>
                    <a:pt x="20" y="5"/>
                  </a:lnTo>
                  <a:lnTo>
                    <a:pt x="21" y="5"/>
                  </a:lnTo>
                  <a:lnTo>
                    <a:pt x="22" y="7"/>
                  </a:lnTo>
                  <a:lnTo>
                    <a:pt x="23" y="7"/>
                  </a:lnTo>
                  <a:lnTo>
                    <a:pt x="30" y="14"/>
                  </a:lnTo>
                  <a:lnTo>
                    <a:pt x="32" y="14"/>
                  </a:lnTo>
                  <a:lnTo>
                    <a:pt x="36" y="18"/>
                  </a:lnTo>
                  <a:lnTo>
                    <a:pt x="38" y="19"/>
                  </a:lnTo>
                  <a:lnTo>
                    <a:pt x="39" y="21"/>
                  </a:lnTo>
                  <a:lnTo>
                    <a:pt x="42" y="23"/>
                  </a:lnTo>
                  <a:lnTo>
                    <a:pt x="42" y="57"/>
                  </a:lnTo>
                  <a:lnTo>
                    <a:pt x="41" y="64"/>
                  </a:lnTo>
                  <a:lnTo>
                    <a:pt x="41" y="139"/>
                  </a:lnTo>
                  <a:lnTo>
                    <a:pt x="39" y="146"/>
                  </a:lnTo>
                  <a:lnTo>
                    <a:pt x="39" y="193"/>
                  </a:lnTo>
                  <a:lnTo>
                    <a:pt x="38" y="198"/>
                  </a:lnTo>
                  <a:lnTo>
                    <a:pt x="38" y="210"/>
                  </a:lnTo>
                  <a:lnTo>
                    <a:pt x="36" y="209"/>
                  </a:lnTo>
                  <a:lnTo>
                    <a:pt x="35" y="207"/>
                  </a:lnTo>
                  <a:lnTo>
                    <a:pt x="32" y="206"/>
                  </a:lnTo>
                  <a:lnTo>
                    <a:pt x="26" y="201"/>
                  </a:lnTo>
                  <a:lnTo>
                    <a:pt x="25" y="201"/>
                  </a:lnTo>
                  <a:lnTo>
                    <a:pt x="25" y="199"/>
                  </a:lnTo>
                  <a:lnTo>
                    <a:pt x="23" y="199"/>
                  </a:lnTo>
                  <a:lnTo>
                    <a:pt x="21" y="196"/>
                  </a:lnTo>
                  <a:lnTo>
                    <a:pt x="20" y="196"/>
                  </a:lnTo>
                  <a:lnTo>
                    <a:pt x="19" y="195"/>
                  </a:lnTo>
                  <a:lnTo>
                    <a:pt x="0" y="195"/>
                  </a:lnTo>
                  <a:lnTo>
                    <a:pt x="0" y="193"/>
                  </a:lnTo>
                  <a:lnTo>
                    <a:pt x="2" y="191"/>
                  </a:lnTo>
                  <a:lnTo>
                    <a:pt x="2" y="183"/>
                  </a:lnTo>
                  <a:lnTo>
                    <a:pt x="3" y="180"/>
                  </a:lnTo>
                  <a:lnTo>
                    <a:pt x="3" y="173"/>
                  </a:lnTo>
                  <a:lnTo>
                    <a:pt x="4" y="172"/>
                  </a:lnTo>
                  <a:lnTo>
                    <a:pt x="4" y="165"/>
                  </a:lnTo>
                  <a:lnTo>
                    <a:pt x="5" y="164"/>
                  </a:lnTo>
                  <a:lnTo>
                    <a:pt x="5" y="157"/>
                  </a:lnTo>
                  <a:lnTo>
                    <a:pt x="6" y="154"/>
                  </a:lnTo>
                  <a:lnTo>
                    <a:pt x="6" y="146"/>
                  </a:lnTo>
                  <a:lnTo>
                    <a:pt x="7" y="145"/>
                  </a:lnTo>
                  <a:lnTo>
                    <a:pt x="7" y="142"/>
                  </a:lnTo>
                  <a:lnTo>
                    <a:pt x="5" y="139"/>
                  </a:lnTo>
                  <a:lnTo>
                    <a:pt x="5" y="73"/>
                  </a:lnTo>
                  <a:lnTo>
                    <a:pt x="4" y="69"/>
                  </a:lnTo>
                  <a:lnTo>
                    <a:pt x="4" y="0"/>
                  </a:lnTo>
                  <a:lnTo>
                    <a:pt x="5"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74" name="Freeform 166"/>
            <p:cNvSpPr>
              <a:spLocks/>
            </p:cNvSpPr>
            <p:nvPr/>
          </p:nvSpPr>
          <p:spPr bwMode="auto">
            <a:xfrm>
              <a:off x="4081" y="2471"/>
              <a:ext cx="344" cy="303"/>
            </a:xfrm>
            <a:custGeom>
              <a:avLst/>
              <a:gdLst>
                <a:gd name="T0" fmla="*/ 53791371 w 183"/>
                <a:gd name="T1" fmla="*/ 37553 h 212"/>
                <a:gd name="T2" fmla="*/ 54278460 w 183"/>
                <a:gd name="T3" fmla="*/ 35211 h 212"/>
                <a:gd name="T4" fmla="*/ 54541479 w 183"/>
                <a:gd name="T5" fmla="*/ 34568 h 212"/>
                <a:gd name="T6" fmla="*/ 55247705 w 183"/>
                <a:gd name="T7" fmla="*/ 31499 h 212"/>
                <a:gd name="T8" fmla="*/ 52822577 w 183"/>
                <a:gd name="T9" fmla="*/ 1 h 212"/>
                <a:gd name="T10" fmla="*/ 48240153 w 183"/>
                <a:gd name="T11" fmla="*/ 5796 h 212"/>
                <a:gd name="T12" fmla="*/ 44595844 w 183"/>
                <a:gd name="T13" fmla="*/ 8284 h 212"/>
                <a:gd name="T14" fmla="*/ 41298889 w 183"/>
                <a:gd name="T15" fmla="*/ 9965 h 212"/>
                <a:gd name="T16" fmla="*/ 37599451 w 183"/>
                <a:gd name="T17" fmla="*/ 11840 h 212"/>
                <a:gd name="T18" fmla="*/ 34862490 w 183"/>
                <a:gd name="T19" fmla="*/ 14242 h 212"/>
                <a:gd name="T20" fmla="*/ 31523721 w 183"/>
                <a:gd name="T21" fmla="*/ 14837 h 212"/>
                <a:gd name="T22" fmla="*/ 27926226 w 183"/>
                <a:gd name="T23" fmla="*/ 17897 h 212"/>
                <a:gd name="T24" fmla="*/ 24810497 w 183"/>
                <a:gd name="T25" fmla="*/ 18384 h 212"/>
                <a:gd name="T26" fmla="*/ 19420414 w 183"/>
                <a:gd name="T27" fmla="*/ 20355 h 212"/>
                <a:gd name="T28" fmla="*/ 14856107 w 183"/>
                <a:gd name="T29" fmla="*/ 24186 h 212"/>
                <a:gd name="T30" fmla="*/ 8997387 w 183"/>
                <a:gd name="T31" fmla="*/ 25579 h 212"/>
                <a:gd name="T32" fmla="*/ 2071380 w 183"/>
                <a:gd name="T33" fmla="*/ 29092 h 212"/>
                <a:gd name="T34" fmla="*/ 1775111 w 183"/>
                <a:gd name="T35" fmla="*/ 43319 h 212"/>
                <a:gd name="T36" fmla="*/ 1292417 w 183"/>
                <a:gd name="T37" fmla="*/ 62317 h 212"/>
                <a:gd name="T38" fmla="*/ 944318 w 183"/>
                <a:gd name="T39" fmla="*/ 82553 h 212"/>
                <a:gd name="T40" fmla="*/ 687536 w 183"/>
                <a:gd name="T41" fmla="*/ 103762 h 212"/>
                <a:gd name="T42" fmla="*/ 0 w 183"/>
                <a:gd name="T43" fmla="*/ 135495 h 212"/>
                <a:gd name="T44" fmla="*/ 687536 w 183"/>
                <a:gd name="T45" fmla="*/ 200603 h 212"/>
                <a:gd name="T46" fmla="*/ 944318 w 183"/>
                <a:gd name="T47" fmla="*/ 220387 h 212"/>
                <a:gd name="T48" fmla="*/ 1775111 w 183"/>
                <a:gd name="T49" fmla="*/ 238121 h 212"/>
                <a:gd name="T50" fmla="*/ 2429462 w 183"/>
                <a:gd name="T51" fmla="*/ 251384 h 212"/>
                <a:gd name="T52" fmla="*/ 4204271 w 183"/>
                <a:gd name="T53" fmla="*/ 262530 h 212"/>
                <a:gd name="T54" fmla="*/ 6272492 w 183"/>
                <a:gd name="T55" fmla="*/ 267405 h 212"/>
                <a:gd name="T56" fmla="*/ 10331211 w 183"/>
                <a:gd name="T57" fmla="*/ 265544 h 212"/>
                <a:gd name="T58" fmla="*/ 12100333 w 183"/>
                <a:gd name="T59" fmla="*/ 255553 h 212"/>
                <a:gd name="T60" fmla="*/ 12789145 w 183"/>
                <a:gd name="T61" fmla="*/ 247981 h 212"/>
                <a:gd name="T62" fmla="*/ 13392848 w 183"/>
                <a:gd name="T63" fmla="*/ 175886 h 212"/>
                <a:gd name="T64" fmla="*/ 13392848 w 183"/>
                <a:gd name="T65" fmla="*/ 162168 h 212"/>
                <a:gd name="T66" fmla="*/ 14169731 w 183"/>
                <a:gd name="T67" fmla="*/ 152553 h 212"/>
                <a:gd name="T68" fmla="*/ 15222935 w 183"/>
                <a:gd name="T69" fmla="*/ 144727 h 212"/>
                <a:gd name="T70" fmla="*/ 17285584 w 183"/>
                <a:gd name="T71" fmla="*/ 135495 h 212"/>
                <a:gd name="T72" fmla="*/ 18904211 w 183"/>
                <a:gd name="T73" fmla="*/ 131441 h 212"/>
                <a:gd name="T74" fmla="*/ 20971173 w 183"/>
                <a:gd name="T75" fmla="*/ 125103 h 212"/>
                <a:gd name="T76" fmla="*/ 23429761 w 183"/>
                <a:gd name="T77" fmla="*/ 121396 h 212"/>
                <a:gd name="T78" fmla="*/ 25175626 w 183"/>
                <a:gd name="T79" fmla="*/ 118687 h 212"/>
                <a:gd name="T80" fmla="*/ 27568136 w 183"/>
                <a:gd name="T81" fmla="*/ 115123 h 212"/>
                <a:gd name="T82" fmla="*/ 29390501 w 183"/>
                <a:gd name="T83" fmla="*/ 112759 h 212"/>
                <a:gd name="T84" fmla="*/ 32101618 w 183"/>
                <a:gd name="T85" fmla="*/ 109294 h 212"/>
                <a:gd name="T86" fmla="*/ 34260900 w 183"/>
                <a:gd name="T87" fmla="*/ 105234 h 212"/>
                <a:gd name="T88" fmla="*/ 36506110 w 183"/>
                <a:gd name="T89" fmla="*/ 100923 h 212"/>
                <a:gd name="T90" fmla="*/ 38935238 w 183"/>
                <a:gd name="T91" fmla="*/ 96869 h 212"/>
                <a:gd name="T92" fmla="*/ 40976529 w 183"/>
                <a:gd name="T93" fmla="*/ 96783 h 212"/>
                <a:gd name="T94" fmla="*/ 43149315 w 183"/>
                <a:gd name="T95" fmla="*/ 91965 h 212"/>
                <a:gd name="T96" fmla="*/ 44917121 w 183"/>
                <a:gd name="T97" fmla="*/ 89066 h 212"/>
                <a:gd name="T98" fmla="*/ 47324654 w 183"/>
                <a:gd name="T99" fmla="*/ 87531 h 212"/>
                <a:gd name="T100" fmla="*/ 49703495 w 183"/>
                <a:gd name="T101" fmla="*/ 84937 h 212"/>
                <a:gd name="T102" fmla="*/ 51822053 w 183"/>
                <a:gd name="T103" fmla="*/ 82553 h 212"/>
                <a:gd name="T104" fmla="*/ 53081446 w 183"/>
                <a:gd name="T105" fmla="*/ 79735 h 212"/>
                <a:gd name="T106" fmla="*/ 53791371 w 183"/>
                <a:gd name="T107" fmla="*/ 73629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3"/>
                <a:gd name="T163" fmla="*/ 0 h 212"/>
                <a:gd name="T164" fmla="*/ 183 w 183"/>
                <a:gd name="T165" fmla="*/ 212 h 2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3" h="212">
                  <a:moveTo>
                    <a:pt x="177" y="46"/>
                  </a:moveTo>
                  <a:lnTo>
                    <a:pt x="177" y="30"/>
                  </a:lnTo>
                  <a:lnTo>
                    <a:pt x="179" y="30"/>
                  </a:lnTo>
                  <a:lnTo>
                    <a:pt x="179" y="28"/>
                  </a:lnTo>
                  <a:lnTo>
                    <a:pt x="180" y="28"/>
                  </a:lnTo>
                  <a:lnTo>
                    <a:pt x="180" y="27"/>
                  </a:lnTo>
                  <a:lnTo>
                    <a:pt x="182" y="25"/>
                  </a:lnTo>
                  <a:lnTo>
                    <a:pt x="182" y="0"/>
                  </a:lnTo>
                  <a:lnTo>
                    <a:pt x="174" y="1"/>
                  </a:lnTo>
                  <a:lnTo>
                    <a:pt x="165" y="3"/>
                  </a:lnTo>
                  <a:lnTo>
                    <a:pt x="159" y="4"/>
                  </a:lnTo>
                  <a:lnTo>
                    <a:pt x="152" y="5"/>
                  </a:lnTo>
                  <a:lnTo>
                    <a:pt x="147" y="6"/>
                  </a:lnTo>
                  <a:lnTo>
                    <a:pt x="141" y="6"/>
                  </a:lnTo>
                  <a:lnTo>
                    <a:pt x="136" y="8"/>
                  </a:lnTo>
                  <a:lnTo>
                    <a:pt x="132" y="9"/>
                  </a:lnTo>
                  <a:lnTo>
                    <a:pt x="124" y="9"/>
                  </a:lnTo>
                  <a:lnTo>
                    <a:pt x="121" y="11"/>
                  </a:lnTo>
                  <a:lnTo>
                    <a:pt x="115" y="11"/>
                  </a:lnTo>
                  <a:lnTo>
                    <a:pt x="113" y="12"/>
                  </a:lnTo>
                  <a:lnTo>
                    <a:pt x="104" y="12"/>
                  </a:lnTo>
                  <a:lnTo>
                    <a:pt x="101" y="14"/>
                  </a:lnTo>
                  <a:lnTo>
                    <a:pt x="92" y="14"/>
                  </a:lnTo>
                  <a:lnTo>
                    <a:pt x="88" y="15"/>
                  </a:lnTo>
                  <a:lnTo>
                    <a:pt x="82" y="15"/>
                  </a:lnTo>
                  <a:lnTo>
                    <a:pt x="77" y="16"/>
                  </a:lnTo>
                  <a:lnTo>
                    <a:pt x="64" y="16"/>
                  </a:lnTo>
                  <a:lnTo>
                    <a:pt x="57" y="17"/>
                  </a:lnTo>
                  <a:lnTo>
                    <a:pt x="49" y="19"/>
                  </a:lnTo>
                  <a:lnTo>
                    <a:pt x="40" y="19"/>
                  </a:lnTo>
                  <a:lnTo>
                    <a:pt x="30" y="20"/>
                  </a:lnTo>
                  <a:lnTo>
                    <a:pt x="20" y="22"/>
                  </a:lnTo>
                  <a:lnTo>
                    <a:pt x="7" y="23"/>
                  </a:lnTo>
                  <a:lnTo>
                    <a:pt x="7" y="30"/>
                  </a:lnTo>
                  <a:lnTo>
                    <a:pt x="6" y="34"/>
                  </a:lnTo>
                  <a:lnTo>
                    <a:pt x="6" y="45"/>
                  </a:lnTo>
                  <a:lnTo>
                    <a:pt x="4" y="50"/>
                  </a:lnTo>
                  <a:lnTo>
                    <a:pt x="4" y="58"/>
                  </a:lnTo>
                  <a:lnTo>
                    <a:pt x="3" y="65"/>
                  </a:lnTo>
                  <a:lnTo>
                    <a:pt x="3" y="73"/>
                  </a:lnTo>
                  <a:lnTo>
                    <a:pt x="2" y="82"/>
                  </a:lnTo>
                  <a:lnTo>
                    <a:pt x="2" y="98"/>
                  </a:lnTo>
                  <a:lnTo>
                    <a:pt x="0" y="107"/>
                  </a:lnTo>
                  <a:lnTo>
                    <a:pt x="0" y="151"/>
                  </a:lnTo>
                  <a:lnTo>
                    <a:pt x="2" y="159"/>
                  </a:lnTo>
                  <a:lnTo>
                    <a:pt x="2" y="168"/>
                  </a:lnTo>
                  <a:lnTo>
                    <a:pt x="3" y="174"/>
                  </a:lnTo>
                  <a:lnTo>
                    <a:pt x="4" y="181"/>
                  </a:lnTo>
                  <a:lnTo>
                    <a:pt x="6" y="188"/>
                  </a:lnTo>
                  <a:lnTo>
                    <a:pt x="7" y="194"/>
                  </a:lnTo>
                  <a:lnTo>
                    <a:pt x="8" y="199"/>
                  </a:lnTo>
                  <a:lnTo>
                    <a:pt x="11" y="203"/>
                  </a:lnTo>
                  <a:lnTo>
                    <a:pt x="14" y="208"/>
                  </a:lnTo>
                  <a:lnTo>
                    <a:pt x="17" y="210"/>
                  </a:lnTo>
                  <a:lnTo>
                    <a:pt x="21" y="211"/>
                  </a:lnTo>
                  <a:lnTo>
                    <a:pt x="29" y="211"/>
                  </a:lnTo>
                  <a:lnTo>
                    <a:pt x="34" y="210"/>
                  </a:lnTo>
                  <a:lnTo>
                    <a:pt x="39" y="205"/>
                  </a:lnTo>
                  <a:lnTo>
                    <a:pt x="40" y="202"/>
                  </a:lnTo>
                  <a:lnTo>
                    <a:pt x="40" y="199"/>
                  </a:lnTo>
                  <a:lnTo>
                    <a:pt x="42" y="196"/>
                  </a:lnTo>
                  <a:lnTo>
                    <a:pt x="42" y="143"/>
                  </a:lnTo>
                  <a:lnTo>
                    <a:pt x="44" y="139"/>
                  </a:lnTo>
                  <a:lnTo>
                    <a:pt x="44" y="131"/>
                  </a:lnTo>
                  <a:lnTo>
                    <a:pt x="44" y="128"/>
                  </a:lnTo>
                  <a:lnTo>
                    <a:pt x="46" y="124"/>
                  </a:lnTo>
                  <a:lnTo>
                    <a:pt x="47" y="120"/>
                  </a:lnTo>
                  <a:lnTo>
                    <a:pt x="49" y="117"/>
                  </a:lnTo>
                  <a:lnTo>
                    <a:pt x="50" y="115"/>
                  </a:lnTo>
                  <a:lnTo>
                    <a:pt x="52" y="112"/>
                  </a:lnTo>
                  <a:lnTo>
                    <a:pt x="57" y="107"/>
                  </a:lnTo>
                  <a:lnTo>
                    <a:pt x="60" y="105"/>
                  </a:lnTo>
                  <a:lnTo>
                    <a:pt x="62" y="104"/>
                  </a:lnTo>
                  <a:lnTo>
                    <a:pt x="67" y="102"/>
                  </a:lnTo>
                  <a:lnTo>
                    <a:pt x="69" y="99"/>
                  </a:lnTo>
                  <a:lnTo>
                    <a:pt x="74" y="98"/>
                  </a:lnTo>
                  <a:lnTo>
                    <a:pt x="77" y="96"/>
                  </a:lnTo>
                  <a:lnTo>
                    <a:pt x="81" y="95"/>
                  </a:lnTo>
                  <a:lnTo>
                    <a:pt x="83" y="94"/>
                  </a:lnTo>
                  <a:lnTo>
                    <a:pt x="88" y="93"/>
                  </a:lnTo>
                  <a:lnTo>
                    <a:pt x="91" y="91"/>
                  </a:lnTo>
                  <a:lnTo>
                    <a:pt x="95" y="90"/>
                  </a:lnTo>
                  <a:lnTo>
                    <a:pt x="97" y="89"/>
                  </a:lnTo>
                  <a:lnTo>
                    <a:pt x="101" y="87"/>
                  </a:lnTo>
                  <a:lnTo>
                    <a:pt x="106" y="86"/>
                  </a:lnTo>
                  <a:lnTo>
                    <a:pt x="109" y="85"/>
                  </a:lnTo>
                  <a:lnTo>
                    <a:pt x="113" y="83"/>
                  </a:lnTo>
                  <a:lnTo>
                    <a:pt x="116" y="82"/>
                  </a:lnTo>
                  <a:lnTo>
                    <a:pt x="120" y="80"/>
                  </a:lnTo>
                  <a:lnTo>
                    <a:pt x="124" y="79"/>
                  </a:lnTo>
                  <a:lnTo>
                    <a:pt x="128" y="77"/>
                  </a:lnTo>
                  <a:lnTo>
                    <a:pt x="130" y="77"/>
                  </a:lnTo>
                  <a:lnTo>
                    <a:pt x="135" y="76"/>
                  </a:lnTo>
                  <a:lnTo>
                    <a:pt x="138" y="74"/>
                  </a:lnTo>
                  <a:lnTo>
                    <a:pt x="142" y="73"/>
                  </a:lnTo>
                  <a:lnTo>
                    <a:pt x="147" y="72"/>
                  </a:lnTo>
                  <a:lnTo>
                    <a:pt x="148" y="71"/>
                  </a:lnTo>
                  <a:lnTo>
                    <a:pt x="153" y="71"/>
                  </a:lnTo>
                  <a:lnTo>
                    <a:pt x="156" y="69"/>
                  </a:lnTo>
                  <a:lnTo>
                    <a:pt x="160" y="68"/>
                  </a:lnTo>
                  <a:lnTo>
                    <a:pt x="164" y="67"/>
                  </a:lnTo>
                  <a:lnTo>
                    <a:pt x="167" y="67"/>
                  </a:lnTo>
                  <a:lnTo>
                    <a:pt x="171" y="65"/>
                  </a:lnTo>
                  <a:lnTo>
                    <a:pt x="174" y="64"/>
                  </a:lnTo>
                  <a:lnTo>
                    <a:pt x="175" y="63"/>
                  </a:lnTo>
                  <a:lnTo>
                    <a:pt x="175" y="60"/>
                  </a:lnTo>
                  <a:lnTo>
                    <a:pt x="177" y="58"/>
                  </a:lnTo>
                  <a:lnTo>
                    <a:pt x="177" y="46"/>
                  </a:lnTo>
                </a:path>
              </a:pathLst>
            </a:custGeom>
            <a:solidFill>
              <a:srgbClr val="FFFF3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75" name="Freeform 167"/>
            <p:cNvSpPr>
              <a:spLocks/>
            </p:cNvSpPr>
            <p:nvPr/>
          </p:nvSpPr>
          <p:spPr bwMode="auto">
            <a:xfrm>
              <a:off x="4133" y="2451"/>
              <a:ext cx="327" cy="47"/>
            </a:xfrm>
            <a:custGeom>
              <a:avLst/>
              <a:gdLst>
                <a:gd name="T0" fmla="*/ 684776 w 174"/>
                <a:gd name="T1" fmla="*/ 19562 h 33"/>
                <a:gd name="T2" fmla="*/ 4545109 w 174"/>
                <a:gd name="T3" fmla="*/ 19029 h 33"/>
                <a:gd name="T4" fmla="*/ 7513072 w 174"/>
                <a:gd name="T5" fmla="*/ 19029 h 33"/>
                <a:gd name="T6" fmla="*/ 10602971 w 174"/>
                <a:gd name="T7" fmla="*/ 17562 h 33"/>
                <a:gd name="T8" fmla="*/ 16052439 w 174"/>
                <a:gd name="T9" fmla="*/ 17562 h 33"/>
                <a:gd name="T10" fmla="*/ 18780896 w 174"/>
                <a:gd name="T11" fmla="*/ 15597 h 33"/>
                <a:gd name="T12" fmla="*/ 26534718 w 174"/>
                <a:gd name="T13" fmla="*/ 15597 h 33"/>
                <a:gd name="T14" fmla="*/ 28110647 w 174"/>
                <a:gd name="T15" fmla="*/ 13735 h 33"/>
                <a:gd name="T16" fmla="*/ 33620144 w 174"/>
                <a:gd name="T17" fmla="*/ 13735 h 33"/>
                <a:gd name="T18" fmla="*/ 34034524 w 174"/>
                <a:gd name="T19" fmla="*/ 13361 h 33"/>
                <a:gd name="T20" fmla="*/ 35656894 w 174"/>
                <a:gd name="T21" fmla="*/ 13361 h 33"/>
                <a:gd name="T22" fmla="*/ 36364958 w 174"/>
                <a:gd name="T23" fmla="*/ 11427 h 33"/>
                <a:gd name="T24" fmla="*/ 38705345 w 174"/>
                <a:gd name="T25" fmla="*/ 11427 h 33"/>
                <a:gd name="T26" fmla="*/ 39844628 w 174"/>
                <a:gd name="T27" fmla="*/ 9381 h 33"/>
                <a:gd name="T28" fmla="*/ 40770752 w 174"/>
                <a:gd name="T29" fmla="*/ 8023 h 33"/>
                <a:gd name="T30" fmla="*/ 42225638 w 174"/>
                <a:gd name="T31" fmla="*/ 7689 h 33"/>
                <a:gd name="T32" fmla="*/ 43528105 w 174"/>
                <a:gd name="T33" fmla="*/ 7689 h 33"/>
                <a:gd name="T34" fmla="*/ 45898471 w 174"/>
                <a:gd name="T35" fmla="*/ 5633 h 33"/>
                <a:gd name="T36" fmla="*/ 47350170 w 174"/>
                <a:gd name="T37" fmla="*/ 3791 h 33"/>
                <a:gd name="T38" fmla="*/ 49502566 w 174"/>
                <a:gd name="T39" fmla="*/ 1 h 33"/>
                <a:gd name="T40" fmla="*/ 51902219 w 174"/>
                <a:gd name="T41" fmla="*/ 0 h 33"/>
                <a:gd name="T42" fmla="*/ 51902219 w 174"/>
                <a:gd name="T43" fmla="*/ 13361 h 33"/>
                <a:gd name="T44" fmla="*/ 52222483 w 174"/>
                <a:gd name="T45" fmla="*/ 13735 h 33"/>
                <a:gd name="T46" fmla="*/ 52222483 w 174"/>
                <a:gd name="T47" fmla="*/ 19562 h 33"/>
                <a:gd name="T48" fmla="*/ 49502566 w 174"/>
                <a:gd name="T49" fmla="*/ 21465 h 33"/>
                <a:gd name="T50" fmla="*/ 46258607 w 174"/>
                <a:gd name="T51" fmla="*/ 22214 h 33"/>
                <a:gd name="T52" fmla="*/ 43528105 w 174"/>
                <a:gd name="T53" fmla="*/ 25733 h 33"/>
                <a:gd name="T54" fmla="*/ 40770752 w 174"/>
                <a:gd name="T55" fmla="*/ 27102 h 33"/>
                <a:gd name="T56" fmla="*/ 37808659 w 174"/>
                <a:gd name="T57" fmla="*/ 27861 h 33"/>
                <a:gd name="T58" fmla="*/ 35071963 w 174"/>
                <a:gd name="T59" fmla="*/ 27861 h 33"/>
                <a:gd name="T60" fmla="*/ 32593920 w 174"/>
                <a:gd name="T61" fmla="*/ 29889 h 33"/>
                <a:gd name="T62" fmla="*/ 30167498 w 174"/>
                <a:gd name="T63" fmla="*/ 31638 h 33"/>
                <a:gd name="T64" fmla="*/ 27425886 w 174"/>
                <a:gd name="T65" fmla="*/ 33014 h 33"/>
                <a:gd name="T66" fmla="*/ 25389707 w 174"/>
                <a:gd name="T67" fmla="*/ 33014 h 33"/>
                <a:gd name="T68" fmla="*/ 23340357 w 174"/>
                <a:gd name="T69" fmla="*/ 33686 h 33"/>
                <a:gd name="T70" fmla="*/ 21201733 w 174"/>
                <a:gd name="T71" fmla="*/ 33686 h 33"/>
                <a:gd name="T72" fmla="*/ 18973398 w 174"/>
                <a:gd name="T73" fmla="*/ 35625 h 33"/>
                <a:gd name="T74" fmla="*/ 15366706 w 174"/>
                <a:gd name="T75" fmla="*/ 35625 h 33"/>
                <a:gd name="T76" fmla="*/ 13709372 w 174"/>
                <a:gd name="T77" fmla="*/ 38386 h 33"/>
                <a:gd name="T78" fmla="*/ 5127721 w 174"/>
                <a:gd name="T79" fmla="*/ 38386 h 33"/>
                <a:gd name="T80" fmla="*/ 4545109 w 174"/>
                <a:gd name="T81" fmla="*/ 38386 h 33"/>
                <a:gd name="T82" fmla="*/ 3102971 w 174"/>
                <a:gd name="T83" fmla="*/ 38386 h 33"/>
                <a:gd name="T84" fmla="*/ 2728512 w 174"/>
                <a:gd name="T85" fmla="*/ 38386 h 33"/>
                <a:gd name="T86" fmla="*/ 0 w 174"/>
                <a:gd name="T87" fmla="*/ 38386 h 33"/>
                <a:gd name="T88" fmla="*/ 0 w 174"/>
                <a:gd name="T89" fmla="*/ 23180 h 33"/>
                <a:gd name="T90" fmla="*/ 684776 w 174"/>
                <a:gd name="T91" fmla="*/ 22214 h 33"/>
                <a:gd name="T92" fmla="*/ 684776 w 174"/>
                <a:gd name="T93" fmla="*/ 19562 h 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4"/>
                <a:gd name="T142" fmla="*/ 0 h 33"/>
                <a:gd name="T143" fmla="*/ 174 w 174"/>
                <a:gd name="T144" fmla="*/ 33 h 3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4" h="33">
                  <a:moveTo>
                    <a:pt x="2" y="17"/>
                  </a:moveTo>
                  <a:lnTo>
                    <a:pt x="15" y="16"/>
                  </a:lnTo>
                  <a:lnTo>
                    <a:pt x="25" y="16"/>
                  </a:lnTo>
                  <a:lnTo>
                    <a:pt x="35" y="15"/>
                  </a:lnTo>
                  <a:lnTo>
                    <a:pt x="53" y="15"/>
                  </a:lnTo>
                  <a:lnTo>
                    <a:pt x="62" y="13"/>
                  </a:lnTo>
                  <a:lnTo>
                    <a:pt x="88" y="13"/>
                  </a:lnTo>
                  <a:lnTo>
                    <a:pt x="93" y="12"/>
                  </a:lnTo>
                  <a:lnTo>
                    <a:pt x="111" y="12"/>
                  </a:lnTo>
                  <a:lnTo>
                    <a:pt x="113" y="11"/>
                  </a:lnTo>
                  <a:lnTo>
                    <a:pt x="118" y="11"/>
                  </a:lnTo>
                  <a:lnTo>
                    <a:pt x="120" y="10"/>
                  </a:lnTo>
                  <a:lnTo>
                    <a:pt x="128" y="10"/>
                  </a:lnTo>
                  <a:lnTo>
                    <a:pt x="132" y="8"/>
                  </a:lnTo>
                  <a:lnTo>
                    <a:pt x="135" y="7"/>
                  </a:lnTo>
                  <a:lnTo>
                    <a:pt x="140" y="6"/>
                  </a:lnTo>
                  <a:lnTo>
                    <a:pt x="144" y="6"/>
                  </a:lnTo>
                  <a:lnTo>
                    <a:pt x="152" y="5"/>
                  </a:lnTo>
                  <a:lnTo>
                    <a:pt x="157" y="3"/>
                  </a:lnTo>
                  <a:lnTo>
                    <a:pt x="164" y="1"/>
                  </a:lnTo>
                  <a:lnTo>
                    <a:pt x="172" y="0"/>
                  </a:lnTo>
                  <a:lnTo>
                    <a:pt x="172" y="11"/>
                  </a:lnTo>
                  <a:lnTo>
                    <a:pt x="173" y="12"/>
                  </a:lnTo>
                  <a:lnTo>
                    <a:pt x="173" y="17"/>
                  </a:lnTo>
                  <a:lnTo>
                    <a:pt x="164" y="18"/>
                  </a:lnTo>
                  <a:lnTo>
                    <a:pt x="153" y="19"/>
                  </a:lnTo>
                  <a:lnTo>
                    <a:pt x="144" y="22"/>
                  </a:lnTo>
                  <a:lnTo>
                    <a:pt x="135" y="23"/>
                  </a:lnTo>
                  <a:lnTo>
                    <a:pt x="125" y="24"/>
                  </a:lnTo>
                  <a:lnTo>
                    <a:pt x="116" y="24"/>
                  </a:lnTo>
                  <a:lnTo>
                    <a:pt x="108" y="25"/>
                  </a:lnTo>
                  <a:lnTo>
                    <a:pt x="100" y="27"/>
                  </a:lnTo>
                  <a:lnTo>
                    <a:pt x="91" y="28"/>
                  </a:lnTo>
                  <a:lnTo>
                    <a:pt x="84" y="28"/>
                  </a:lnTo>
                  <a:lnTo>
                    <a:pt x="77" y="29"/>
                  </a:lnTo>
                  <a:lnTo>
                    <a:pt x="70" y="29"/>
                  </a:lnTo>
                  <a:lnTo>
                    <a:pt x="63" y="30"/>
                  </a:lnTo>
                  <a:lnTo>
                    <a:pt x="51" y="30"/>
                  </a:lnTo>
                  <a:lnTo>
                    <a:pt x="45" y="32"/>
                  </a:lnTo>
                  <a:lnTo>
                    <a:pt x="17" y="32"/>
                  </a:lnTo>
                  <a:lnTo>
                    <a:pt x="15" y="32"/>
                  </a:lnTo>
                  <a:lnTo>
                    <a:pt x="10" y="32"/>
                  </a:lnTo>
                  <a:lnTo>
                    <a:pt x="9" y="32"/>
                  </a:lnTo>
                  <a:lnTo>
                    <a:pt x="0" y="32"/>
                  </a:lnTo>
                  <a:lnTo>
                    <a:pt x="0" y="20"/>
                  </a:lnTo>
                  <a:lnTo>
                    <a:pt x="2" y="19"/>
                  </a:lnTo>
                  <a:lnTo>
                    <a:pt x="2" y="17"/>
                  </a:lnTo>
                </a:path>
              </a:pathLst>
            </a:custGeom>
            <a:solidFill>
              <a:srgbClr val="FFFF6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76" name="Freeform 168"/>
            <p:cNvSpPr>
              <a:spLocks/>
            </p:cNvSpPr>
            <p:nvPr/>
          </p:nvSpPr>
          <p:spPr bwMode="auto">
            <a:xfrm>
              <a:off x="4113" y="2515"/>
              <a:ext cx="310" cy="262"/>
            </a:xfrm>
            <a:custGeom>
              <a:avLst/>
              <a:gdLst>
                <a:gd name="T0" fmla="*/ 46540790 w 165"/>
                <a:gd name="T1" fmla="*/ 0 h 183"/>
                <a:gd name="T2" fmla="*/ 41691415 w 165"/>
                <a:gd name="T3" fmla="*/ 1 h 183"/>
                <a:gd name="T4" fmla="*/ 37868759 w 165"/>
                <a:gd name="T5" fmla="*/ 4168 h 183"/>
                <a:gd name="T6" fmla="*/ 34877610 w 165"/>
                <a:gd name="T7" fmla="*/ 5967 h 183"/>
                <a:gd name="T8" fmla="*/ 30713053 w 165"/>
                <a:gd name="T9" fmla="*/ 8543 h 183"/>
                <a:gd name="T10" fmla="*/ 27674979 w 165"/>
                <a:gd name="T11" fmla="*/ 9117 h 183"/>
                <a:gd name="T12" fmla="*/ 23642620 w 165"/>
                <a:gd name="T13" fmla="*/ 10171 h 183"/>
                <a:gd name="T14" fmla="*/ 20409152 w 165"/>
                <a:gd name="T15" fmla="*/ 12231 h 183"/>
                <a:gd name="T16" fmla="*/ 15982955 w 165"/>
                <a:gd name="T17" fmla="*/ 14562 h 183"/>
                <a:gd name="T18" fmla="*/ 13253720 w 165"/>
                <a:gd name="T19" fmla="*/ 15165 h 183"/>
                <a:gd name="T20" fmla="*/ 8609005 w 165"/>
                <a:gd name="T21" fmla="*/ 17511 h 183"/>
                <a:gd name="T22" fmla="*/ 4527954 w 165"/>
                <a:gd name="T23" fmla="*/ 19368 h 183"/>
                <a:gd name="T24" fmla="*/ 1754106 w 165"/>
                <a:gd name="T25" fmla="*/ 20848 h 183"/>
                <a:gd name="T26" fmla="*/ 2056119 w 165"/>
                <a:gd name="T27" fmla="*/ 33855 h 183"/>
                <a:gd name="T28" fmla="*/ 1754106 w 165"/>
                <a:gd name="T29" fmla="*/ 75088 h 183"/>
                <a:gd name="T30" fmla="*/ 1282763 w 165"/>
                <a:gd name="T31" fmla="*/ 108442 h 183"/>
                <a:gd name="T32" fmla="*/ 933637 w 165"/>
                <a:gd name="T33" fmla="*/ 148832 h 183"/>
                <a:gd name="T34" fmla="*/ 363405 w 165"/>
                <a:gd name="T35" fmla="*/ 190453 h 183"/>
                <a:gd name="T36" fmla="*/ 0 w 165"/>
                <a:gd name="T37" fmla="*/ 208548 h 183"/>
                <a:gd name="T38" fmla="*/ 363405 w 165"/>
                <a:gd name="T39" fmla="*/ 211614 h 183"/>
                <a:gd name="T40" fmla="*/ 933637 w 165"/>
                <a:gd name="T41" fmla="*/ 214720 h 183"/>
                <a:gd name="T42" fmla="*/ 363405 w 165"/>
                <a:gd name="T43" fmla="*/ 220890 h 183"/>
                <a:gd name="T44" fmla="*/ 0 w 165"/>
                <a:gd name="T45" fmla="*/ 234464 h 183"/>
                <a:gd name="T46" fmla="*/ 3667228 w 165"/>
                <a:gd name="T47" fmla="*/ 238798 h 183"/>
                <a:gd name="T48" fmla="*/ 15982955 w 165"/>
                <a:gd name="T49" fmla="*/ 235459 h 183"/>
                <a:gd name="T50" fmla="*/ 21111503 w 165"/>
                <a:gd name="T51" fmla="*/ 234464 h 183"/>
                <a:gd name="T52" fmla="*/ 21281481 w 165"/>
                <a:gd name="T53" fmla="*/ 233406 h 183"/>
                <a:gd name="T54" fmla="*/ 21590849 w 165"/>
                <a:gd name="T55" fmla="*/ 231027 h 183"/>
                <a:gd name="T56" fmla="*/ 22190603 w 165"/>
                <a:gd name="T57" fmla="*/ 229316 h 183"/>
                <a:gd name="T58" fmla="*/ 23138549 w 165"/>
                <a:gd name="T59" fmla="*/ 227485 h 183"/>
                <a:gd name="T60" fmla="*/ 23642620 w 165"/>
                <a:gd name="T61" fmla="*/ 225032 h 183"/>
                <a:gd name="T62" fmla="*/ 23642620 w 165"/>
                <a:gd name="T63" fmla="*/ 224374 h 183"/>
                <a:gd name="T64" fmla="*/ 24320397 w 165"/>
                <a:gd name="T65" fmla="*/ 222279 h 183"/>
                <a:gd name="T66" fmla="*/ 29695998 w 165"/>
                <a:gd name="T67" fmla="*/ 218724 h 183"/>
                <a:gd name="T68" fmla="*/ 36230607 w 165"/>
                <a:gd name="T69" fmla="*/ 220890 h 183"/>
                <a:gd name="T70" fmla="*/ 36891640 w 165"/>
                <a:gd name="T71" fmla="*/ 218724 h 183"/>
                <a:gd name="T72" fmla="*/ 37265323 w 165"/>
                <a:gd name="T73" fmla="*/ 217901 h 183"/>
                <a:gd name="T74" fmla="*/ 42393420 w 165"/>
                <a:gd name="T75" fmla="*/ 214720 h 183"/>
                <a:gd name="T76" fmla="*/ 41691415 w 165"/>
                <a:gd name="T77" fmla="*/ 200666 h 183"/>
                <a:gd name="T78" fmla="*/ 42393420 w 165"/>
                <a:gd name="T79" fmla="*/ 146524 h 183"/>
                <a:gd name="T80" fmla="*/ 42974792 w 165"/>
                <a:gd name="T81" fmla="*/ 139202 h 183"/>
                <a:gd name="T82" fmla="*/ 43282853 w 165"/>
                <a:gd name="T83" fmla="*/ 129921 h 183"/>
                <a:gd name="T84" fmla="*/ 43472415 w 165"/>
                <a:gd name="T85" fmla="*/ 121187 h 183"/>
                <a:gd name="T86" fmla="*/ 44155181 w 165"/>
                <a:gd name="T87" fmla="*/ 111875 h 183"/>
                <a:gd name="T88" fmla="*/ 44419444 w 165"/>
                <a:gd name="T89" fmla="*/ 103416 h 183"/>
                <a:gd name="T90" fmla="*/ 44729549 w 165"/>
                <a:gd name="T91" fmla="*/ 97898 h 183"/>
                <a:gd name="T92" fmla="*/ 45412285 w 165"/>
                <a:gd name="T93" fmla="*/ 86056 h 183"/>
                <a:gd name="T94" fmla="*/ 45692841 w 165"/>
                <a:gd name="T95" fmla="*/ 78516 h 183"/>
                <a:gd name="T96" fmla="*/ 45862984 w 165"/>
                <a:gd name="T97" fmla="*/ 67912 h 183"/>
                <a:gd name="T98" fmla="*/ 46540790 w 165"/>
                <a:gd name="T99" fmla="*/ 57606 h 183"/>
                <a:gd name="T100" fmla="*/ 46783529 w 165"/>
                <a:gd name="T101" fmla="*/ 45744 h 183"/>
                <a:gd name="T102" fmla="*/ 47454662 w 165"/>
                <a:gd name="T103" fmla="*/ 35893 h 183"/>
                <a:gd name="T104" fmla="*/ 47822424 w 165"/>
                <a:gd name="T105" fmla="*/ 28104 h 183"/>
                <a:gd name="T106" fmla="*/ 48218592 w 165"/>
                <a:gd name="T107" fmla="*/ 21712 h 183"/>
                <a:gd name="T108" fmla="*/ 48592396 w 165"/>
                <a:gd name="T109" fmla="*/ 14562 h 183"/>
                <a:gd name="T110" fmla="*/ 48902441 w 165"/>
                <a:gd name="T111" fmla="*/ 8543 h 183"/>
                <a:gd name="T112" fmla="*/ 48902441 w 165"/>
                <a:gd name="T113" fmla="*/ 1 h 183"/>
                <a:gd name="T114" fmla="*/ 48218592 w 165"/>
                <a:gd name="T115" fmla="*/ 0 h 1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5"/>
                <a:gd name="T175" fmla="*/ 0 h 183"/>
                <a:gd name="T176" fmla="*/ 165 w 165"/>
                <a:gd name="T177" fmla="*/ 183 h 1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5" h="183">
                  <a:moveTo>
                    <a:pt x="159" y="0"/>
                  </a:moveTo>
                  <a:lnTo>
                    <a:pt x="155" y="0"/>
                  </a:lnTo>
                  <a:lnTo>
                    <a:pt x="149" y="1"/>
                  </a:lnTo>
                  <a:lnTo>
                    <a:pt x="139" y="1"/>
                  </a:lnTo>
                  <a:lnTo>
                    <a:pt x="135" y="3"/>
                  </a:lnTo>
                  <a:lnTo>
                    <a:pt x="126" y="3"/>
                  </a:lnTo>
                  <a:lnTo>
                    <a:pt x="120" y="4"/>
                  </a:lnTo>
                  <a:lnTo>
                    <a:pt x="116" y="4"/>
                  </a:lnTo>
                  <a:lnTo>
                    <a:pt x="112" y="6"/>
                  </a:lnTo>
                  <a:lnTo>
                    <a:pt x="102" y="6"/>
                  </a:lnTo>
                  <a:lnTo>
                    <a:pt x="96" y="7"/>
                  </a:lnTo>
                  <a:lnTo>
                    <a:pt x="92" y="7"/>
                  </a:lnTo>
                  <a:lnTo>
                    <a:pt x="86" y="8"/>
                  </a:lnTo>
                  <a:lnTo>
                    <a:pt x="79" y="8"/>
                  </a:lnTo>
                  <a:lnTo>
                    <a:pt x="72" y="9"/>
                  </a:lnTo>
                  <a:lnTo>
                    <a:pt x="68" y="9"/>
                  </a:lnTo>
                  <a:lnTo>
                    <a:pt x="62" y="11"/>
                  </a:lnTo>
                  <a:lnTo>
                    <a:pt x="53" y="11"/>
                  </a:lnTo>
                  <a:lnTo>
                    <a:pt x="49" y="12"/>
                  </a:lnTo>
                  <a:lnTo>
                    <a:pt x="44" y="12"/>
                  </a:lnTo>
                  <a:lnTo>
                    <a:pt x="39" y="13"/>
                  </a:lnTo>
                  <a:lnTo>
                    <a:pt x="29" y="13"/>
                  </a:lnTo>
                  <a:lnTo>
                    <a:pt x="25" y="15"/>
                  </a:lnTo>
                  <a:lnTo>
                    <a:pt x="15" y="15"/>
                  </a:lnTo>
                  <a:lnTo>
                    <a:pt x="10" y="16"/>
                  </a:lnTo>
                  <a:lnTo>
                    <a:pt x="6" y="16"/>
                  </a:lnTo>
                  <a:lnTo>
                    <a:pt x="7" y="17"/>
                  </a:lnTo>
                  <a:lnTo>
                    <a:pt x="7" y="26"/>
                  </a:lnTo>
                  <a:lnTo>
                    <a:pt x="6" y="31"/>
                  </a:lnTo>
                  <a:lnTo>
                    <a:pt x="6" y="57"/>
                  </a:lnTo>
                  <a:lnTo>
                    <a:pt x="4" y="61"/>
                  </a:lnTo>
                  <a:lnTo>
                    <a:pt x="4" y="83"/>
                  </a:lnTo>
                  <a:lnTo>
                    <a:pt x="3" y="88"/>
                  </a:lnTo>
                  <a:lnTo>
                    <a:pt x="3" y="114"/>
                  </a:lnTo>
                  <a:lnTo>
                    <a:pt x="1" y="118"/>
                  </a:lnTo>
                  <a:lnTo>
                    <a:pt x="1" y="145"/>
                  </a:lnTo>
                  <a:lnTo>
                    <a:pt x="0" y="149"/>
                  </a:lnTo>
                  <a:lnTo>
                    <a:pt x="0" y="159"/>
                  </a:lnTo>
                  <a:lnTo>
                    <a:pt x="1" y="160"/>
                  </a:lnTo>
                  <a:lnTo>
                    <a:pt x="1" y="161"/>
                  </a:lnTo>
                  <a:lnTo>
                    <a:pt x="4" y="164"/>
                  </a:lnTo>
                  <a:lnTo>
                    <a:pt x="3" y="164"/>
                  </a:lnTo>
                  <a:lnTo>
                    <a:pt x="3" y="167"/>
                  </a:lnTo>
                  <a:lnTo>
                    <a:pt x="1" y="169"/>
                  </a:lnTo>
                  <a:lnTo>
                    <a:pt x="1" y="178"/>
                  </a:lnTo>
                  <a:lnTo>
                    <a:pt x="0" y="179"/>
                  </a:lnTo>
                  <a:lnTo>
                    <a:pt x="0" y="182"/>
                  </a:lnTo>
                  <a:lnTo>
                    <a:pt x="12" y="182"/>
                  </a:lnTo>
                  <a:lnTo>
                    <a:pt x="15" y="180"/>
                  </a:lnTo>
                  <a:lnTo>
                    <a:pt x="53" y="180"/>
                  </a:lnTo>
                  <a:lnTo>
                    <a:pt x="56" y="179"/>
                  </a:lnTo>
                  <a:lnTo>
                    <a:pt x="70" y="179"/>
                  </a:lnTo>
                  <a:lnTo>
                    <a:pt x="70" y="178"/>
                  </a:lnTo>
                  <a:lnTo>
                    <a:pt x="71" y="178"/>
                  </a:lnTo>
                  <a:lnTo>
                    <a:pt x="71" y="177"/>
                  </a:lnTo>
                  <a:lnTo>
                    <a:pt x="72" y="177"/>
                  </a:lnTo>
                  <a:lnTo>
                    <a:pt x="72" y="175"/>
                  </a:lnTo>
                  <a:lnTo>
                    <a:pt x="74" y="175"/>
                  </a:lnTo>
                  <a:lnTo>
                    <a:pt x="75" y="174"/>
                  </a:lnTo>
                  <a:lnTo>
                    <a:pt x="77" y="174"/>
                  </a:lnTo>
                  <a:lnTo>
                    <a:pt x="77" y="172"/>
                  </a:lnTo>
                  <a:lnTo>
                    <a:pt x="79" y="172"/>
                  </a:lnTo>
                  <a:lnTo>
                    <a:pt x="79" y="171"/>
                  </a:lnTo>
                  <a:lnTo>
                    <a:pt x="79" y="170"/>
                  </a:lnTo>
                  <a:lnTo>
                    <a:pt x="81" y="170"/>
                  </a:lnTo>
                  <a:lnTo>
                    <a:pt x="81" y="167"/>
                  </a:lnTo>
                  <a:lnTo>
                    <a:pt x="99" y="167"/>
                  </a:lnTo>
                  <a:lnTo>
                    <a:pt x="100" y="169"/>
                  </a:lnTo>
                  <a:lnTo>
                    <a:pt x="121" y="169"/>
                  </a:lnTo>
                  <a:lnTo>
                    <a:pt x="121" y="167"/>
                  </a:lnTo>
                  <a:lnTo>
                    <a:pt x="123" y="167"/>
                  </a:lnTo>
                  <a:lnTo>
                    <a:pt x="123" y="166"/>
                  </a:lnTo>
                  <a:lnTo>
                    <a:pt x="124" y="166"/>
                  </a:lnTo>
                  <a:lnTo>
                    <a:pt x="124" y="164"/>
                  </a:lnTo>
                  <a:lnTo>
                    <a:pt x="141" y="164"/>
                  </a:lnTo>
                  <a:lnTo>
                    <a:pt x="139" y="164"/>
                  </a:lnTo>
                  <a:lnTo>
                    <a:pt x="139" y="153"/>
                  </a:lnTo>
                  <a:lnTo>
                    <a:pt x="141" y="151"/>
                  </a:lnTo>
                  <a:lnTo>
                    <a:pt x="141" y="112"/>
                  </a:lnTo>
                  <a:lnTo>
                    <a:pt x="143" y="110"/>
                  </a:lnTo>
                  <a:lnTo>
                    <a:pt x="143" y="106"/>
                  </a:lnTo>
                  <a:lnTo>
                    <a:pt x="144" y="103"/>
                  </a:lnTo>
                  <a:lnTo>
                    <a:pt x="144" y="99"/>
                  </a:lnTo>
                  <a:lnTo>
                    <a:pt x="145" y="96"/>
                  </a:lnTo>
                  <a:lnTo>
                    <a:pt x="145" y="93"/>
                  </a:lnTo>
                  <a:lnTo>
                    <a:pt x="147" y="90"/>
                  </a:lnTo>
                  <a:lnTo>
                    <a:pt x="147" y="85"/>
                  </a:lnTo>
                  <a:lnTo>
                    <a:pt x="148" y="81"/>
                  </a:lnTo>
                  <a:lnTo>
                    <a:pt x="148" y="79"/>
                  </a:lnTo>
                  <a:lnTo>
                    <a:pt x="149" y="76"/>
                  </a:lnTo>
                  <a:lnTo>
                    <a:pt x="149" y="75"/>
                  </a:lnTo>
                  <a:lnTo>
                    <a:pt x="151" y="72"/>
                  </a:lnTo>
                  <a:lnTo>
                    <a:pt x="151" y="66"/>
                  </a:lnTo>
                  <a:lnTo>
                    <a:pt x="152" y="65"/>
                  </a:lnTo>
                  <a:lnTo>
                    <a:pt x="152" y="60"/>
                  </a:lnTo>
                  <a:lnTo>
                    <a:pt x="153" y="58"/>
                  </a:lnTo>
                  <a:lnTo>
                    <a:pt x="153" y="52"/>
                  </a:lnTo>
                  <a:lnTo>
                    <a:pt x="155" y="49"/>
                  </a:lnTo>
                  <a:lnTo>
                    <a:pt x="155" y="44"/>
                  </a:lnTo>
                  <a:lnTo>
                    <a:pt x="156" y="42"/>
                  </a:lnTo>
                  <a:lnTo>
                    <a:pt x="156" y="35"/>
                  </a:lnTo>
                  <a:lnTo>
                    <a:pt x="158" y="33"/>
                  </a:lnTo>
                  <a:lnTo>
                    <a:pt x="158" y="27"/>
                  </a:lnTo>
                  <a:lnTo>
                    <a:pt x="159" y="25"/>
                  </a:lnTo>
                  <a:lnTo>
                    <a:pt x="159" y="22"/>
                  </a:lnTo>
                  <a:lnTo>
                    <a:pt x="161" y="20"/>
                  </a:lnTo>
                  <a:lnTo>
                    <a:pt x="161" y="17"/>
                  </a:lnTo>
                  <a:lnTo>
                    <a:pt x="162" y="15"/>
                  </a:lnTo>
                  <a:lnTo>
                    <a:pt x="162" y="11"/>
                  </a:lnTo>
                  <a:lnTo>
                    <a:pt x="163" y="8"/>
                  </a:lnTo>
                  <a:lnTo>
                    <a:pt x="163" y="6"/>
                  </a:lnTo>
                  <a:lnTo>
                    <a:pt x="164" y="3"/>
                  </a:lnTo>
                  <a:lnTo>
                    <a:pt x="163" y="1"/>
                  </a:lnTo>
                  <a:lnTo>
                    <a:pt x="162" y="1"/>
                  </a:lnTo>
                  <a:lnTo>
                    <a:pt x="161" y="0"/>
                  </a:lnTo>
                  <a:lnTo>
                    <a:pt x="159" y="0"/>
                  </a:lnTo>
                </a:path>
              </a:pathLst>
            </a:custGeom>
            <a:solidFill>
              <a:srgbClr val="FFFF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77" name="Freeform 169"/>
            <p:cNvSpPr>
              <a:spLocks/>
            </p:cNvSpPr>
            <p:nvPr/>
          </p:nvSpPr>
          <p:spPr bwMode="auto">
            <a:xfrm>
              <a:off x="4148" y="2554"/>
              <a:ext cx="76" cy="99"/>
            </a:xfrm>
            <a:custGeom>
              <a:avLst/>
              <a:gdLst>
                <a:gd name="T0" fmla="*/ 0 w 40"/>
                <a:gd name="T1" fmla="*/ 0 h 69"/>
                <a:gd name="T2" fmla="*/ 0 w 40"/>
                <a:gd name="T3" fmla="*/ 9366 h 69"/>
                <a:gd name="T4" fmla="*/ 424977 w 40"/>
                <a:gd name="T5" fmla="*/ 13438 h 69"/>
                <a:gd name="T6" fmla="*/ 424977 w 40"/>
                <a:gd name="T7" fmla="*/ 18041 h 69"/>
                <a:gd name="T8" fmla="*/ 1153370 w 40"/>
                <a:gd name="T9" fmla="*/ 21591 h 69"/>
                <a:gd name="T10" fmla="*/ 1153370 w 40"/>
                <a:gd name="T11" fmla="*/ 24417 h 69"/>
                <a:gd name="T12" fmla="*/ 1954439 w 40"/>
                <a:gd name="T13" fmla="*/ 27664 h 69"/>
                <a:gd name="T14" fmla="*/ 1954439 w 40"/>
                <a:gd name="T15" fmla="*/ 30615 h 69"/>
                <a:gd name="T16" fmla="*/ 2565313 w 40"/>
                <a:gd name="T17" fmla="*/ 32079 h 69"/>
                <a:gd name="T18" fmla="*/ 2914915 w 40"/>
                <a:gd name="T19" fmla="*/ 37139 h 69"/>
                <a:gd name="T20" fmla="*/ 6345080 w 40"/>
                <a:gd name="T21" fmla="*/ 47616 h 69"/>
                <a:gd name="T22" fmla="*/ 7503156 w 40"/>
                <a:gd name="T23" fmla="*/ 50019 h 69"/>
                <a:gd name="T24" fmla="*/ 11673478 w 40"/>
                <a:gd name="T25" fmla="*/ 65841 h 69"/>
                <a:gd name="T26" fmla="*/ 12055651 w 40"/>
                <a:gd name="T27" fmla="*/ 69884 h 69"/>
                <a:gd name="T28" fmla="*/ 12498397 w 40"/>
                <a:gd name="T29" fmla="*/ 69884 h 69"/>
                <a:gd name="T30" fmla="*/ 13209012 w 40"/>
                <a:gd name="T31" fmla="*/ 73319 h 69"/>
                <a:gd name="T32" fmla="*/ 13877431 w 40"/>
                <a:gd name="T33" fmla="*/ 78075 h 69"/>
                <a:gd name="T34" fmla="*/ 13877431 w 40"/>
                <a:gd name="T35" fmla="*/ 81039 h 69"/>
                <a:gd name="T36" fmla="*/ 14255995 w 40"/>
                <a:gd name="T37" fmla="*/ 85296 h 69"/>
                <a:gd name="T38" fmla="*/ 14676472 w 40"/>
                <a:gd name="T39" fmla="*/ 90426 h 69"/>
                <a:gd name="T40" fmla="*/ 14676472 w 40"/>
                <a:gd name="T41" fmla="*/ 93627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9"/>
                <a:gd name="T65" fmla="*/ 40 w 40"/>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9">
                  <a:moveTo>
                    <a:pt x="0" y="0"/>
                  </a:moveTo>
                  <a:lnTo>
                    <a:pt x="0" y="7"/>
                  </a:lnTo>
                  <a:lnTo>
                    <a:pt x="1" y="10"/>
                  </a:lnTo>
                  <a:lnTo>
                    <a:pt x="1" y="13"/>
                  </a:lnTo>
                  <a:lnTo>
                    <a:pt x="3" y="16"/>
                  </a:lnTo>
                  <a:lnTo>
                    <a:pt x="3" y="18"/>
                  </a:lnTo>
                  <a:lnTo>
                    <a:pt x="5" y="20"/>
                  </a:lnTo>
                  <a:lnTo>
                    <a:pt x="5" y="22"/>
                  </a:lnTo>
                  <a:lnTo>
                    <a:pt x="7" y="24"/>
                  </a:lnTo>
                  <a:lnTo>
                    <a:pt x="8" y="27"/>
                  </a:lnTo>
                  <a:lnTo>
                    <a:pt x="17" y="35"/>
                  </a:lnTo>
                  <a:lnTo>
                    <a:pt x="20" y="36"/>
                  </a:lnTo>
                  <a:lnTo>
                    <a:pt x="31" y="48"/>
                  </a:lnTo>
                  <a:lnTo>
                    <a:pt x="32" y="51"/>
                  </a:lnTo>
                  <a:lnTo>
                    <a:pt x="33" y="51"/>
                  </a:lnTo>
                  <a:lnTo>
                    <a:pt x="35" y="54"/>
                  </a:lnTo>
                  <a:lnTo>
                    <a:pt x="37" y="57"/>
                  </a:lnTo>
                  <a:lnTo>
                    <a:pt x="37" y="59"/>
                  </a:lnTo>
                  <a:lnTo>
                    <a:pt x="38" y="62"/>
                  </a:lnTo>
                  <a:lnTo>
                    <a:pt x="39" y="66"/>
                  </a:lnTo>
                  <a:lnTo>
                    <a:pt x="39" y="68"/>
                  </a:lnTo>
                </a:path>
              </a:pathLst>
            </a:custGeom>
            <a:noFill/>
            <a:ln w="127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8" name="Freeform 170"/>
            <p:cNvSpPr>
              <a:spLocks/>
            </p:cNvSpPr>
            <p:nvPr/>
          </p:nvSpPr>
          <p:spPr bwMode="auto">
            <a:xfrm>
              <a:off x="4306" y="2547"/>
              <a:ext cx="77" cy="137"/>
            </a:xfrm>
            <a:custGeom>
              <a:avLst/>
              <a:gdLst>
                <a:gd name="T0" fmla="*/ 11925098 w 41"/>
                <a:gd name="T1" fmla="*/ 0 h 96"/>
                <a:gd name="T2" fmla="*/ 10496054 w 41"/>
                <a:gd name="T3" fmla="*/ 5728 h 96"/>
                <a:gd name="T4" fmla="*/ 10124884 w 41"/>
                <a:gd name="T5" fmla="*/ 5728 h 96"/>
                <a:gd name="T6" fmla="*/ 10124884 w 41"/>
                <a:gd name="T7" fmla="*/ 5989 h 96"/>
                <a:gd name="T8" fmla="*/ 9791711 w 41"/>
                <a:gd name="T9" fmla="*/ 8174 h 96"/>
                <a:gd name="T10" fmla="*/ 9219747 w 41"/>
                <a:gd name="T11" fmla="*/ 8174 h 96"/>
                <a:gd name="T12" fmla="*/ 9219747 w 41"/>
                <a:gd name="T13" fmla="*/ 9827 h 96"/>
                <a:gd name="T14" fmla="*/ 8862242 w 41"/>
                <a:gd name="T15" fmla="*/ 9827 h 96"/>
                <a:gd name="T16" fmla="*/ 8862242 w 41"/>
                <a:gd name="T17" fmla="*/ 11665 h 96"/>
                <a:gd name="T18" fmla="*/ 8453992 w 41"/>
                <a:gd name="T19" fmla="*/ 14024 h 96"/>
                <a:gd name="T20" fmla="*/ 8453992 w 41"/>
                <a:gd name="T21" fmla="*/ 17406 h 96"/>
                <a:gd name="T22" fmla="*/ 8103774 w 41"/>
                <a:gd name="T23" fmla="*/ 17406 h 96"/>
                <a:gd name="T24" fmla="*/ 8103774 w 41"/>
                <a:gd name="T25" fmla="*/ 22384 h 96"/>
                <a:gd name="T26" fmla="*/ 7781409 w 41"/>
                <a:gd name="T27" fmla="*/ 24840 h 96"/>
                <a:gd name="T28" fmla="*/ 7781409 w 41"/>
                <a:gd name="T29" fmla="*/ 26559 h 96"/>
                <a:gd name="T30" fmla="*/ 7423926 w 41"/>
                <a:gd name="T31" fmla="*/ 28560 h 96"/>
                <a:gd name="T32" fmla="*/ 7423926 w 41"/>
                <a:gd name="T33" fmla="*/ 34387 h 96"/>
                <a:gd name="T34" fmla="*/ 6823112 w 41"/>
                <a:gd name="T35" fmla="*/ 37902 h 96"/>
                <a:gd name="T36" fmla="*/ 6519225 w 41"/>
                <a:gd name="T37" fmla="*/ 42253 h 96"/>
                <a:gd name="T38" fmla="*/ 6519225 w 41"/>
                <a:gd name="T39" fmla="*/ 43796 h 96"/>
                <a:gd name="T40" fmla="*/ 5995235 w 41"/>
                <a:gd name="T41" fmla="*/ 48382 h 96"/>
                <a:gd name="T42" fmla="*/ 5753305 w 41"/>
                <a:gd name="T43" fmla="*/ 52440 h 96"/>
                <a:gd name="T44" fmla="*/ 5753305 w 41"/>
                <a:gd name="T45" fmla="*/ 86052 h 96"/>
                <a:gd name="T46" fmla="*/ 5073098 w 41"/>
                <a:gd name="T47" fmla="*/ 87045 h 96"/>
                <a:gd name="T48" fmla="*/ 5073098 w 41"/>
                <a:gd name="T49" fmla="*/ 92204 h 96"/>
                <a:gd name="T50" fmla="*/ 4501477 w 41"/>
                <a:gd name="T51" fmla="*/ 92840 h 96"/>
                <a:gd name="T52" fmla="*/ 4501477 w 41"/>
                <a:gd name="T53" fmla="*/ 94938 h 96"/>
                <a:gd name="T54" fmla="*/ 3278429 w 41"/>
                <a:gd name="T55" fmla="*/ 100588 h 96"/>
                <a:gd name="T56" fmla="*/ 3063449 w 41"/>
                <a:gd name="T57" fmla="*/ 100588 h 96"/>
                <a:gd name="T58" fmla="*/ 1438334 w 41"/>
                <a:gd name="T59" fmla="*/ 108638 h 96"/>
                <a:gd name="T60" fmla="*/ 929506 w 41"/>
                <a:gd name="T61" fmla="*/ 110157 h 96"/>
                <a:gd name="T62" fmla="*/ 0 w 41"/>
                <a:gd name="T63" fmla="*/ 112732 h 96"/>
                <a:gd name="T64" fmla="*/ 0 w 41"/>
                <a:gd name="T65" fmla="*/ 114508 h 96"/>
                <a:gd name="T66" fmla="*/ 679570 w 41"/>
                <a:gd name="T67" fmla="*/ 116972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96"/>
                <a:gd name="T104" fmla="*/ 41 w 41"/>
                <a:gd name="T105" fmla="*/ 96 h 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96">
                  <a:moveTo>
                    <a:pt x="40" y="0"/>
                  </a:moveTo>
                  <a:lnTo>
                    <a:pt x="35" y="4"/>
                  </a:lnTo>
                  <a:lnTo>
                    <a:pt x="34" y="4"/>
                  </a:lnTo>
                  <a:lnTo>
                    <a:pt x="34" y="5"/>
                  </a:lnTo>
                  <a:lnTo>
                    <a:pt x="33" y="6"/>
                  </a:lnTo>
                  <a:lnTo>
                    <a:pt x="31" y="6"/>
                  </a:lnTo>
                  <a:lnTo>
                    <a:pt x="31" y="8"/>
                  </a:lnTo>
                  <a:lnTo>
                    <a:pt x="30" y="8"/>
                  </a:lnTo>
                  <a:lnTo>
                    <a:pt x="30" y="9"/>
                  </a:lnTo>
                  <a:lnTo>
                    <a:pt x="28" y="11"/>
                  </a:lnTo>
                  <a:lnTo>
                    <a:pt x="28" y="14"/>
                  </a:lnTo>
                  <a:lnTo>
                    <a:pt x="27" y="14"/>
                  </a:lnTo>
                  <a:lnTo>
                    <a:pt x="27" y="18"/>
                  </a:lnTo>
                  <a:lnTo>
                    <a:pt x="26" y="20"/>
                  </a:lnTo>
                  <a:lnTo>
                    <a:pt x="26" y="22"/>
                  </a:lnTo>
                  <a:lnTo>
                    <a:pt x="25" y="23"/>
                  </a:lnTo>
                  <a:lnTo>
                    <a:pt x="25" y="28"/>
                  </a:lnTo>
                  <a:lnTo>
                    <a:pt x="23" y="31"/>
                  </a:lnTo>
                  <a:lnTo>
                    <a:pt x="22" y="34"/>
                  </a:lnTo>
                  <a:lnTo>
                    <a:pt x="22" y="36"/>
                  </a:lnTo>
                  <a:lnTo>
                    <a:pt x="20" y="39"/>
                  </a:lnTo>
                  <a:lnTo>
                    <a:pt x="19" y="43"/>
                  </a:lnTo>
                  <a:lnTo>
                    <a:pt x="19" y="70"/>
                  </a:lnTo>
                  <a:lnTo>
                    <a:pt x="17" y="71"/>
                  </a:lnTo>
                  <a:lnTo>
                    <a:pt x="17" y="75"/>
                  </a:lnTo>
                  <a:lnTo>
                    <a:pt x="15" y="76"/>
                  </a:lnTo>
                  <a:lnTo>
                    <a:pt x="15" y="78"/>
                  </a:lnTo>
                  <a:lnTo>
                    <a:pt x="11" y="82"/>
                  </a:lnTo>
                  <a:lnTo>
                    <a:pt x="10" y="82"/>
                  </a:lnTo>
                  <a:lnTo>
                    <a:pt x="5" y="88"/>
                  </a:lnTo>
                  <a:lnTo>
                    <a:pt x="3" y="90"/>
                  </a:lnTo>
                  <a:lnTo>
                    <a:pt x="0" y="92"/>
                  </a:lnTo>
                  <a:lnTo>
                    <a:pt x="0" y="93"/>
                  </a:lnTo>
                  <a:lnTo>
                    <a:pt x="2" y="95"/>
                  </a:lnTo>
                </a:path>
              </a:pathLst>
            </a:custGeom>
            <a:noFill/>
            <a:ln w="127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9" name="Freeform 171"/>
            <p:cNvSpPr>
              <a:spLocks/>
            </p:cNvSpPr>
            <p:nvPr/>
          </p:nvSpPr>
          <p:spPr bwMode="auto">
            <a:xfrm>
              <a:off x="4156" y="2668"/>
              <a:ext cx="90" cy="79"/>
            </a:xfrm>
            <a:custGeom>
              <a:avLst/>
              <a:gdLst>
                <a:gd name="T0" fmla="*/ 13512712 w 48"/>
                <a:gd name="T1" fmla="*/ 0 h 55"/>
                <a:gd name="T2" fmla="*/ 13201095 w 48"/>
                <a:gd name="T3" fmla="*/ 2983 h 55"/>
                <a:gd name="T4" fmla="*/ 12804412 w 48"/>
                <a:gd name="T5" fmla="*/ 6681 h 55"/>
                <a:gd name="T6" fmla="*/ 12161115 w 48"/>
                <a:gd name="T7" fmla="*/ 6681 h 55"/>
                <a:gd name="T8" fmla="*/ 11809635 w 48"/>
                <a:gd name="T9" fmla="*/ 10906 h 55"/>
                <a:gd name="T10" fmla="*/ 9844171 w 48"/>
                <a:gd name="T11" fmla="*/ 21589 h 55"/>
                <a:gd name="T12" fmla="*/ 9498728 w 48"/>
                <a:gd name="T13" fmla="*/ 25092 h 55"/>
                <a:gd name="T14" fmla="*/ 7569089 w 48"/>
                <a:gd name="T15" fmla="*/ 32320 h 55"/>
                <a:gd name="T16" fmla="*/ 6909828 w 48"/>
                <a:gd name="T17" fmla="*/ 33088 h 55"/>
                <a:gd name="T18" fmla="*/ 3543440 w 48"/>
                <a:gd name="T19" fmla="*/ 50941 h 55"/>
                <a:gd name="T20" fmla="*/ 3200139 w 48"/>
                <a:gd name="T21" fmla="*/ 54052 h 55"/>
                <a:gd name="T22" fmla="*/ 1706741 w 48"/>
                <a:gd name="T23" fmla="*/ 60238 h 55"/>
                <a:gd name="T24" fmla="*/ 1395804 w 48"/>
                <a:gd name="T25" fmla="*/ 63035 h 55"/>
                <a:gd name="T26" fmla="*/ 910262 w 48"/>
                <a:gd name="T27" fmla="*/ 66680 h 55"/>
                <a:gd name="T28" fmla="*/ 643292 w 48"/>
                <a:gd name="T29" fmla="*/ 68265 h 55"/>
                <a:gd name="T30" fmla="*/ 643292 w 48"/>
                <a:gd name="T31" fmla="*/ 71259 h 55"/>
                <a:gd name="T32" fmla="*/ 0 w 48"/>
                <a:gd name="T33" fmla="*/ 75872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5"/>
                <a:gd name="T53" fmla="*/ 48 w 48"/>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5">
                  <a:moveTo>
                    <a:pt x="47" y="0"/>
                  </a:moveTo>
                  <a:lnTo>
                    <a:pt x="46" y="2"/>
                  </a:lnTo>
                  <a:lnTo>
                    <a:pt x="44" y="5"/>
                  </a:lnTo>
                  <a:lnTo>
                    <a:pt x="42" y="5"/>
                  </a:lnTo>
                  <a:lnTo>
                    <a:pt x="41" y="8"/>
                  </a:lnTo>
                  <a:lnTo>
                    <a:pt x="34" y="15"/>
                  </a:lnTo>
                  <a:lnTo>
                    <a:pt x="33" y="18"/>
                  </a:lnTo>
                  <a:lnTo>
                    <a:pt x="26" y="23"/>
                  </a:lnTo>
                  <a:lnTo>
                    <a:pt x="24" y="24"/>
                  </a:lnTo>
                  <a:lnTo>
                    <a:pt x="12" y="36"/>
                  </a:lnTo>
                  <a:lnTo>
                    <a:pt x="11" y="39"/>
                  </a:lnTo>
                  <a:lnTo>
                    <a:pt x="6" y="43"/>
                  </a:lnTo>
                  <a:lnTo>
                    <a:pt x="5" y="45"/>
                  </a:lnTo>
                  <a:lnTo>
                    <a:pt x="3" y="47"/>
                  </a:lnTo>
                  <a:lnTo>
                    <a:pt x="2" y="49"/>
                  </a:lnTo>
                  <a:lnTo>
                    <a:pt x="2" y="51"/>
                  </a:lnTo>
                  <a:lnTo>
                    <a:pt x="0" y="54"/>
                  </a:lnTo>
                </a:path>
              </a:pathLst>
            </a:custGeom>
            <a:noFill/>
            <a:ln w="127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0" name="Freeform 172"/>
            <p:cNvSpPr>
              <a:spLocks/>
            </p:cNvSpPr>
            <p:nvPr/>
          </p:nvSpPr>
          <p:spPr bwMode="auto">
            <a:xfrm>
              <a:off x="4214" y="2696"/>
              <a:ext cx="49" cy="57"/>
            </a:xfrm>
            <a:custGeom>
              <a:avLst/>
              <a:gdLst>
                <a:gd name="T0" fmla="*/ 0 w 26"/>
                <a:gd name="T1" fmla="*/ 0 h 40"/>
                <a:gd name="T2" fmla="*/ 0 w 26"/>
                <a:gd name="T3" fmla="*/ 3805 h 40"/>
                <a:gd name="T4" fmla="*/ 710572 w 26"/>
                <a:gd name="T5" fmla="*/ 5422 h 40"/>
                <a:gd name="T6" fmla="*/ 710572 w 26"/>
                <a:gd name="T7" fmla="*/ 8272 h 40"/>
                <a:gd name="T8" fmla="*/ 1005614 w 26"/>
                <a:gd name="T9" fmla="*/ 9456 h 40"/>
                <a:gd name="T10" fmla="*/ 1005614 w 26"/>
                <a:gd name="T11" fmla="*/ 11788 h 40"/>
                <a:gd name="T12" fmla="*/ 1339155 w 26"/>
                <a:gd name="T13" fmla="*/ 13475 h 40"/>
                <a:gd name="T14" fmla="*/ 1339155 w 26"/>
                <a:gd name="T15" fmla="*/ 15689 h 40"/>
                <a:gd name="T16" fmla="*/ 2523792 w 26"/>
                <a:gd name="T17" fmla="*/ 19676 h 40"/>
                <a:gd name="T18" fmla="*/ 2523792 w 26"/>
                <a:gd name="T19" fmla="*/ 22357 h 40"/>
                <a:gd name="T20" fmla="*/ 3238171 w 26"/>
                <a:gd name="T21" fmla="*/ 22357 h 40"/>
                <a:gd name="T22" fmla="*/ 3238171 w 26"/>
                <a:gd name="T23" fmla="*/ 23937 h 40"/>
                <a:gd name="T24" fmla="*/ 3571715 w 26"/>
                <a:gd name="T25" fmla="*/ 25204 h 40"/>
                <a:gd name="T26" fmla="*/ 4255545 w 26"/>
                <a:gd name="T27" fmla="*/ 25204 h 40"/>
                <a:gd name="T28" fmla="*/ 4255545 w 26"/>
                <a:gd name="T29" fmla="*/ 25892 h 40"/>
                <a:gd name="T30" fmla="*/ 6102705 w 26"/>
                <a:gd name="T31" fmla="*/ 33316 h 40"/>
                <a:gd name="T32" fmla="*/ 6102705 w 26"/>
                <a:gd name="T33" fmla="*/ 35916 h 40"/>
                <a:gd name="T34" fmla="*/ 6731307 w 26"/>
                <a:gd name="T35" fmla="*/ 36896 h 40"/>
                <a:gd name="T36" fmla="*/ 6731307 w 26"/>
                <a:gd name="T37" fmla="*/ 38992 h 40"/>
                <a:gd name="T38" fmla="*/ 7296126 w 26"/>
                <a:gd name="T39" fmla="*/ 39954 h 40"/>
                <a:gd name="T40" fmla="*/ 7296126 w 26"/>
                <a:gd name="T41" fmla="*/ 42834 h 40"/>
                <a:gd name="T42" fmla="*/ 8020065 w 26"/>
                <a:gd name="T43" fmla="*/ 45399 h 40"/>
                <a:gd name="T44" fmla="*/ 8020065 w 26"/>
                <a:gd name="T45" fmla="*/ 46854 h 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40"/>
                <a:gd name="T71" fmla="*/ 26 w 26"/>
                <a:gd name="T72" fmla="*/ 40 h 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40">
                  <a:moveTo>
                    <a:pt x="0" y="0"/>
                  </a:moveTo>
                  <a:lnTo>
                    <a:pt x="0" y="3"/>
                  </a:lnTo>
                  <a:lnTo>
                    <a:pt x="2" y="4"/>
                  </a:lnTo>
                  <a:lnTo>
                    <a:pt x="2" y="7"/>
                  </a:lnTo>
                  <a:lnTo>
                    <a:pt x="3" y="8"/>
                  </a:lnTo>
                  <a:lnTo>
                    <a:pt x="3" y="10"/>
                  </a:lnTo>
                  <a:lnTo>
                    <a:pt x="4" y="11"/>
                  </a:lnTo>
                  <a:lnTo>
                    <a:pt x="4" y="13"/>
                  </a:lnTo>
                  <a:lnTo>
                    <a:pt x="8" y="17"/>
                  </a:lnTo>
                  <a:lnTo>
                    <a:pt x="8" y="19"/>
                  </a:lnTo>
                  <a:lnTo>
                    <a:pt x="10" y="19"/>
                  </a:lnTo>
                  <a:lnTo>
                    <a:pt x="10" y="20"/>
                  </a:lnTo>
                  <a:lnTo>
                    <a:pt x="11" y="21"/>
                  </a:lnTo>
                  <a:lnTo>
                    <a:pt x="13" y="21"/>
                  </a:lnTo>
                  <a:lnTo>
                    <a:pt x="13" y="22"/>
                  </a:lnTo>
                  <a:lnTo>
                    <a:pt x="19" y="28"/>
                  </a:lnTo>
                  <a:lnTo>
                    <a:pt x="19" y="30"/>
                  </a:lnTo>
                  <a:lnTo>
                    <a:pt x="21" y="31"/>
                  </a:lnTo>
                  <a:lnTo>
                    <a:pt x="21" y="33"/>
                  </a:lnTo>
                  <a:lnTo>
                    <a:pt x="23" y="34"/>
                  </a:lnTo>
                  <a:lnTo>
                    <a:pt x="23" y="36"/>
                  </a:lnTo>
                  <a:lnTo>
                    <a:pt x="25" y="38"/>
                  </a:lnTo>
                  <a:lnTo>
                    <a:pt x="25" y="39"/>
                  </a:lnTo>
                </a:path>
              </a:pathLst>
            </a:custGeom>
            <a:noFill/>
            <a:ln w="12700" cap="rnd">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1" name="Freeform 173"/>
            <p:cNvSpPr>
              <a:spLocks/>
            </p:cNvSpPr>
            <p:nvPr/>
          </p:nvSpPr>
          <p:spPr bwMode="auto">
            <a:xfrm>
              <a:off x="4150" y="2527"/>
              <a:ext cx="263" cy="30"/>
            </a:xfrm>
            <a:custGeom>
              <a:avLst/>
              <a:gdLst>
                <a:gd name="T0" fmla="*/ 41349578 w 140"/>
                <a:gd name="T1" fmla="*/ 0 h 21"/>
                <a:gd name="T2" fmla="*/ 41571911 w 140"/>
                <a:gd name="T3" fmla="*/ 2830 h 21"/>
                <a:gd name="T4" fmla="*/ 40683362 w 140"/>
                <a:gd name="T5" fmla="*/ 8661 h 21"/>
                <a:gd name="T6" fmla="*/ 39237344 w 140"/>
                <a:gd name="T7" fmla="*/ 5776 h 21"/>
                <a:gd name="T8" fmla="*/ 40683362 w 140"/>
                <a:gd name="T9" fmla="*/ 8661 h 21"/>
                <a:gd name="T10" fmla="*/ 35070674 w 140"/>
                <a:gd name="T11" fmla="*/ 8661 h 21"/>
                <a:gd name="T12" fmla="*/ 32666675 w 140"/>
                <a:gd name="T13" fmla="*/ 11787 h 21"/>
                <a:gd name="T14" fmla="*/ 27929739 w 140"/>
                <a:gd name="T15" fmla="*/ 12373 h 21"/>
                <a:gd name="T16" fmla="*/ 24534380 w 140"/>
                <a:gd name="T17" fmla="*/ 14161 h 21"/>
                <a:gd name="T18" fmla="*/ 19442387 w 140"/>
                <a:gd name="T19" fmla="*/ 14733 h 21"/>
                <a:gd name="T20" fmla="*/ 15058964 w 140"/>
                <a:gd name="T21" fmla="*/ 16839 h 21"/>
                <a:gd name="T22" fmla="*/ 10537710 w 140"/>
                <a:gd name="T23" fmla="*/ 17676 h 21"/>
                <a:gd name="T24" fmla="*/ 6542755 w 140"/>
                <a:gd name="T25" fmla="*/ 18267 h 21"/>
                <a:gd name="T26" fmla="*/ 3291259 w 140"/>
                <a:gd name="T27" fmla="*/ 20230 h 21"/>
                <a:gd name="T28" fmla="*/ 3849647 w 140"/>
                <a:gd name="T29" fmla="*/ 16839 h 21"/>
                <a:gd name="T30" fmla="*/ 3660743 w 140"/>
                <a:gd name="T31" fmla="*/ 20230 h 21"/>
                <a:gd name="T32" fmla="*/ 3660743 w 140"/>
                <a:gd name="T33" fmla="*/ 20230 h 21"/>
                <a:gd name="T34" fmla="*/ 2405017 w 140"/>
                <a:gd name="T35" fmla="*/ 23061 h 21"/>
                <a:gd name="T36" fmla="*/ 2405017 w 140"/>
                <a:gd name="T37" fmla="*/ 18267 h 21"/>
                <a:gd name="T38" fmla="*/ 1280237 w 140"/>
                <a:gd name="T39" fmla="*/ 25251 h 21"/>
                <a:gd name="T40" fmla="*/ 362773 w 140"/>
                <a:gd name="T41" fmla="*/ 24056 h 21"/>
                <a:gd name="T42" fmla="*/ 0 w 140"/>
                <a:gd name="T43" fmla="*/ 20230 h 21"/>
                <a:gd name="T44" fmla="*/ 932624 w 140"/>
                <a:gd name="T45" fmla="*/ 16839 h 21"/>
                <a:gd name="T46" fmla="*/ 0 w 140"/>
                <a:gd name="T47" fmla="*/ 20230 h 21"/>
                <a:gd name="T48" fmla="*/ 1280237 w 140"/>
                <a:gd name="T49" fmla="*/ 14733 h 21"/>
                <a:gd name="T50" fmla="*/ 2049242 w 140"/>
                <a:gd name="T51" fmla="*/ 14161 h 21"/>
                <a:gd name="T52" fmla="*/ 3073401 w 140"/>
                <a:gd name="T53" fmla="*/ 14161 h 21"/>
                <a:gd name="T54" fmla="*/ 1752001 w 140"/>
                <a:gd name="T55" fmla="*/ 17676 h 21"/>
                <a:gd name="T56" fmla="*/ 3073401 w 140"/>
                <a:gd name="T57" fmla="*/ 12373 h 21"/>
                <a:gd name="T58" fmla="*/ 6182862 w 140"/>
                <a:gd name="T59" fmla="*/ 11787 h 21"/>
                <a:gd name="T60" fmla="*/ 9854812 w 140"/>
                <a:gd name="T61" fmla="*/ 8661 h 21"/>
                <a:gd name="T62" fmla="*/ 14344281 w 140"/>
                <a:gd name="T63" fmla="*/ 8661 h 21"/>
                <a:gd name="T64" fmla="*/ 19442387 w 140"/>
                <a:gd name="T65" fmla="*/ 6063 h 21"/>
                <a:gd name="T66" fmla="*/ 23960559 w 140"/>
                <a:gd name="T67" fmla="*/ 5776 h 21"/>
                <a:gd name="T68" fmla="*/ 27623276 w 140"/>
                <a:gd name="T69" fmla="*/ 4043 h 21"/>
                <a:gd name="T70" fmla="*/ 32092944 w 140"/>
                <a:gd name="T71" fmla="*/ 2830 h 21"/>
                <a:gd name="T72" fmla="*/ 34472657 w 140"/>
                <a:gd name="T73" fmla="*/ 0 h 21"/>
                <a:gd name="T74" fmla="*/ 40492890 w 140"/>
                <a:gd name="T75" fmla="*/ 0 h 21"/>
                <a:gd name="T76" fmla="*/ 41571911 w 140"/>
                <a:gd name="T77" fmla="*/ 5776 h 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21"/>
                <a:gd name="T119" fmla="*/ 140 w 140"/>
                <a:gd name="T120" fmla="*/ 21 h 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21">
                  <a:moveTo>
                    <a:pt x="135" y="0"/>
                  </a:moveTo>
                  <a:lnTo>
                    <a:pt x="138" y="0"/>
                  </a:lnTo>
                  <a:lnTo>
                    <a:pt x="138" y="2"/>
                  </a:lnTo>
                  <a:lnTo>
                    <a:pt x="139" y="2"/>
                  </a:lnTo>
                  <a:lnTo>
                    <a:pt x="139" y="5"/>
                  </a:lnTo>
                  <a:lnTo>
                    <a:pt x="136" y="7"/>
                  </a:lnTo>
                  <a:lnTo>
                    <a:pt x="135" y="7"/>
                  </a:lnTo>
                  <a:lnTo>
                    <a:pt x="131" y="4"/>
                  </a:lnTo>
                  <a:lnTo>
                    <a:pt x="131" y="3"/>
                  </a:lnTo>
                  <a:lnTo>
                    <a:pt x="136" y="7"/>
                  </a:lnTo>
                  <a:lnTo>
                    <a:pt x="124" y="7"/>
                  </a:lnTo>
                  <a:lnTo>
                    <a:pt x="117" y="7"/>
                  </a:lnTo>
                  <a:lnTo>
                    <a:pt x="112" y="7"/>
                  </a:lnTo>
                  <a:lnTo>
                    <a:pt x="109" y="9"/>
                  </a:lnTo>
                  <a:lnTo>
                    <a:pt x="97" y="9"/>
                  </a:lnTo>
                  <a:lnTo>
                    <a:pt x="93" y="10"/>
                  </a:lnTo>
                  <a:lnTo>
                    <a:pt x="85" y="10"/>
                  </a:lnTo>
                  <a:lnTo>
                    <a:pt x="82" y="11"/>
                  </a:lnTo>
                  <a:lnTo>
                    <a:pt x="76" y="11"/>
                  </a:lnTo>
                  <a:lnTo>
                    <a:pt x="65" y="12"/>
                  </a:lnTo>
                  <a:lnTo>
                    <a:pt x="54" y="12"/>
                  </a:lnTo>
                  <a:lnTo>
                    <a:pt x="50" y="13"/>
                  </a:lnTo>
                  <a:lnTo>
                    <a:pt x="45" y="13"/>
                  </a:lnTo>
                  <a:lnTo>
                    <a:pt x="35" y="14"/>
                  </a:lnTo>
                  <a:lnTo>
                    <a:pt x="30" y="14"/>
                  </a:lnTo>
                  <a:lnTo>
                    <a:pt x="22" y="15"/>
                  </a:lnTo>
                  <a:lnTo>
                    <a:pt x="13" y="15"/>
                  </a:lnTo>
                  <a:lnTo>
                    <a:pt x="11" y="16"/>
                  </a:lnTo>
                  <a:lnTo>
                    <a:pt x="10" y="16"/>
                  </a:lnTo>
                  <a:lnTo>
                    <a:pt x="13" y="13"/>
                  </a:lnTo>
                  <a:lnTo>
                    <a:pt x="13" y="14"/>
                  </a:lnTo>
                  <a:lnTo>
                    <a:pt x="12" y="16"/>
                  </a:lnTo>
                  <a:lnTo>
                    <a:pt x="10" y="18"/>
                  </a:lnTo>
                  <a:lnTo>
                    <a:pt x="12" y="16"/>
                  </a:lnTo>
                  <a:lnTo>
                    <a:pt x="11" y="18"/>
                  </a:lnTo>
                  <a:lnTo>
                    <a:pt x="8" y="18"/>
                  </a:lnTo>
                  <a:lnTo>
                    <a:pt x="4" y="19"/>
                  </a:lnTo>
                  <a:lnTo>
                    <a:pt x="8" y="15"/>
                  </a:lnTo>
                  <a:lnTo>
                    <a:pt x="8" y="16"/>
                  </a:lnTo>
                  <a:lnTo>
                    <a:pt x="4" y="20"/>
                  </a:lnTo>
                  <a:lnTo>
                    <a:pt x="3" y="19"/>
                  </a:lnTo>
                  <a:lnTo>
                    <a:pt x="1" y="19"/>
                  </a:lnTo>
                  <a:lnTo>
                    <a:pt x="1" y="18"/>
                  </a:lnTo>
                  <a:lnTo>
                    <a:pt x="0" y="16"/>
                  </a:lnTo>
                  <a:lnTo>
                    <a:pt x="0" y="15"/>
                  </a:lnTo>
                  <a:lnTo>
                    <a:pt x="3" y="13"/>
                  </a:lnTo>
                  <a:lnTo>
                    <a:pt x="4" y="13"/>
                  </a:lnTo>
                  <a:lnTo>
                    <a:pt x="0" y="16"/>
                  </a:lnTo>
                  <a:lnTo>
                    <a:pt x="0" y="15"/>
                  </a:lnTo>
                  <a:lnTo>
                    <a:pt x="4" y="12"/>
                  </a:lnTo>
                  <a:lnTo>
                    <a:pt x="7" y="12"/>
                  </a:lnTo>
                  <a:lnTo>
                    <a:pt x="7" y="11"/>
                  </a:lnTo>
                  <a:lnTo>
                    <a:pt x="7" y="12"/>
                  </a:lnTo>
                  <a:lnTo>
                    <a:pt x="10" y="11"/>
                  </a:lnTo>
                  <a:lnTo>
                    <a:pt x="7" y="12"/>
                  </a:lnTo>
                  <a:lnTo>
                    <a:pt x="6" y="14"/>
                  </a:lnTo>
                  <a:lnTo>
                    <a:pt x="6" y="13"/>
                  </a:lnTo>
                  <a:lnTo>
                    <a:pt x="10" y="10"/>
                  </a:lnTo>
                  <a:lnTo>
                    <a:pt x="13" y="9"/>
                  </a:lnTo>
                  <a:lnTo>
                    <a:pt x="21" y="9"/>
                  </a:lnTo>
                  <a:lnTo>
                    <a:pt x="29" y="7"/>
                  </a:lnTo>
                  <a:lnTo>
                    <a:pt x="33" y="7"/>
                  </a:lnTo>
                  <a:lnTo>
                    <a:pt x="44" y="7"/>
                  </a:lnTo>
                  <a:lnTo>
                    <a:pt x="48" y="7"/>
                  </a:lnTo>
                  <a:lnTo>
                    <a:pt x="53" y="5"/>
                  </a:lnTo>
                  <a:lnTo>
                    <a:pt x="65" y="5"/>
                  </a:lnTo>
                  <a:lnTo>
                    <a:pt x="76" y="4"/>
                  </a:lnTo>
                  <a:lnTo>
                    <a:pt x="80" y="4"/>
                  </a:lnTo>
                  <a:lnTo>
                    <a:pt x="84" y="3"/>
                  </a:lnTo>
                  <a:lnTo>
                    <a:pt x="92" y="3"/>
                  </a:lnTo>
                  <a:lnTo>
                    <a:pt x="96" y="2"/>
                  </a:lnTo>
                  <a:lnTo>
                    <a:pt x="107" y="2"/>
                  </a:lnTo>
                  <a:lnTo>
                    <a:pt x="111" y="0"/>
                  </a:lnTo>
                  <a:lnTo>
                    <a:pt x="115" y="0"/>
                  </a:lnTo>
                  <a:lnTo>
                    <a:pt x="124" y="0"/>
                  </a:lnTo>
                  <a:lnTo>
                    <a:pt x="135" y="0"/>
                  </a:lnTo>
                  <a:lnTo>
                    <a:pt x="139" y="3"/>
                  </a:lnTo>
                  <a:lnTo>
                    <a:pt x="139" y="4"/>
                  </a:lnTo>
                  <a:lnTo>
                    <a:pt x="135"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82" name="Freeform 174"/>
            <p:cNvSpPr>
              <a:spLocks/>
            </p:cNvSpPr>
            <p:nvPr/>
          </p:nvSpPr>
          <p:spPr bwMode="auto">
            <a:xfrm>
              <a:off x="3983" y="2587"/>
              <a:ext cx="118" cy="203"/>
            </a:xfrm>
            <a:custGeom>
              <a:avLst/>
              <a:gdLst>
                <a:gd name="T0" fmla="*/ 6540388 w 63"/>
                <a:gd name="T1" fmla="*/ 1 h 142"/>
                <a:gd name="T2" fmla="*/ 5544015 w 63"/>
                <a:gd name="T3" fmla="*/ 4061 h 142"/>
                <a:gd name="T4" fmla="*/ 4518389 w 63"/>
                <a:gd name="T5" fmla="*/ 5806 h 142"/>
                <a:gd name="T6" fmla="*/ 4179246 w 63"/>
                <a:gd name="T7" fmla="*/ 14263 h 142"/>
                <a:gd name="T8" fmla="*/ 3604010 w 63"/>
                <a:gd name="T9" fmla="*/ 14859 h 142"/>
                <a:gd name="T10" fmla="*/ 2231292 w 63"/>
                <a:gd name="T11" fmla="*/ 20390 h 142"/>
                <a:gd name="T12" fmla="*/ 1027314 w 63"/>
                <a:gd name="T13" fmla="*/ 24248 h 142"/>
                <a:gd name="T14" fmla="*/ 896999 w 63"/>
                <a:gd name="T15" fmla="*/ 33211 h 142"/>
                <a:gd name="T16" fmla="*/ 292833 w 63"/>
                <a:gd name="T17" fmla="*/ 52398 h 142"/>
                <a:gd name="T18" fmla="*/ 0 w 63"/>
                <a:gd name="T19" fmla="*/ 70724 h 142"/>
                <a:gd name="T20" fmla="*/ 292833 w 63"/>
                <a:gd name="T21" fmla="*/ 144782 h 142"/>
                <a:gd name="T22" fmla="*/ 896999 w 63"/>
                <a:gd name="T23" fmla="*/ 151059 h 142"/>
                <a:gd name="T24" fmla="*/ 2863692 w 63"/>
                <a:gd name="T25" fmla="*/ 163000 h 142"/>
                <a:gd name="T26" fmla="*/ 3310601 w 63"/>
                <a:gd name="T27" fmla="*/ 166093 h 142"/>
                <a:gd name="T28" fmla="*/ 3604010 w 63"/>
                <a:gd name="T29" fmla="*/ 171945 h 142"/>
                <a:gd name="T30" fmla="*/ 4518389 w 63"/>
                <a:gd name="T31" fmla="*/ 174047 h 142"/>
                <a:gd name="T32" fmla="*/ 6750368 w 63"/>
                <a:gd name="T33" fmla="*/ 175341 h 142"/>
                <a:gd name="T34" fmla="*/ 13275315 w 63"/>
                <a:gd name="T35" fmla="*/ 176436 h 142"/>
                <a:gd name="T36" fmla="*/ 15506938 w 63"/>
                <a:gd name="T37" fmla="*/ 179451 h 142"/>
                <a:gd name="T38" fmla="*/ 16107056 w 63"/>
                <a:gd name="T39" fmla="*/ 154963 h 142"/>
                <a:gd name="T40" fmla="*/ 16743117 w 63"/>
                <a:gd name="T41" fmla="*/ 147572 h 142"/>
                <a:gd name="T42" fmla="*/ 16893543 w 63"/>
                <a:gd name="T43" fmla="*/ 138712 h 142"/>
                <a:gd name="T44" fmla="*/ 17430753 w 63"/>
                <a:gd name="T45" fmla="*/ 126834 h 142"/>
                <a:gd name="T46" fmla="*/ 16893543 w 63"/>
                <a:gd name="T47" fmla="*/ 108398 h 142"/>
                <a:gd name="T48" fmla="*/ 16743117 w 63"/>
                <a:gd name="T49" fmla="*/ 97257 h 142"/>
                <a:gd name="T50" fmla="*/ 16403457 w 63"/>
                <a:gd name="T51" fmla="*/ 86332 h 142"/>
                <a:gd name="T52" fmla="*/ 16107056 w 63"/>
                <a:gd name="T53" fmla="*/ 67873 h 142"/>
                <a:gd name="T54" fmla="*/ 15506938 w 63"/>
                <a:gd name="T55" fmla="*/ 49555 h 142"/>
                <a:gd name="T56" fmla="*/ 15214118 w 63"/>
                <a:gd name="T57" fmla="*/ 34664 h 142"/>
                <a:gd name="T58" fmla="*/ 14906599 w 63"/>
                <a:gd name="T59" fmla="*/ 27408 h 142"/>
                <a:gd name="T60" fmla="*/ 14479934 w 63"/>
                <a:gd name="T61" fmla="*/ 20390 h 142"/>
                <a:gd name="T62" fmla="*/ 14187107 w 63"/>
                <a:gd name="T63" fmla="*/ 8300 h 142"/>
                <a:gd name="T64" fmla="*/ 13634455 w 63"/>
                <a:gd name="T65" fmla="*/ 1 h 142"/>
                <a:gd name="T66" fmla="*/ 12250251 w 63"/>
                <a:gd name="T67" fmla="*/ 0 h 142"/>
                <a:gd name="T68" fmla="*/ 7087668 w 63"/>
                <a:gd name="T69" fmla="*/ 1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142"/>
                <a:gd name="T107" fmla="*/ 63 w 63"/>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142">
                  <a:moveTo>
                    <a:pt x="25" y="1"/>
                  </a:moveTo>
                  <a:lnTo>
                    <a:pt x="23" y="1"/>
                  </a:lnTo>
                  <a:lnTo>
                    <a:pt x="22" y="3"/>
                  </a:lnTo>
                  <a:lnTo>
                    <a:pt x="20" y="3"/>
                  </a:lnTo>
                  <a:lnTo>
                    <a:pt x="19" y="4"/>
                  </a:lnTo>
                  <a:lnTo>
                    <a:pt x="16" y="4"/>
                  </a:lnTo>
                  <a:lnTo>
                    <a:pt x="16" y="10"/>
                  </a:lnTo>
                  <a:lnTo>
                    <a:pt x="15" y="11"/>
                  </a:lnTo>
                  <a:lnTo>
                    <a:pt x="15" y="12"/>
                  </a:lnTo>
                  <a:lnTo>
                    <a:pt x="13" y="12"/>
                  </a:lnTo>
                  <a:lnTo>
                    <a:pt x="10" y="15"/>
                  </a:lnTo>
                  <a:lnTo>
                    <a:pt x="8" y="16"/>
                  </a:lnTo>
                  <a:lnTo>
                    <a:pt x="7" y="17"/>
                  </a:lnTo>
                  <a:lnTo>
                    <a:pt x="4" y="19"/>
                  </a:lnTo>
                  <a:lnTo>
                    <a:pt x="4" y="25"/>
                  </a:lnTo>
                  <a:lnTo>
                    <a:pt x="3" y="26"/>
                  </a:lnTo>
                  <a:lnTo>
                    <a:pt x="3" y="38"/>
                  </a:lnTo>
                  <a:lnTo>
                    <a:pt x="1" y="41"/>
                  </a:lnTo>
                  <a:lnTo>
                    <a:pt x="1" y="53"/>
                  </a:lnTo>
                  <a:lnTo>
                    <a:pt x="0" y="55"/>
                  </a:lnTo>
                  <a:lnTo>
                    <a:pt x="0" y="114"/>
                  </a:lnTo>
                  <a:lnTo>
                    <a:pt x="1" y="114"/>
                  </a:lnTo>
                  <a:lnTo>
                    <a:pt x="1" y="119"/>
                  </a:lnTo>
                  <a:lnTo>
                    <a:pt x="3" y="119"/>
                  </a:lnTo>
                  <a:lnTo>
                    <a:pt x="3" y="120"/>
                  </a:lnTo>
                  <a:lnTo>
                    <a:pt x="10" y="128"/>
                  </a:lnTo>
                  <a:lnTo>
                    <a:pt x="10" y="130"/>
                  </a:lnTo>
                  <a:lnTo>
                    <a:pt x="12" y="131"/>
                  </a:lnTo>
                  <a:lnTo>
                    <a:pt x="12" y="135"/>
                  </a:lnTo>
                  <a:lnTo>
                    <a:pt x="13" y="135"/>
                  </a:lnTo>
                  <a:lnTo>
                    <a:pt x="15" y="137"/>
                  </a:lnTo>
                  <a:lnTo>
                    <a:pt x="16" y="137"/>
                  </a:lnTo>
                  <a:lnTo>
                    <a:pt x="17" y="138"/>
                  </a:lnTo>
                  <a:lnTo>
                    <a:pt x="24" y="138"/>
                  </a:lnTo>
                  <a:lnTo>
                    <a:pt x="25" y="139"/>
                  </a:lnTo>
                  <a:lnTo>
                    <a:pt x="47" y="139"/>
                  </a:lnTo>
                  <a:lnTo>
                    <a:pt x="48" y="141"/>
                  </a:lnTo>
                  <a:lnTo>
                    <a:pt x="55" y="141"/>
                  </a:lnTo>
                  <a:lnTo>
                    <a:pt x="57" y="139"/>
                  </a:lnTo>
                  <a:lnTo>
                    <a:pt x="57" y="122"/>
                  </a:lnTo>
                  <a:lnTo>
                    <a:pt x="58" y="120"/>
                  </a:lnTo>
                  <a:lnTo>
                    <a:pt x="59" y="116"/>
                  </a:lnTo>
                  <a:lnTo>
                    <a:pt x="59" y="112"/>
                  </a:lnTo>
                  <a:lnTo>
                    <a:pt x="60" y="109"/>
                  </a:lnTo>
                  <a:lnTo>
                    <a:pt x="60" y="103"/>
                  </a:lnTo>
                  <a:lnTo>
                    <a:pt x="62" y="100"/>
                  </a:lnTo>
                  <a:lnTo>
                    <a:pt x="62" y="87"/>
                  </a:lnTo>
                  <a:lnTo>
                    <a:pt x="60" y="85"/>
                  </a:lnTo>
                  <a:lnTo>
                    <a:pt x="60" y="79"/>
                  </a:lnTo>
                  <a:lnTo>
                    <a:pt x="59" y="77"/>
                  </a:lnTo>
                  <a:lnTo>
                    <a:pt x="59" y="72"/>
                  </a:lnTo>
                  <a:lnTo>
                    <a:pt x="58" y="68"/>
                  </a:lnTo>
                  <a:lnTo>
                    <a:pt x="58" y="58"/>
                  </a:lnTo>
                  <a:lnTo>
                    <a:pt x="57" y="53"/>
                  </a:lnTo>
                  <a:lnTo>
                    <a:pt x="57" y="46"/>
                  </a:lnTo>
                  <a:lnTo>
                    <a:pt x="55" y="39"/>
                  </a:lnTo>
                  <a:lnTo>
                    <a:pt x="55" y="31"/>
                  </a:lnTo>
                  <a:lnTo>
                    <a:pt x="54" y="27"/>
                  </a:lnTo>
                  <a:lnTo>
                    <a:pt x="53" y="25"/>
                  </a:lnTo>
                  <a:lnTo>
                    <a:pt x="53" y="22"/>
                  </a:lnTo>
                  <a:lnTo>
                    <a:pt x="51" y="19"/>
                  </a:lnTo>
                  <a:lnTo>
                    <a:pt x="51" y="16"/>
                  </a:lnTo>
                  <a:lnTo>
                    <a:pt x="50" y="15"/>
                  </a:lnTo>
                  <a:lnTo>
                    <a:pt x="50" y="6"/>
                  </a:lnTo>
                  <a:lnTo>
                    <a:pt x="48" y="4"/>
                  </a:lnTo>
                  <a:lnTo>
                    <a:pt x="48" y="1"/>
                  </a:lnTo>
                  <a:lnTo>
                    <a:pt x="44" y="1"/>
                  </a:lnTo>
                  <a:lnTo>
                    <a:pt x="43" y="0"/>
                  </a:lnTo>
                  <a:lnTo>
                    <a:pt x="25" y="0"/>
                  </a:lnTo>
                  <a:lnTo>
                    <a:pt x="25" y="1"/>
                  </a:lnTo>
                </a:path>
              </a:pathLst>
            </a:custGeom>
            <a:solidFill>
              <a:srgbClr val="FFFF6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83" name="Freeform 175"/>
            <p:cNvSpPr>
              <a:spLocks/>
            </p:cNvSpPr>
            <p:nvPr/>
          </p:nvSpPr>
          <p:spPr bwMode="auto">
            <a:xfrm>
              <a:off x="4000" y="2597"/>
              <a:ext cx="75" cy="195"/>
            </a:xfrm>
            <a:custGeom>
              <a:avLst/>
              <a:gdLst>
                <a:gd name="T0" fmla="*/ 0 w 40"/>
                <a:gd name="T1" fmla="*/ 6067 h 136"/>
                <a:gd name="T2" fmla="*/ 643292 w 40"/>
                <a:gd name="T3" fmla="*/ 4231 h 136"/>
                <a:gd name="T4" fmla="*/ 910262 w 40"/>
                <a:gd name="T5" fmla="*/ 0 h 136"/>
                <a:gd name="T6" fmla="*/ 4240452 w 40"/>
                <a:gd name="T7" fmla="*/ 2951 h 136"/>
                <a:gd name="T8" fmla="*/ 5250225 w 40"/>
                <a:gd name="T9" fmla="*/ 4231 h 136"/>
                <a:gd name="T10" fmla="*/ 6298473 w 40"/>
                <a:gd name="T11" fmla="*/ 6067 h 136"/>
                <a:gd name="T12" fmla="*/ 7519803 w 40"/>
                <a:gd name="T13" fmla="*/ 9254 h 136"/>
                <a:gd name="T14" fmla="*/ 8261828 w 40"/>
                <a:gd name="T15" fmla="*/ 10431 h 136"/>
                <a:gd name="T16" fmla="*/ 8907563 w 40"/>
                <a:gd name="T17" fmla="*/ 17884 h 136"/>
                <a:gd name="T18" fmla="*/ 9498720 w 40"/>
                <a:gd name="T19" fmla="*/ 28618 h 136"/>
                <a:gd name="T20" fmla="*/ 10156155 w 40"/>
                <a:gd name="T21" fmla="*/ 31827 h 136"/>
                <a:gd name="T22" fmla="*/ 10592287 w 40"/>
                <a:gd name="T23" fmla="*/ 58834 h 136"/>
                <a:gd name="T24" fmla="*/ 11250479 w 40"/>
                <a:gd name="T25" fmla="*/ 162028 h 136"/>
                <a:gd name="T26" fmla="*/ 11250479 w 40"/>
                <a:gd name="T27" fmla="*/ 165308 h 136"/>
                <a:gd name="T28" fmla="*/ 10592287 w 40"/>
                <a:gd name="T29" fmla="*/ 177112 h 136"/>
                <a:gd name="T30" fmla="*/ 10499767 w 40"/>
                <a:gd name="T31" fmla="*/ 178082 h 136"/>
                <a:gd name="T32" fmla="*/ 10499767 w 40"/>
                <a:gd name="T33" fmla="*/ 178082 h 136"/>
                <a:gd name="T34" fmla="*/ 9200850 w 40"/>
                <a:gd name="T35" fmla="*/ 182506 h 136"/>
                <a:gd name="T36" fmla="*/ 8609415 w 40"/>
                <a:gd name="T37" fmla="*/ 180239 h 136"/>
                <a:gd name="T38" fmla="*/ 8261828 w 40"/>
                <a:gd name="T39" fmla="*/ 177112 h 136"/>
                <a:gd name="T40" fmla="*/ 8609415 w 40"/>
                <a:gd name="T41" fmla="*/ 173857 h 136"/>
                <a:gd name="T42" fmla="*/ 8609415 w 40"/>
                <a:gd name="T43" fmla="*/ 167716 h 136"/>
                <a:gd name="T44" fmla="*/ 8907563 w 40"/>
                <a:gd name="T45" fmla="*/ 158896 h 136"/>
                <a:gd name="T46" fmla="*/ 8907563 w 40"/>
                <a:gd name="T47" fmla="*/ 160478 h 136"/>
                <a:gd name="T48" fmla="*/ 8907563 w 40"/>
                <a:gd name="T49" fmla="*/ 160478 h 136"/>
                <a:gd name="T50" fmla="*/ 8609415 w 40"/>
                <a:gd name="T51" fmla="*/ 60933 h 136"/>
                <a:gd name="T52" fmla="*/ 8907563 w 40"/>
                <a:gd name="T53" fmla="*/ 47184 h 136"/>
                <a:gd name="T54" fmla="*/ 8609415 w 40"/>
                <a:gd name="T55" fmla="*/ 41033 h 136"/>
                <a:gd name="T56" fmla="*/ 8261828 w 40"/>
                <a:gd name="T57" fmla="*/ 34723 h 136"/>
                <a:gd name="T58" fmla="*/ 7865461 w 40"/>
                <a:gd name="T59" fmla="*/ 30747 h 136"/>
                <a:gd name="T60" fmla="*/ 7519803 w 40"/>
                <a:gd name="T61" fmla="*/ 25642 h 136"/>
                <a:gd name="T62" fmla="*/ 6857594 w 40"/>
                <a:gd name="T63" fmla="*/ 21092 h 136"/>
                <a:gd name="T64" fmla="*/ 4907123 w 40"/>
                <a:gd name="T65" fmla="*/ 14956 h 136"/>
                <a:gd name="T66" fmla="*/ 3657384 w 40"/>
                <a:gd name="T67" fmla="*/ 12473 h 136"/>
                <a:gd name="T68" fmla="*/ 1206173 w 40"/>
                <a:gd name="T69" fmla="*/ 10431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136"/>
                <a:gd name="T107" fmla="*/ 40 w 40"/>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136">
                  <a:moveTo>
                    <a:pt x="4" y="8"/>
                  </a:moveTo>
                  <a:lnTo>
                    <a:pt x="0" y="4"/>
                  </a:lnTo>
                  <a:lnTo>
                    <a:pt x="0" y="3"/>
                  </a:lnTo>
                  <a:lnTo>
                    <a:pt x="2" y="3"/>
                  </a:lnTo>
                  <a:lnTo>
                    <a:pt x="2" y="2"/>
                  </a:lnTo>
                  <a:lnTo>
                    <a:pt x="3" y="0"/>
                  </a:lnTo>
                  <a:lnTo>
                    <a:pt x="11" y="0"/>
                  </a:lnTo>
                  <a:lnTo>
                    <a:pt x="15" y="2"/>
                  </a:lnTo>
                  <a:lnTo>
                    <a:pt x="18" y="3"/>
                  </a:lnTo>
                  <a:lnTo>
                    <a:pt x="20" y="3"/>
                  </a:lnTo>
                  <a:lnTo>
                    <a:pt x="22" y="4"/>
                  </a:lnTo>
                  <a:lnTo>
                    <a:pt x="26" y="5"/>
                  </a:lnTo>
                  <a:lnTo>
                    <a:pt x="26" y="7"/>
                  </a:lnTo>
                  <a:lnTo>
                    <a:pt x="27" y="8"/>
                  </a:lnTo>
                  <a:lnTo>
                    <a:pt x="29" y="8"/>
                  </a:lnTo>
                  <a:lnTo>
                    <a:pt x="29" y="9"/>
                  </a:lnTo>
                  <a:lnTo>
                    <a:pt x="31" y="13"/>
                  </a:lnTo>
                  <a:lnTo>
                    <a:pt x="32" y="16"/>
                  </a:lnTo>
                  <a:lnTo>
                    <a:pt x="33" y="21"/>
                  </a:lnTo>
                  <a:lnTo>
                    <a:pt x="35" y="21"/>
                  </a:lnTo>
                  <a:lnTo>
                    <a:pt x="35" y="24"/>
                  </a:lnTo>
                  <a:lnTo>
                    <a:pt x="37" y="28"/>
                  </a:lnTo>
                  <a:lnTo>
                    <a:pt x="37" y="43"/>
                  </a:lnTo>
                  <a:lnTo>
                    <a:pt x="39" y="46"/>
                  </a:lnTo>
                  <a:lnTo>
                    <a:pt x="39" y="120"/>
                  </a:lnTo>
                  <a:lnTo>
                    <a:pt x="39" y="119"/>
                  </a:lnTo>
                  <a:lnTo>
                    <a:pt x="39" y="123"/>
                  </a:lnTo>
                  <a:lnTo>
                    <a:pt x="37" y="124"/>
                  </a:lnTo>
                  <a:lnTo>
                    <a:pt x="37" y="131"/>
                  </a:lnTo>
                  <a:lnTo>
                    <a:pt x="36" y="131"/>
                  </a:lnTo>
                  <a:lnTo>
                    <a:pt x="36" y="132"/>
                  </a:lnTo>
                  <a:lnTo>
                    <a:pt x="35" y="134"/>
                  </a:lnTo>
                  <a:lnTo>
                    <a:pt x="36" y="132"/>
                  </a:lnTo>
                  <a:lnTo>
                    <a:pt x="33" y="135"/>
                  </a:lnTo>
                  <a:lnTo>
                    <a:pt x="32" y="135"/>
                  </a:lnTo>
                  <a:lnTo>
                    <a:pt x="31" y="134"/>
                  </a:lnTo>
                  <a:lnTo>
                    <a:pt x="30" y="134"/>
                  </a:lnTo>
                  <a:lnTo>
                    <a:pt x="30" y="132"/>
                  </a:lnTo>
                  <a:lnTo>
                    <a:pt x="29" y="131"/>
                  </a:lnTo>
                  <a:lnTo>
                    <a:pt x="29" y="129"/>
                  </a:lnTo>
                  <a:lnTo>
                    <a:pt x="30" y="129"/>
                  </a:lnTo>
                  <a:lnTo>
                    <a:pt x="30" y="128"/>
                  </a:lnTo>
                  <a:lnTo>
                    <a:pt x="30" y="124"/>
                  </a:lnTo>
                  <a:lnTo>
                    <a:pt x="31" y="124"/>
                  </a:lnTo>
                  <a:lnTo>
                    <a:pt x="31" y="118"/>
                  </a:lnTo>
                  <a:lnTo>
                    <a:pt x="32" y="118"/>
                  </a:lnTo>
                  <a:lnTo>
                    <a:pt x="31" y="119"/>
                  </a:lnTo>
                  <a:lnTo>
                    <a:pt x="32" y="118"/>
                  </a:lnTo>
                  <a:lnTo>
                    <a:pt x="31" y="119"/>
                  </a:lnTo>
                  <a:lnTo>
                    <a:pt x="31" y="47"/>
                  </a:lnTo>
                  <a:lnTo>
                    <a:pt x="30" y="45"/>
                  </a:lnTo>
                  <a:lnTo>
                    <a:pt x="30" y="34"/>
                  </a:lnTo>
                  <a:lnTo>
                    <a:pt x="31" y="35"/>
                  </a:lnTo>
                  <a:lnTo>
                    <a:pt x="30" y="32"/>
                  </a:lnTo>
                  <a:lnTo>
                    <a:pt x="30" y="30"/>
                  </a:lnTo>
                  <a:lnTo>
                    <a:pt x="29" y="27"/>
                  </a:lnTo>
                  <a:lnTo>
                    <a:pt x="29" y="26"/>
                  </a:lnTo>
                  <a:lnTo>
                    <a:pt x="27" y="24"/>
                  </a:lnTo>
                  <a:lnTo>
                    <a:pt x="27" y="23"/>
                  </a:lnTo>
                  <a:lnTo>
                    <a:pt x="26" y="21"/>
                  </a:lnTo>
                  <a:lnTo>
                    <a:pt x="26" y="19"/>
                  </a:lnTo>
                  <a:lnTo>
                    <a:pt x="25" y="18"/>
                  </a:lnTo>
                  <a:lnTo>
                    <a:pt x="24" y="15"/>
                  </a:lnTo>
                  <a:lnTo>
                    <a:pt x="20" y="11"/>
                  </a:lnTo>
                  <a:lnTo>
                    <a:pt x="17" y="11"/>
                  </a:lnTo>
                  <a:lnTo>
                    <a:pt x="15" y="9"/>
                  </a:lnTo>
                  <a:lnTo>
                    <a:pt x="13" y="9"/>
                  </a:lnTo>
                  <a:lnTo>
                    <a:pt x="10" y="8"/>
                  </a:lnTo>
                  <a:lnTo>
                    <a:pt x="4" y="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84" name="Freeform 176"/>
            <p:cNvSpPr>
              <a:spLocks/>
            </p:cNvSpPr>
            <p:nvPr/>
          </p:nvSpPr>
          <p:spPr bwMode="auto">
            <a:xfrm>
              <a:off x="4381" y="2611"/>
              <a:ext cx="36" cy="148"/>
            </a:xfrm>
            <a:custGeom>
              <a:avLst/>
              <a:gdLst>
                <a:gd name="T0" fmla="*/ 2751372 w 19"/>
                <a:gd name="T1" fmla="*/ 6199 h 103"/>
                <a:gd name="T2" fmla="*/ 2751372 w 19"/>
                <a:gd name="T3" fmla="*/ 4314 h 103"/>
                <a:gd name="T4" fmla="*/ 3548897 w 19"/>
                <a:gd name="T5" fmla="*/ 0 h 103"/>
                <a:gd name="T6" fmla="*/ 5077925 w 19"/>
                <a:gd name="T7" fmla="*/ 0 h 103"/>
                <a:gd name="T8" fmla="*/ 5649673 w 19"/>
                <a:gd name="T9" fmla="*/ 1 h 103"/>
                <a:gd name="T10" fmla="*/ 5649673 w 19"/>
                <a:gd name="T11" fmla="*/ 4314 h 103"/>
                <a:gd name="T12" fmla="*/ 6070562 w 19"/>
                <a:gd name="T13" fmla="*/ 18389 h 103"/>
                <a:gd name="T14" fmla="*/ 6070562 w 19"/>
                <a:gd name="T15" fmla="*/ 37967 h 103"/>
                <a:gd name="T16" fmla="*/ 6315066 w 19"/>
                <a:gd name="T17" fmla="*/ 42210 h 103"/>
                <a:gd name="T18" fmla="*/ 6315066 w 19"/>
                <a:gd name="T19" fmla="*/ 65127 h 103"/>
                <a:gd name="T20" fmla="*/ 6070562 w 19"/>
                <a:gd name="T21" fmla="*/ 67341 h 103"/>
                <a:gd name="T22" fmla="*/ 6070562 w 19"/>
                <a:gd name="T23" fmla="*/ 76244 h 103"/>
                <a:gd name="T24" fmla="*/ 5649673 w 19"/>
                <a:gd name="T25" fmla="*/ 78390 h 103"/>
                <a:gd name="T26" fmla="*/ 5077925 w 19"/>
                <a:gd name="T27" fmla="*/ 85895 h 103"/>
                <a:gd name="T28" fmla="*/ 5077925 w 19"/>
                <a:gd name="T29" fmla="*/ 93581 h 103"/>
                <a:gd name="T30" fmla="*/ 4656130 w 19"/>
                <a:gd name="T31" fmla="*/ 98830 h 103"/>
                <a:gd name="T32" fmla="*/ 4328777 w 19"/>
                <a:gd name="T33" fmla="*/ 102959 h 103"/>
                <a:gd name="T34" fmla="*/ 4328777 w 19"/>
                <a:gd name="T35" fmla="*/ 108306 h 103"/>
                <a:gd name="T36" fmla="*/ 3548897 w 19"/>
                <a:gd name="T37" fmla="*/ 115752 h 103"/>
                <a:gd name="T38" fmla="*/ 3203909 w 19"/>
                <a:gd name="T39" fmla="*/ 121522 h 103"/>
                <a:gd name="T40" fmla="*/ 2751372 w 19"/>
                <a:gd name="T41" fmla="*/ 129392 h 103"/>
                <a:gd name="T42" fmla="*/ 2457402 w 19"/>
                <a:gd name="T43" fmla="*/ 138423 h 103"/>
                <a:gd name="T44" fmla="*/ 2457402 w 19"/>
                <a:gd name="T45" fmla="*/ 142008 h 103"/>
                <a:gd name="T46" fmla="*/ 1690952 w 19"/>
                <a:gd name="T47" fmla="*/ 142008 h 103"/>
                <a:gd name="T48" fmla="*/ 1690952 w 19"/>
                <a:gd name="T49" fmla="*/ 143612 h 103"/>
                <a:gd name="T50" fmla="*/ 1452113 w 19"/>
                <a:gd name="T51" fmla="*/ 143612 h 103"/>
                <a:gd name="T52" fmla="*/ 1107595 w 19"/>
                <a:gd name="T53" fmla="*/ 142008 h 103"/>
                <a:gd name="T54" fmla="*/ 404485 w 19"/>
                <a:gd name="T55" fmla="*/ 142008 h 103"/>
                <a:gd name="T56" fmla="*/ 404485 w 19"/>
                <a:gd name="T57" fmla="*/ 139037 h 103"/>
                <a:gd name="T58" fmla="*/ 0 w 19"/>
                <a:gd name="T59" fmla="*/ 138423 h 103"/>
                <a:gd name="T60" fmla="*/ 0 w 19"/>
                <a:gd name="T61" fmla="*/ 136130 h 103"/>
                <a:gd name="T62" fmla="*/ 404485 w 19"/>
                <a:gd name="T63" fmla="*/ 126227 h 103"/>
                <a:gd name="T64" fmla="*/ 1107595 w 19"/>
                <a:gd name="T65" fmla="*/ 119294 h 103"/>
                <a:gd name="T66" fmla="*/ 1452113 w 19"/>
                <a:gd name="T67" fmla="*/ 114138 h 103"/>
                <a:gd name="T68" fmla="*/ 1690952 w 19"/>
                <a:gd name="T69" fmla="*/ 107270 h 103"/>
                <a:gd name="T70" fmla="*/ 1690952 w 19"/>
                <a:gd name="T71" fmla="*/ 101074 h 103"/>
                <a:gd name="T72" fmla="*/ 2098601 w 19"/>
                <a:gd name="T73" fmla="*/ 94184 h 103"/>
                <a:gd name="T74" fmla="*/ 2457402 w 19"/>
                <a:gd name="T75" fmla="*/ 91463 h 103"/>
                <a:gd name="T76" fmla="*/ 2457402 w 19"/>
                <a:gd name="T77" fmla="*/ 84573 h 103"/>
                <a:gd name="T78" fmla="*/ 2751372 w 19"/>
                <a:gd name="T79" fmla="*/ 76244 h 103"/>
                <a:gd name="T80" fmla="*/ 3203909 w 19"/>
                <a:gd name="T81" fmla="*/ 74654 h 103"/>
                <a:gd name="T82" fmla="*/ 3203909 w 19"/>
                <a:gd name="T83" fmla="*/ 65127 h 103"/>
                <a:gd name="T84" fmla="*/ 3548897 w 19"/>
                <a:gd name="T85" fmla="*/ 63653 h 103"/>
                <a:gd name="T86" fmla="*/ 3548897 w 19"/>
                <a:gd name="T87" fmla="*/ 42210 h 103"/>
                <a:gd name="T88" fmla="*/ 3203909 w 19"/>
                <a:gd name="T89" fmla="*/ 37967 h 103"/>
                <a:gd name="T90" fmla="*/ 3203909 w 19"/>
                <a:gd name="T91" fmla="*/ 18389 h 103"/>
                <a:gd name="T92" fmla="*/ 2751372 w 19"/>
                <a:gd name="T93" fmla="*/ 6199 h 1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
                <a:gd name="T142" fmla="*/ 0 h 103"/>
                <a:gd name="T143" fmla="*/ 19 w 19"/>
                <a:gd name="T144" fmla="*/ 103 h 1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 h="103">
                  <a:moveTo>
                    <a:pt x="8" y="4"/>
                  </a:moveTo>
                  <a:lnTo>
                    <a:pt x="8" y="3"/>
                  </a:lnTo>
                  <a:lnTo>
                    <a:pt x="10" y="0"/>
                  </a:lnTo>
                  <a:lnTo>
                    <a:pt x="14" y="0"/>
                  </a:lnTo>
                  <a:lnTo>
                    <a:pt x="16" y="1"/>
                  </a:lnTo>
                  <a:lnTo>
                    <a:pt x="16" y="3"/>
                  </a:lnTo>
                  <a:lnTo>
                    <a:pt x="17" y="13"/>
                  </a:lnTo>
                  <a:lnTo>
                    <a:pt x="17" y="27"/>
                  </a:lnTo>
                  <a:lnTo>
                    <a:pt x="18" y="30"/>
                  </a:lnTo>
                  <a:lnTo>
                    <a:pt x="18" y="46"/>
                  </a:lnTo>
                  <a:lnTo>
                    <a:pt x="17" y="48"/>
                  </a:lnTo>
                  <a:lnTo>
                    <a:pt x="17" y="54"/>
                  </a:lnTo>
                  <a:lnTo>
                    <a:pt x="16" y="56"/>
                  </a:lnTo>
                  <a:lnTo>
                    <a:pt x="14" y="61"/>
                  </a:lnTo>
                  <a:lnTo>
                    <a:pt x="14" y="66"/>
                  </a:lnTo>
                  <a:lnTo>
                    <a:pt x="13" y="70"/>
                  </a:lnTo>
                  <a:lnTo>
                    <a:pt x="12" y="73"/>
                  </a:lnTo>
                  <a:lnTo>
                    <a:pt x="12" y="77"/>
                  </a:lnTo>
                  <a:lnTo>
                    <a:pt x="10" y="82"/>
                  </a:lnTo>
                  <a:lnTo>
                    <a:pt x="9" y="86"/>
                  </a:lnTo>
                  <a:lnTo>
                    <a:pt x="8" y="92"/>
                  </a:lnTo>
                  <a:lnTo>
                    <a:pt x="7" y="98"/>
                  </a:lnTo>
                  <a:lnTo>
                    <a:pt x="7" y="101"/>
                  </a:lnTo>
                  <a:lnTo>
                    <a:pt x="5" y="101"/>
                  </a:lnTo>
                  <a:lnTo>
                    <a:pt x="5" y="102"/>
                  </a:lnTo>
                  <a:lnTo>
                    <a:pt x="4" y="102"/>
                  </a:lnTo>
                  <a:lnTo>
                    <a:pt x="3" y="101"/>
                  </a:lnTo>
                  <a:lnTo>
                    <a:pt x="1" y="101"/>
                  </a:lnTo>
                  <a:lnTo>
                    <a:pt x="1" y="99"/>
                  </a:lnTo>
                  <a:lnTo>
                    <a:pt x="0" y="98"/>
                  </a:lnTo>
                  <a:lnTo>
                    <a:pt x="0" y="97"/>
                  </a:lnTo>
                  <a:lnTo>
                    <a:pt x="1" y="90"/>
                  </a:lnTo>
                  <a:lnTo>
                    <a:pt x="3" y="85"/>
                  </a:lnTo>
                  <a:lnTo>
                    <a:pt x="4" y="81"/>
                  </a:lnTo>
                  <a:lnTo>
                    <a:pt x="5" y="76"/>
                  </a:lnTo>
                  <a:lnTo>
                    <a:pt x="5" y="72"/>
                  </a:lnTo>
                  <a:lnTo>
                    <a:pt x="6" y="67"/>
                  </a:lnTo>
                  <a:lnTo>
                    <a:pt x="7" y="65"/>
                  </a:lnTo>
                  <a:lnTo>
                    <a:pt x="7" y="60"/>
                  </a:lnTo>
                  <a:lnTo>
                    <a:pt x="8" y="54"/>
                  </a:lnTo>
                  <a:lnTo>
                    <a:pt x="9" y="53"/>
                  </a:lnTo>
                  <a:lnTo>
                    <a:pt x="9" y="46"/>
                  </a:lnTo>
                  <a:lnTo>
                    <a:pt x="10" y="45"/>
                  </a:lnTo>
                  <a:lnTo>
                    <a:pt x="10" y="30"/>
                  </a:lnTo>
                  <a:lnTo>
                    <a:pt x="9" y="27"/>
                  </a:lnTo>
                  <a:lnTo>
                    <a:pt x="9" y="13"/>
                  </a:lnTo>
                  <a:lnTo>
                    <a:pt x="8" y="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285" name="Rectangle 177"/>
            <p:cNvSpPr>
              <a:spLocks noChangeArrowheads="1"/>
            </p:cNvSpPr>
            <p:nvPr/>
          </p:nvSpPr>
          <p:spPr bwMode="auto">
            <a:xfrm>
              <a:off x="4032" y="1920"/>
              <a:ext cx="9" cy="833"/>
            </a:xfrm>
            <a:prstGeom prst="rect">
              <a:avLst/>
            </a:prstGeom>
            <a:solidFill>
              <a:srgbClr val="000000"/>
            </a:solidFill>
            <a:ln w="12700">
              <a:solidFill>
                <a:srgbClr val="FFC316"/>
              </a:solidFill>
              <a:miter lim="800000"/>
              <a:headEnd/>
              <a:tailEnd/>
            </a:ln>
          </p:spPr>
          <p:txBody>
            <a:bodyPr wrap="none" anchor="ctr"/>
            <a:lstStyle/>
            <a:p>
              <a:pPr algn="ctr" eaLnBrk="0" hangingPunct="0"/>
              <a:endParaRPr lang="en-US">
                <a:solidFill>
                  <a:srgbClr val="FFFFFF"/>
                </a:solidFill>
              </a:endParaRPr>
            </a:p>
          </p:txBody>
        </p:sp>
        <p:sp>
          <p:nvSpPr>
            <p:cNvPr id="2286" name="Freeform 178"/>
            <p:cNvSpPr>
              <a:spLocks/>
            </p:cNvSpPr>
            <p:nvPr/>
          </p:nvSpPr>
          <p:spPr bwMode="auto">
            <a:xfrm>
              <a:off x="3976" y="2621"/>
              <a:ext cx="73" cy="163"/>
            </a:xfrm>
            <a:custGeom>
              <a:avLst/>
              <a:gdLst>
                <a:gd name="T0" fmla="*/ 1659305 w 39"/>
                <a:gd name="T1" fmla="*/ 0 h 114"/>
                <a:gd name="T2" fmla="*/ 1903317 w 39"/>
                <a:gd name="T3" fmla="*/ 0 h 114"/>
                <a:gd name="T4" fmla="*/ 2208432 w 39"/>
                <a:gd name="T5" fmla="*/ 2848 h 114"/>
                <a:gd name="T6" fmla="*/ 2839296 w 39"/>
                <a:gd name="T7" fmla="*/ 2848 h 114"/>
                <a:gd name="T8" fmla="*/ 2839296 w 39"/>
                <a:gd name="T9" fmla="*/ 4072 h 114"/>
                <a:gd name="T10" fmla="*/ 3562619 w 39"/>
                <a:gd name="T11" fmla="*/ 4072 h 114"/>
                <a:gd name="T12" fmla="*/ 3562619 w 39"/>
                <a:gd name="T13" fmla="*/ 5822 h 114"/>
                <a:gd name="T14" fmla="*/ 4476308 w 39"/>
                <a:gd name="T15" fmla="*/ 5822 h 114"/>
                <a:gd name="T16" fmla="*/ 4770071 w 39"/>
                <a:gd name="T17" fmla="*/ 6144 h 114"/>
                <a:gd name="T18" fmla="*/ 5106818 w 39"/>
                <a:gd name="T19" fmla="*/ 6144 h 114"/>
                <a:gd name="T20" fmla="*/ 5106818 w 39"/>
                <a:gd name="T21" fmla="*/ 8785 h 114"/>
                <a:gd name="T22" fmla="*/ 5813566 w 39"/>
                <a:gd name="T23" fmla="*/ 8785 h 114"/>
                <a:gd name="T24" fmla="*/ 5813566 w 39"/>
                <a:gd name="T25" fmla="*/ 6144 h 114"/>
                <a:gd name="T26" fmla="*/ 7557535 w 39"/>
                <a:gd name="T27" fmla="*/ 6144 h 114"/>
                <a:gd name="T28" fmla="*/ 7557535 w 39"/>
                <a:gd name="T29" fmla="*/ 8785 h 114"/>
                <a:gd name="T30" fmla="*/ 8043223 w 39"/>
                <a:gd name="T31" fmla="*/ 8785 h 114"/>
                <a:gd name="T32" fmla="*/ 8043223 w 39"/>
                <a:gd name="T33" fmla="*/ 9997 h 114"/>
                <a:gd name="T34" fmla="*/ 8378731 w 39"/>
                <a:gd name="T35" fmla="*/ 9997 h 114"/>
                <a:gd name="T36" fmla="*/ 8378731 w 39"/>
                <a:gd name="T37" fmla="*/ 11902 h 114"/>
                <a:gd name="T38" fmla="*/ 8669293 w 39"/>
                <a:gd name="T39" fmla="*/ 11902 h 114"/>
                <a:gd name="T40" fmla="*/ 8669293 w 39"/>
                <a:gd name="T41" fmla="*/ 12561 h 114"/>
                <a:gd name="T42" fmla="*/ 9222408 w 39"/>
                <a:gd name="T43" fmla="*/ 12561 h 114"/>
                <a:gd name="T44" fmla="*/ 9558912 w 39"/>
                <a:gd name="T45" fmla="*/ 14946 h 114"/>
                <a:gd name="T46" fmla="*/ 9558912 w 39"/>
                <a:gd name="T47" fmla="*/ 17018 h 114"/>
                <a:gd name="T48" fmla="*/ 9849122 w 39"/>
                <a:gd name="T49" fmla="*/ 17018 h 114"/>
                <a:gd name="T50" fmla="*/ 9947796 w 39"/>
                <a:gd name="T51" fmla="*/ 18525 h 114"/>
                <a:gd name="T52" fmla="*/ 9947796 w 39"/>
                <a:gd name="T53" fmla="*/ 107331 h 114"/>
                <a:gd name="T54" fmla="*/ 10576779 w 39"/>
                <a:gd name="T55" fmla="*/ 109772 h 114"/>
                <a:gd name="T56" fmla="*/ 10576779 w 39"/>
                <a:gd name="T57" fmla="*/ 130806 h 114"/>
                <a:gd name="T58" fmla="*/ 9947796 w 39"/>
                <a:gd name="T59" fmla="*/ 130806 h 114"/>
                <a:gd name="T60" fmla="*/ 9947796 w 39"/>
                <a:gd name="T61" fmla="*/ 133629 h 114"/>
                <a:gd name="T62" fmla="*/ 9849122 w 39"/>
                <a:gd name="T63" fmla="*/ 133629 h 114"/>
                <a:gd name="T64" fmla="*/ 9849122 w 39"/>
                <a:gd name="T65" fmla="*/ 144926 h 114"/>
                <a:gd name="T66" fmla="*/ 8378731 w 39"/>
                <a:gd name="T67" fmla="*/ 144926 h 114"/>
                <a:gd name="T68" fmla="*/ 7557535 w 39"/>
                <a:gd name="T69" fmla="*/ 142000 h 114"/>
                <a:gd name="T70" fmla="*/ 6124696 w 39"/>
                <a:gd name="T71" fmla="*/ 142000 h 114"/>
                <a:gd name="T72" fmla="*/ 5106818 w 39"/>
                <a:gd name="T73" fmla="*/ 139927 h 114"/>
                <a:gd name="T74" fmla="*/ 4476308 w 39"/>
                <a:gd name="T75" fmla="*/ 137203 h 114"/>
                <a:gd name="T76" fmla="*/ 3562619 w 39"/>
                <a:gd name="T77" fmla="*/ 135063 h 114"/>
                <a:gd name="T78" fmla="*/ 2208432 w 39"/>
                <a:gd name="T79" fmla="*/ 128760 h 114"/>
                <a:gd name="T80" fmla="*/ 1903317 w 39"/>
                <a:gd name="T81" fmla="*/ 124779 h 114"/>
                <a:gd name="T82" fmla="*/ 1659305 w 39"/>
                <a:gd name="T83" fmla="*/ 120060 h 114"/>
                <a:gd name="T84" fmla="*/ 1016841 w 39"/>
                <a:gd name="T85" fmla="*/ 117737 h 114"/>
                <a:gd name="T86" fmla="*/ 886478 w 39"/>
                <a:gd name="T87" fmla="*/ 110708 h 114"/>
                <a:gd name="T88" fmla="*/ 543244 w 39"/>
                <a:gd name="T89" fmla="*/ 107331 h 114"/>
                <a:gd name="T90" fmla="*/ 543244 w 39"/>
                <a:gd name="T91" fmla="*/ 101701 h 114"/>
                <a:gd name="T92" fmla="*/ 0 w 39"/>
                <a:gd name="T93" fmla="*/ 97325 h 114"/>
                <a:gd name="T94" fmla="*/ 0 w 39"/>
                <a:gd name="T95" fmla="*/ 61886 h 114"/>
                <a:gd name="T96" fmla="*/ 543244 w 39"/>
                <a:gd name="T97" fmla="*/ 56174 h 114"/>
                <a:gd name="T98" fmla="*/ 543244 w 39"/>
                <a:gd name="T99" fmla="*/ 36718 h 114"/>
                <a:gd name="T100" fmla="*/ 886478 w 39"/>
                <a:gd name="T101" fmla="*/ 31828 h 114"/>
                <a:gd name="T102" fmla="*/ 886478 w 39"/>
                <a:gd name="T103" fmla="*/ 20438 h 114"/>
                <a:gd name="T104" fmla="*/ 1016841 w 39"/>
                <a:gd name="T105" fmla="*/ 14946 h 114"/>
                <a:gd name="T106" fmla="*/ 1016841 w 39"/>
                <a:gd name="T107" fmla="*/ 0 h 114"/>
                <a:gd name="T108" fmla="*/ 1659305 w 39"/>
                <a:gd name="T109" fmla="*/ 0 h 1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
                <a:gd name="T166" fmla="*/ 0 h 114"/>
                <a:gd name="T167" fmla="*/ 39 w 39"/>
                <a:gd name="T168" fmla="*/ 114 h 1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 h="114">
                  <a:moveTo>
                    <a:pt x="6" y="0"/>
                  </a:moveTo>
                  <a:lnTo>
                    <a:pt x="7" y="0"/>
                  </a:lnTo>
                  <a:lnTo>
                    <a:pt x="8" y="2"/>
                  </a:lnTo>
                  <a:lnTo>
                    <a:pt x="10" y="2"/>
                  </a:lnTo>
                  <a:lnTo>
                    <a:pt x="10" y="3"/>
                  </a:lnTo>
                  <a:lnTo>
                    <a:pt x="13" y="3"/>
                  </a:lnTo>
                  <a:lnTo>
                    <a:pt x="13" y="4"/>
                  </a:lnTo>
                  <a:lnTo>
                    <a:pt x="16" y="4"/>
                  </a:lnTo>
                  <a:lnTo>
                    <a:pt x="17" y="5"/>
                  </a:lnTo>
                  <a:lnTo>
                    <a:pt x="18" y="5"/>
                  </a:lnTo>
                  <a:lnTo>
                    <a:pt x="18" y="7"/>
                  </a:lnTo>
                  <a:lnTo>
                    <a:pt x="21" y="7"/>
                  </a:lnTo>
                  <a:lnTo>
                    <a:pt x="21" y="5"/>
                  </a:lnTo>
                  <a:lnTo>
                    <a:pt x="27" y="5"/>
                  </a:lnTo>
                  <a:lnTo>
                    <a:pt x="27" y="7"/>
                  </a:lnTo>
                  <a:lnTo>
                    <a:pt x="29" y="7"/>
                  </a:lnTo>
                  <a:lnTo>
                    <a:pt x="29" y="8"/>
                  </a:lnTo>
                  <a:lnTo>
                    <a:pt x="30" y="8"/>
                  </a:lnTo>
                  <a:lnTo>
                    <a:pt x="30" y="9"/>
                  </a:lnTo>
                  <a:lnTo>
                    <a:pt x="31" y="9"/>
                  </a:lnTo>
                  <a:lnTo>
                    <a:pt x="31" y="10"/>
                  </a:lnTo>
                  <a:lnTo>
                    <a:pt x="33" y="10"/>
                  </a:lnTo>
                  <a:lnTo>
                    <a:pt x="34" y="12"/>
                  </a:lnTo>
                  <a:lnTo>
                    <a:pt x="34" y="13"/>
                  </a:lnTo>
                  <a:lnTo>
                    <a:pt x="35" y="13"/>
                  </a:lnTo>
                  <a:lnTo>
                    <a:pt x="36" y="15"/>
                  </a:lnTo>
                  <a:lnTo>
                    <a:pt x="36" y="84"/>
                  </a:lnTo>
                  <a:lnTo>
                    <a:pt x="38" y="86"/>
                  </a:lnTo>
                  <a:lnTo>
                    <a:pt x="38" y="103"/>
                  </a:lnTo>
                  <a:lnTo>
                    <a:pt x="36" y="103"/>
                  </a:lnTo>
                  <a:lnTo>
                    <a:pt x="36" y="105"/>
                  </a:lnTo>
                  <a:lnTo>
                    <a:pt x="35" y="105"/>
                  </a:lnTo>
                  <a:lnTo>
                    <a:pt x="35" y="113"/>
                  </a:lnTo>
                  <a:lnTo>
                    <a:pt x="30" y="113"/>
                  </a:lnTo>
                  <a:lnTo>
                    <a:pt x="27" y="111"/>
                  </a:lnTo>
                  <a:lnTo>
                    <a:pt x="22" y="111"/>
                  </a:lnTo>
                  <a:lnTo>
                    <a:pt x="18" y="110"/>
                  </a:lnTo>
                  <a:lnTo>
                    <a:pt x="16" y="108"/>
                  </a:lnTo>
                  <a:lnTo>
                    <a:pt x="13" y="106"/>
                  </a:lnTo>
                  <a:lnTo>
                    <a:pt x="8" y="101"/>
                  </a:lnTo>
                  <a:lnTo>
                    <a:pt x="7" y="98"/>
                  </a:lnTo>
                  <a:lnTo>
                    <a:pt x="6" y="94"/>
                  </a:lnTo>
                  <a:lnTo>
                    <a:pt x="4" y="92"/>
                  </a:lnTo>
                  <a:lnTo>
                    <a:pt x="3" y="87"/>
                  </a:lnTo>
                  <a:lnTo>
                    <a:pt x="2" y="84"/>
                  </a:lnTo>
                  <a:lnTo>
                    <a:pt x="2" y="80"/>
                  </a:lnTo>
                  <a:lnTo>
                    <a:pt x="0" y="76"/>
                  </a:lnTo>
                  <a:lnTo>
                    <a:pt x="0" y="48"/>
                  </a:lnTo>
                  <a:lnTo>
                    <a:pt x="2" y="44"/>
                  </a:lnTo>
                  <a:lnTo>
                    <a:pt x="2" y="29"/>
                  </a:lnTo>
                  <a:lnTo>
                    <a:pt x="3" y="25"/>
                  </a:lnTo>
                  <a:lnTo>
                    <a:pt x="3" y="16"/>
                  </a:lnTo>
                  <a:lnTo>
                    <a:pt x="4" y="12"/>
                  </a:lnTo>
                  <a:lnTo>
                    <a:pt x="4" y="0"/>
                  </a:lnTo>
                  <a:lnTo>
                    <a:pt x="6" y="0"/>
                  </a:lnTo>
                </a:path>
              </a:pathLst>
            </a:custGeom>
            <a:solidFill>
              <a:srgbClr val="FFFF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sp>
        <p:nvSpPr>
          <p:cNvPr id="657588" name="Text Box 180"/>
          <p:cNvSpPr txBox="1">
            <a:spLocks noChangeArrowheads="1"/>
          </p:cNvSpPr>
          <p:nvPr/>
        </p:nvSpPr>
        <p:spPr bwMode="auto">
          <a:xfrm>
            <a:off x="3698875" y="1778000"/>
            <a:ext cx="2578100" cy="519113"/>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sz="2800" b="1" dirty="0">
                <a:solidFill>
                  <a:srgbClr val="FFFFFF"/>
                </a:solidFill>
                <a:effectLst>
                  <a:outerShdw blurRad="38100" dist="38100" dir="2700000" algn="tl">
                    <a:srgbClr val="000000"/>
                  </a:outerShdw>
                </a:effectLst>
                <a:latin typeface="Arial" charset="0"/>
              </a:rPr>
              <a:t>Base Provider</a:t>
            </a:r>
          </a:p>
        </p:txBody>
      </p:sp>
      <p:sp>
        <p:nvSpPr>
          <p:cNvPr id="657589" name="Text Box 181"/>
          <p:cNvSpPr txBox="1">
            <a:spLocks noChangeArrowheads="1"/>
          </p:cNvSpPr>
          <p:nvPr/>
        </p:nvSpPr>
        <p:spPr bwMode="auto">
          <a:xfrm>
            <a:off x="484188" y="6156325"/>
            <a:ext cx="1169987" cy="701675"/>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sz="4000" b="1" u="sng" dirty="0">
                <a:solidFill>
                  <a:srgbClr val="FFFFFF"/>
                </a:solidFill>
                <a:effectLst>
                  <a:outerShdw blurRad="38100" dist="38100" dir="2700000" algn="tl">
                    <a:srgbClr val="000000"/>
                  </a:outerShdw>
                </a:effectLst>
                <a:latin typeface="Arial" charset="0"/>
              </a:rPr>
              <a:t>SSF</a:t>
            </a:r>
          </a:p>
        </p:txBody>
      </p:sp>
      <p:grpSp>
        <p:nvGrpSpPr>
          <p:cNvPr id="2058" name="Group 182"/>
          <p:cNvGrpSpPr>
            <a:grpSpLocks/>
          </p:cNvGrpSpPr>
          <p:nvPr/>
        </p:nvGrpSpPr>
        <p:grpSpPr bwMode="auto">
          <a:xfrm rot="-913130">
            <a:off x="160338" y="236538"/>
            <a:ext cx="685800" cy="373062"/>
            <a:chOff x="3181" y="922"/>
            <a:chExt cx="432" cy="235"/>
          </a:xfrm>
        </p:grpSpPr>
        <p:sp>
          <p:nvSpPr>
            <p:cNvPr id="2084" name="Freeform 183"/>
            <p:cNvSpPr>
              <a:spLocks/>
            </p:cNvSpPr>
            <p:nvPr/>
          </p:nvSpPr>
          <p:spPr bwMode="auto">
            <a:xfrm>
              <a:off x="3439" y="923"/>
              <a:ext cx="117" cy="55"/>
            </a:xfrm>
            <a:custGeom>
              <a:avLst/>
              <a:gdLst>
                <a:gd name="T0" fmla="*/ 0 w 117"/>
                <a:gd name="T1" fmla="*/ 0 h 55"/>
                <a:gd name="T2" fmla="*/ 99 w 117"/>
                <a:gd name="T3" fmla="*/ 0 h 55"/>
                <a:gd name="T4" fmla="*/ 116 w 117"/>
                <a:gd name="T5" fmla="*/ 54 h 55"/>
                <a:gd name="T6" fmla="*/ 8 w 117"/>
                <a:gd name="T7" fmla="*/ 54 h 55"/>
                <a:gd name="T8" fmla="*/ 0 w 117"/>
                <a:gd name="T9" fmla="*/ 0 h 55"/>
                <a:gd name="T10" fmla="*/ 0 60000 65536"/>
                <a:gd name="T11" fmla="*/ 0 60000 65536"/>
                <a:gd name="T12" fmla="*/ 0 60000 65536"/>
                <a:gd name="T13" fmla="*/ 0 60000 65536"/>
                <a:gd name="T14" fmla="*/ 0 60000 65536"/>
                <a:gd name="T15" fmla="*/ 0 w 117"/>
                <a:gd name="T16" fmla="*/ 0 h 55"/>
                <a:gd name="T17" fmla="*/ 117 w 117"/>
                <a:gd name="T18" fmla="*/ 55 h 55"/>
              </a:gdLst>
              <a:ahLst/>
              <a:cxnLst>
                <a:cxn ang="T10">
                  <a:pos x="T0" y="T1"/>
                </a:cxn>
                <a:cxn ang="T11">
                  <a:pos x="T2" y="T3"/>
                </a:cxn>
                <a:cxn ang="T12">
                  <a:pos x="T4" y="T5"/>
                </a:cxn>
                <a:cxn ang="T13">
                  <a:pos x="T6" y="T7"/>
                </a:cxn>
                <a:cxn ang="T14">
                  <a:pos x="T8" y="T9"/>
                </a:cxn>
              </a:cxnLst>
              <a:rect l="T15" t="T16" r="T17" b="T18"/>
              <a:pathLst>
                <a:path w="117" h="55">
                  <a:moveTo>
                    <a:pt x="0" y="0"/>
                  </a:moveTo>
                  <a:lnTo>
                    <a:pt x="99" y="0"/>
                  </a:lnTo>
                  <a:lnTo>
                    <a:pt x="116" y="54"/>
                  </a:lnTo>
                  <a:lnTo>
                    <a:pt x="8" y="54"/>
                  </a:lnTo>
                  <a:lnTo>
                    <a:pt x="0" y="0"/>
                  </a:lnTo>
                </a:path>
              </a:pathLst>
            </a:custGeom>
            <a:solidFill>
              <a:srgbClr val="FFFFFF"/>
            </a:solidFill>
            <a:ln w="12700" cap="rnd">
              <a:solidFill>
                <a:srgbClr val="000000"/>
              </a:solidFill>
              <a:round/>
              <a:headEnd/>
              <a:tailEnd/>
            </a:ln>
          </p:spPr>
          <p:txBody>
            <a:bodyPr/>
            <a:lstStyle/>
            <a:p>
              <a:endParaRPr lang="en-US"/>
            </a:p>
          </p:txBody>
        </p:sp>
        <p:sp>
          <p:nvSpPr>
            <p:cNvPr id="2085" name="Freeform 184"/>
            <p:cNvSpPr>
              <a:spLocks/>
            </p:cNvSpPr>
            <p:nvPr/>
          </p:nvSpPr>
          <p:spPr bwMode="auto">
            <a:xfrm>
              <a:off x="3445" y="977"/>
              <a:ext cx="128" cy="57"/>
            </a:xfrm>
            <a:custGeom>
              <a:avLst/>
              <a:gdLst>
                <a:gd name="T0" fmla="*/ 0 w 128"/>
                <a:gd name="T1" fmla="*/ 0 h 57"/>
                <a:gd name="T2" fmla="*/ 108 w 128"/>
                <a:gd name="T3" fmla="*/ 0 h 57"/>
                <a:gd name="T4" fmla="*/ 127 w 128"/>
                <a:gd name="T5" fmla="*/ 56 h 57"/>
                <a:gd name="T6" fmla="*/ 10 w 128"/>
                <a:gd name="T7" fmla="*/ 56 h 57"/>
                <a:gd name="T8" fmla="*/ 0 w 128"/>
                <a:gd name="T9" fmla="*/ 0 h 57"/>
                <a:gd name="T10" fmla="*/ 0 60000 65536"/>
                <a:gd name="T11" fmla="*/ 0 60000 65536"/>
                <a:gd name="T12" fmla="*/ 0 60000 65536"/>
                <a:gd name="T13" fmla="*/ 0 60000 65536"/>
                <a:gd name="T14" fmla="*/ 0 60000 65536"/>
                <a:gd name="T15" fmla="*/ 0 w 128"/>
                <a:gd name="T16" fmla="*/ 0 h 57"/>
                <a:gd name="T17" fmla="*/ 128 w 128"/>
                <a:gd name="T18" fmla="*/ 57 h 57"/>
              </a:gdLst>
              <a:ahLst/>
              <a:cxnLst>
                <a:cxn ang="T10">
                  <a:pos x="T0" y="T1"/>
                </a:cxn>
                <a:cxn ang="T11">
                  <a:pos x="T2" y="T3"/>
                </a:cxn>
                <a:cxn ang="T12">
                  <a:pos x="T4" y="T5"/>
                </a:cxn>
                <a:cxn ang="T13">
                  <a:pos x="T6" y="T7"/>
                </a:cxn>
                <a:cxn ang="T14">
                  <a:pos x="T8" y="T9"/>
                </a:cxn>
              </a:cxnLst>
              <a:rect l="T15" t="T16" r="T17" b="T18"/>
              <a:pathLst>
                <a:path w="128" h="57">
                  <a:moveTo>
                    <a:pt x="0" y="0"/>
                  </a:moveTo>
                  <a:lnTo>
                    <a:pt x="108" y="0"/>
                  </a:lnTo>
                  <a:lnTo>
                    <a:pt x="127" y="56"/>
                  </a:lnTo>
                  <a:lnTo>
                    <a:pt x="10" y="56"/>
                  </a:lnTo>
                  <a:lnTo>
                    <a:pt x="0" y="0"/>
                  </a:lnTo>
                </a:path>
              </a:pathLst>
            </a:custGeom>
            <a:solidFill>
              <a:srgbClr val="FFFFFF"/>
            </a:solidFill>
            <a:ln w="12700" cap="rnd">
              <a:solidFill>
                <a:srgbClr val="000000"/>
              </a:solidFill>
              <a:round/>
              <a:headEnd/>
              <a:tailEnd/>
            </a:ln>
          </p:spPr>
          <p:txBody>
            <a:bodyPr/>
            <a:lstStyle/>
            <a:p>
              <a:endParaRPr lang="en-US"/>
            </a:p>
          </p:txBody>
        </p:sp>
        <p:sp>
          <p:nvSpPr>
            <p:cNvPr id="2086" name="Freeform 185"/>
            <p:cNvSpPr>
              <a:spLocks/>
            </p:cNvSpPr>
            <p:nvPr/>
          </p:nvSpPr>
          <p:spPr bwMode="auto">
            <a:xfrm>
              <a:off x="3454" y="1035"/>
              <a:ext cx="140" cy="56"/>
            </a:xfrm>
            <a:custGeom>
              <a:avLst/>
              <a:gdLst>
                <a:gd name="T0" fmla="*/ 0 w 140"/>
                <a:gd name="T1" fmla="*/ 0 h 56"/>
                <a:gd name="T2" fmla="*/ 119 w 140"/>
                <a:gd name="T3" fmla="*/ 0 h 56"/>
                <a:gd name="T4" fmla="*/ 139 w 140"/>
                <a:gd name="T5" fmla="*/ 55 h 56"/>
                <a:gd name="T6" fmla="*/ 8 w 140"/>
                <a:gd name="T7" fmla="*/ 55 h 56"/>
                <a:gd name="T8" fmla="*/ 0 w 140"/>
                <a:gd name="T9" fmla="*/ 0 h 56"/>
                <a:gd name="T10" fmla="*/ 0 60000 65536"/>
                <a:gd name="T11" fmla="*/ 0 60000 65536"/>
                <a:gd name="T12" fmla="*/ 0 60000 65536"/>
                <a:gd name="T13" fmla="*/ 0 60000 65536"/>
                <a:gd name="T14" fmla="*/ 0 60000 65536"/>
                <a:gd name="T15" fmla="*/ 0 w 140"/>
                <a:gd name="T16" fmla="*/ 0 h 56"/>
                <a:gd name="T17" fmla="*/ 140 w 140"/>
                <a:gd name="T18" fmla="*/ 56 h 56"/>
              </a:gdLst>
              <a:ahLst/>
              <a:cxnLst>
                <a:cxn ang="T10">
                  <a:pos x="T0" y="T1"/>
                </a:cxn>
                <a:cxn ang="T11">
                  <a:pos x="T2" y="T3"/>
                </a:cxn>
                <a:cxn ang="T12">
                  <a:pos x="T4" y="T5"/>
                </a:cxn>
                <a:cxn ang="T13">
                  <a:pos x="T6" y="T7"/>
                </a:cxn>
                <a:cxn ang="T14">
                  <a:pos x="T8" y="T9"/>
                </a:cxn>
              </a:cxnLst>
              <a:rect l="T15" t="T16" r="T17" b="T18"/>
              <a:pathLst>
                <a:path w="140" h="56">
                  <a:moveTo>
                    <a:pt x="0" y="0"/>
                  </a:moveTo>
                  <a:lnTo>
                    <a:pt x="119" y="0"/>
                  </a:lnTo>
                  <a:lnTo>
                    <a:pt x="139" y="55"/>
                  </a:lnTo>
                  <a:lnTo>
                    <a:pt x="8" y="55"/>
                  </a:lnTo>
                  <a:lnTo>
                    <a:pt x="0" y="0"/>
                  </a:lnTo>
                </a:path>
              </a:pathLst>
            </a:custGeom>
            <a:solidFill>
              <a:srgbClr val="FFFFFF"/>
            </a:solidFill>
            <a:ln w="12700" cap="rnd">
              <a:solidFill>
                <a:srgbClr val="000000"/>
              </a:solidFill>
              <a:round/>
              <a:headEnd/>
              <a:tailEnd/>
            </a:ln>
          </p:spPr>
          <p:txBody>
            <a:bodyPr/>
            <a:lstStyle/>
            <a:p>
              <a:endParaRPr lang="en-US"/>
            </a:p>
          </p:txBody>
        </p:sp>
        <p:sp>
          <p:nvSpPr>
            <p:cNvPr id="2087" name="Freeform 186"/>
            <p:cNvSpPr>
              <a:spLocks/>
            </p:cNvSpPr>
            <p:nvPr/>
          </p:nvSpPr>
          <p:spPr bwMode="auto">
            <a:xfrm>
              <a:off x="3462" y="1095"/>
              <a:ext cx="151" cy="56"/>
            </a:xfrm>
            <a:custGeom>
              <a:avLst/>
              <a:gdLst>
                <a:gd name="T0" fmla="*/ 0 w 151"/>
                <a:gd name="T1" fmla="*/ 0 h 56"/>
                <a:gd name="T2" fmla="*/ 130 w 151"/>
                <a:gd name="T3" fmla="*/ 0 h 56"/>
                <a:gd name="T4" fmla="*/ 150 w 151"/>
                <a:gd name="T5" fmla="*/ 55 h 56"/>
                <a:gd name="T6" fmla="*/ 10 w 151"/>
                <a:gd name="T7" fmla="*/ 55 h 56"/>
                <a:gd name="T8" fmla="*/ 0 w 151"/>
                <a:gd name="T9" fmla="*/ 0 h 56"/>
                <a:gd name="T10" fmla="*/ 0 60000 65536"/>
                <a:gd name="T11" fmla="*/ 0 60000 65536"/>
                <a:gd name="T12" fmla="*/ 0 60000 65536"/>
                <a:gd name="T13" fmla="*/ 0 60000 65536"/>
                <a:gd name="T14" fmla="*/ 0 60000 65536"/>
                <a:gd name="T15" fmla="*/ 0 w 151"/>
                <a:gd name="T16" fmla="*/ 0 h 56"/>
                <a:gd name="T17" fmla="*/ 151 w 151"/>
                <a:gd name="T18" fmla="*/ 56 h 56"/>
              </a:gdLst>
              <a:ahLst/>
              <a:cxnLst>
                <a:cxn ang="T10">
                  <a:pos x="T0" y="T1"/>
                </a:cxn>
                <a:cxn ang="T11">
                  <a:pos x="T2" y="T3"/>
                </a:cxn>
                <a:cxn ang="T12">
                  <a:pos x="T4" y="T5"/>
                </a:cxn>
                <a:cxn ang="T13">
                  <a:pos x="T6" y="T7"/>
                </a:cxn>
                <a:cxn ang="T14">
                  <a:pos x="T8" y="T9"/>
                </a:cxn>
              </a:cxnLst>
              <a:rect l="T15" t="T16" r="T17" b="T18"/>
              <a:pathLst>
                <a:path w="151" h="56">
                  <a:moveTo>
                    <a:pt x="0" y="0"/>
                  </a:moveTo>
                  <a:lnTo>
                    <a:pt x="130" y="0"/>
                  </a:lnTo>
                  <a:lnTo>
                    <a:pt x="150" y="55"/>
                  </a:lnTo>
                  <a:lnTo>
                    <a:pt x="10" y="55"/>
                  </a:lnTo>
                  <a:lnTo>
                    <a:pt x="0" y="0"/>
                  </a:lnTo>
                </a:path>
              </a:pathLst>
            </a:custGeom>
            <a:solidFill>
              <a:srgbClr val="FFFFFF"/>
            </a:solidFill>
            <a:ln w="12700" cap="rnd">
              <a:solidFill>
                <a:srgbClr val="000000"/>
              </a:solidFill>
              <a:round/>
              <a:headEnd/>
              <a:tailEnd/>
            </a:ln>
          </p:spPr>
          <p:txBody>
            <a:bodyPr/>
            <a:lstStyle/>
            <a:p>
              <a:endParaRPr lang="en-US"/>
            </a:p>
          </p:txBody>
        </p:sp>
        <p:sp>
          <p:nvSpPr>
            <p:cNvPr id="2088" name="Oval 187"/>
            <p:cNvSpPr>
              <a:spLocks noChangeArrowheads="1"/>
            </p:cNvSpPr>
            <p:nvPr/>
          </p:nvSpPr>
          <p:spPr bwMode="auto">
            <a:xfrm>
              <a:off x="3299" y="924"/>
              <a:ext cx="130" cy="138"/>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solidFill>
                  <a:srgbClr val="FFFFFF"/>
                </a:solidFill>
              </a:endParaRPr>
            </a:p>
          </p:txBody>
        </p:sp>
        <p:sp>
          <p:nvSpPr>
            <p:cNvPr id="2089" name="Freeform 188"/>
            <p:cNvSpPr>
              <a:spLocks/>
            </p:cNvSpPr>
            <p:nvPr/>
          </p:nvSpPr>
          <p:spPr bwMode="auto">
            <a:xfrm>
              <a:off x="3316" y="944"/>
              <a:ext cx="137" cy="145"/>
            </a:xfrm>
            <a:custGeom>
              <a:avLst/>
              <a:gdLst>
                <a:gd name="T0" fmla="*/ 95 w 137"/>
                <a:gd name="T1" fmla="*/ 0 h 145"/>
                <a:gd name="T2" fmla="*/ 0 w 137"/>
                <a:gd name="T3" fmla="*/ 99 h 145"/>
                <a:gd name="T4" fmla="*/ 39 w 137"/>
                <a:gd name="T5" fmla="*/ 144 h 145"/>
                <a:gd name="T6" fmla="*/ 136 w 137"/>
                <a:gd name="T7" fmla="*/ 43 h 145"/>
                <a:gd name="T8" fmla="*/ 95 w 137"/>
                <a:gd name="T9" fmla="*/ 0 h 145"/>
                <a:gd name="T10" fmla="*/ 0 60000 65536"/>
                <a:gd name="T11" fmla="*/ 0 60000 65536"/>
                <a:gd name="T12" fmla="*/ 0 60000 65536"/>
                <a:gd name="T13" fmla="*/ 0 60000 65536"/>
                <a:gd name="T14" fmla="*/ 0 60000 65536"/>
                <a:gd name="T15" fmla="*/ 0 w 137"/>
                <a:gd name="T16" fmla="*/ 0 h 145"/>
                <a:gd name="T17" fmla="*/ 137 w 137"/>
                <a:gd name="T18" fmla="*/ 145 h 145"/>
              </a:gdLst>
              <a:ahLst/>
              <a:cxnLst>
                <a:cxn ang="T10">
                  <a:pos x="T0" y="T1"/>
                </a:cxn>
                <a:cxn ang="T11">
                  <a:pos x="T2" y="T3"/>
                </a:cxn>
                <a:cxn ang="T12">
                  <a:pos x="T4" y="T5"/>
                </a:cxn>
                <a:cxn ang="T13">
                  <a:pos x="T6" y="T7"/>
                </a:cxn>
                <a:cxn ang="T14">
                  <a:pos x="T8" y="T9"/>
                </a:cxn>
              </a:cxnLst>
              <a:rect l="T15" t="T16" r="T17" b="T18"/>
              <a:pathLst>
                <a:path w="137" h="145">
                  <a:moveTo>
                    <a:pt x="95" y="0"/>
                  </a:moveTo>
                  <a:lnTo>
                    <a:pt x="0" y="99"/>
                  </a:lnTo>
                  <a:lnTo>
                    <a:pt x="39" y="144"/>
                  </a:lnTo>
                  <a:lnTo>
                    <a:pt x="136" y="43"/>
                  </a:lnTo>
                  <a:lnTo>
                    <a:pt x="95" y="0"/>
                  </a:lnTo>
                </a:path>
              </a:pathLst>
            </a:custGeom>
            <a:solidFill>
              <a:srgbClr val="FFFFFF"/>
            </a:solidFill>
            <a:ln w="12700" cap="rnd">
              <a:solidFill>
                <a:srgbClr val="FFFFFF"/>
              </a:solidFill>
              <a:round/>
              <a:headEnd/>
              <a:tailEnd/>
            </a:ln>
          </p:spPr>
          <p:txBody>
            <a:bodyPr/>
            <a:lstStyle/>
            <a:p>
              <a:endParaRPr lang="en-US"/>
            </a:p>
          </p:txBody>
        </p:sp>
        <p:sp>
          <p:nvSpPr>
            <p:cNvPr id="2090" name="Freeform 189"/>
            <p:cNvSpPr>
              <a:spLocks/>
            </p:cNvSpPr>
            <p:nvPr/>
          </p:nvSpPr>
          <p:spPr bwMode="auto">
            <a:xfrm>
              <a:off x="3298" y="1021"/>
              <a:ext cx="47" cy="53"/>
            </a:xfrm>
            <a:custGeom>
              <a:avLst/>
              <a:gdLst>
                <a:gd name="T0" fmla="*/ 0 w 47"/>
                <a:gd name="T1" fmla="*/ 0 h 53"/>
                <a:gd name="T2" fmla="*/ 8 w 47"/>
                <a:gd name="T3" fmla="*/ 0 h 53"/>
                <a:gd name="T4" fmla="*/ 46 w 47"/>
                <a:gd name="T5" fmla="*/ 44 h 53"/>
                <a:gd name="T6" fmla="*/ 46 w 47"/>
                <a:gd name="T7" fmla="*/ 52 h 53"/>
                <a:gd name="T8" fmla="*/ 38 w 47"/>
                <a:gd name="T9" fmla="*/ 52 h 53"/>
                <a:gd name="T10" fmla="*/ 0 w 47"/>
                <a:gd name="T11" fmla="*/ 8 h 53"/>
                <a:gd name="T12" fmla="*/ 0 w 47"/>
                <a:gd name="T13" fmla="*/ 0 h 53"/>
                <a:gd name="T14" fmla="*/ 0 60000 65536"/>
                <a:gd name="T15" fmla="*/ 0 60000 65536"/>
                <a:gd name="T16" fmla="*/ 0 60000 65536"/>
                <a:gd name="T17" fmla="*/ 0 60000 65536"/>
                <a:gd name="T18" fmla="*/ 0 60000 65536"/>
                <a:gd name="T19" fmla="*/ 0 60000 65536"/>
                <a:gd name="T20" fmla="*/ 0 60000 65536"/>
                <a:gd name="T21" fmla="*/ 0 w 47"/>
                <a:gd name="T22" fmla="*/ 0 h 53"/>
                <a:gd name="T23" fmla="*/ 47 w 47"/>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53">
                  <a:moveTo>
                    <a:pt x="0" y="0"/>
                  </a:moveTo>
                  <a:lnTo>
                    <a:pt x="8" y="0"/>
                  </a:lnTo>
                  <a:lnTo>
                    <a:pt x="46" y="44"/>
                  </a:lnTo>
                  <a:lnTo>
                    <a:pt x="46" y="52"/>
                  </a:lnTo>
                  <a:lnTo>
                    <a:pt x="38" y="52"/>
                  </a:lnTo>
                  <a:lnTo>
                    <a:pt x="0" y="8"/>
                  </a:lnTo>
                  <a:lnTo>
                    <a:pt x="0" y="0"/>
                  </a:lnTo>
                </a:path>
              </a:pathLst>
            </a:custGeom>
            <a:pattFill prst="pct20">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091" name="Freeform 190"/>
            <p:cNvSpPr>
              <a:spLocks/>
            </p:cNvSpPr>
            <p:nvPr/>
          </p:nvSpPr>
          <p:spPr bwMode="auto">
            <a:xfrm>
              <a:off x="3295" y="1007"/>
              <a:ext cx="44" cy="50"/>
            </a:xfrm>
            <a:custGeom>
              <a:avLst/>
              <a:gdLst>
                <a:gd name="T0" fmla="*/ 0 w 44"/>
                <a:gd name="T1" fmla="*/ 0 h 50"/>
                <a:gd name="T2" fmla="*/ 7 w 44"/>
                <a:gd name="T3" fmla="*/ 0 h 50"/>
                <a:gd name="T4" fmla="*/ 43 w 44"/>
                <a:gd name="T5" fmla="*/ 41 h 50"/>
                <a:gd name="T6" fmla="*/ 43 w 44"/>
                <a:gd name="T7" fmla="*/ 49 h 50"/>
                <a:gd name="T8" fmla="*/ 36 w 44"/>
                <a:gd name="T9" fmla="*/ 49 h 50"/>
                <a:gd name="T10" fmla="*/ 0 w 44"/>
                <a:gd name="T11" fmla="*/ 8 h 50"/>
                <a:gd name="T12" fmla="*/ 0 w 44"/>
                <a:gd name="T13" fmla="*/ 0 h 50"/>
                <a:gd name="T14" fmla="*/ 0 60000 65536"/>
                <a:gd name="T15" fmla="*/ 0 60000 65536"/>
                <a:gd name="T16" fmla="*/ 0 60000 65536"/>
                <a:gd name="T17" fmla="*/ 0 60000 65536"/>
                <a:gd name="T18" fmla="*/ 0 60000 65536"/>
                <a:gd name="T19" fmla="*/ 0 60000 65536"/>
                <a:gd name="T20" fmla="*/ 0 60000 65536"/>
                <a:gd name="T21" fmla="*/ 0 w 44"/>
                <a:gd name="T22" fmla="*/ 0 h 50"/>
                <a:gd name="T23" fmla="*/ 44 w 4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50">
                  <a:moveTo>
                    <a:pt x="0" y="0"/>
                  </a:moveTo>
                  <a:lnTo>
                    <a:pt x="7" y="0"/>
                  </a:lnTo>
                  <a:lnTo>
                    <a:pt x="43" y="41"/>
                  </a:lnTo>
                  <a:lnTo>
                    <a:pt x="43" y="49"/>
                  </a:lnTo>
                  <a:lnTo>
                    <a:pt x="36" y="49"/>
                  </a:lnTo>
                  <a:lnTo>
                    <a:pt x="0" y="8"/>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092" name="Freeform 191"/>
            <p:cNvSpPr>
              <a:spLocks/>
            </p:cNvSpPr>
            <p:nvPr/>
          </p:nvSpPr>
          <p:spPr bwMode="auto">
            <a:xfrm>
              <a:off x="3293" y="995"/>
              <a:ext cx="46" cy="48"/>
            </a:xfrm>
            <a:custGeom>
              <a:avLst/>
              <a:gdLst>
                <a:gd name="T0" fmla="*/ 0 w 46"/>
                <a:gd name="T1" fmla="*/ 0 h 48"/>
                <a:gd name="T2" fmla="*/ 8 w 46"/>
                <a:gd name="T3" fmla="*/ 0 h 48"/>
                <a:gd name="T4" fmla="*/ 45 w 46"/>
                <a:gd name="T5" fmla="*/ 39 h 48"/>
                <a:gd name="T6" fmla="*/ 45 w 46"/>
                <a:gd name="T7" fmla="*/ 47 h 48"/>
                <a:gd name="T8" fmla="*/ 38 w 46"/>
                <a:gd name="T9" fmla="*/ 47 h 48"/>
                <a:gd name="T10" fmla="*/ 0 w 46"/>
                <a:gd name="T11" fmla="*/ 8 h 48"/>
                <a:gd name="T12" fmla="*/ 0 w 46"/>
                <a:gd name="T13" fmla="*/ 0 h 48"/>
                <a:gd name="T14" fmla="*/ 0 60000 65536"/>
                <a:gd name="T15" fmla="*/ 0 60000 65536"/>
                <a:gd name="T16" fmla="*/ 0 60000 65536"/>
                <a:gd name="T17" fmla="*/ 0 60000 65536"/>
                <a:gd name="T18" fmla="*/ 0 60000 65536"/>
                <a:gd name="T19" fmla="*/ 0 60000 65536"/>
                <a:gd name="T20" fmla="*/ 0 60000 65536"/>
                <a:gd name="T21" fmla="*/ 0 w 46"/>
                <a:gd name="T22" fmla="*/ 0 h 48"/>
                <a:gd name="T23" fmla="*/ 46 w 46"/>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8">
                  <a:moveTo>
                    <a:pt x="0" y="0"/>
                  </a:moveTo>
                  <a:lnTo>
                    <a:pt x="8" y="0"/>
                  </a:lnTo>
                  <a:lnTo>
                    <a:pt x="45" y="39"/>
                  </a:lnTo>
                  <a:lnTo>
                    <a:pt x="45" y="47"/>
                  </a:lnTo>
                  <a:lnTo>
                    <a:pt x="38" y="47"/>
                  </a:lnTo>
                  <a:lnTo>
                    <a:pt x="0" y="8"/>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093" name="Freeform 192"/>
            <p:cNvSpPr>
              <a:spLocks/>
            </p:cNvSpPr>
            <p:nvPr/>
          </p:nvSpPr>
          <p:spPr bwMode="auto">
            <a:xfrm>
              <a:off x="3293" y="987"/>
              <a:ext cx="46" cy="46"/>
            </a:xfrm>
            <a:custGeom>
              <a:avLst/>
              <a:gdLst>
                <a:gd name="T0" fmla="*/ 0 w 46"/>
                <a:gd name="T1" fmla="*/ 0 h 46"/>
                <a:gd name="T2" fmla="*/ 8 w 46"/>
                <a:gd name="T3" fmla="*/ 0 h 46"/>
                <a:gd name="T4" fmla="*/ 45 w 46"/>
                <a:gd name="T5" fmla="*/ 37 h 46"/>
                <a:gd name="T6" fmla="*/ 45 w 46"/>
                <a:gd name="T7" fmla="*/ 45 h 46"/>
                <a:gd name="T8" fmla="*/ 38 w 46"/>
                <a:gd name="T9" fmla="*/ 45 h 46"/>
                <a:gd name="T10" fmla="*/ 0 w 46"/>
                <a:gd name="T11" fmla="*/ 8 h 46"/>
                <a:gd name="T12" fmla="*/ 0 w 46"/>
                <a:gd name="T13" fmla="*/ 0 h 46"/>
                <a:gd name="T14" fmla="*/ 0 60000 65536"/>
                <a:gd name="T15" fmla="*/ 0 60000 65536"/>
                <a:gd name="T16" fmla="*/ 0 60000 65536"/>
                <a:gd name="T17" fmla="*/ 0 60000 65536"/>
                <a:gd name="T18" fmla="*/ 0 60000 65536"/>
                <a:gd name="T19" fmla="*/ 0 60000 65536"/>
                <a:gd name="T20" fmla="*/ 0 60000 65536"/>
                <a:gd name="T21" fmla="*/ 0 w 46"/>
                <a:gd name="T22" fmla="*/ 0 h 46"/>
                <a:gd name="T23" fmla="*/ 46 w 46"/>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6">
                  <a:moveTo>
                    <a:pt x="0" y="0"/>
                  </a:moveTo>
                  <a:lnTo>
                    <a:pt x="8" y="0"/>
                  </a:lnTo>
                  <a:lnTo>
                    <a:pt x="45" y="37"/>
                  </a:lnTo>
                  <a:lnTo>
                    <a:pt x="45" y="45"/>
                  </a:lnTo>
                  <a:lnTo>
                    <a:pt x="38" y="45"/>
                  </a:lnTo>
                  <a:lnTo>
                    <a:pt x="0" y="8"/>
                  </a:lnTo>
                  <a:lnTo>
                    <a:pt x="0" y="0"/>
                  </a:lnTo>
                </a:path>
              </a:pathLst>
            </a:custGeom>
            <a:pattFill prst="pct10">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094" name="Line 193"/>
            <p:cNvSpPr>
              <a:spLocks noChangeShapeType="1"/>
            </p:cNvSpPr>
            <p:nvPr/>
          </p:nvSpPr>
          <p:spPr bwMode="auto">
            <a:xfrm>
              <a:off x="3404" y="932"/>
              <a:ext cx="60" cy="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5" name="Line 194"/>
            <p:cNvSpPr>
              <a:spLocks noChangeShapeType="1"/>
            </p:cNvSpPr>
            <p:nvPr/>
          </p:nvSpPr>
          <p:spPr bwMode="auto">
            <a:xfrm flipH="1" flipV="1">
              <a:off x="3310" y="1040"/>
              <a:ext cx="55"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6" name="Freeform 195"/>
            <p:cNvSpPr>
              <a:spLocks/>
            </p:cNvSpPr>
            <p:nvPr/>
          </p:nvSpPr>
          <p:spPr bwMode="auto">
            <a:xfrm>
              <a:off x="3183" y="926"/>
              <a:ext cx="118" cy="57"/>
            </a:xfrm>
            <a:custGeom>
              <a:avLst/>
              <a:gdLst>
                <a:gd name="T0" fmla="*/ 0 w 118"/>
                <a:gd name="T1" fmla="*/ 0 h 57"/>
                <a:gd name="T2" fmla="*/ 98 w 118"/>
                <a:gd name="T3" fmla="*/ 0 h 57"/>
                <a:gd name="T4" fmla="*/ 117 w 118"/>
                <a:gd name="T5" fmla="*/ 56 h 57"/>
                <a:gd name="T6" fmla="*/ 8 w 118"/>
                <a:gd name="T7" fmla="*/ 56 h 57"/>
                <a:gd name="T8" fmla="*/ 0 w 118"/>
                <a:gd name="T9" fmla="*/ 0 h 57"/>
                <a:gd name="T10" fmla="*/ 0 60000 65536"/>
                <a:gd name="T11" fmla="*/ 0 60000 65536"/>
                <a:gd name="T12" fmla="*/ 0 60000 65536"/>
                <a:gd name="T13" fmla="*/ 0 60000 65536"/>
                <a:gd name="T14" fmla="*/ 0 60000 65536"/>
                <a:gd name="T15" fmla="*/ 0 w 118"/>
                <a:gd name="T16" fmla="*/ 0 h 57"/>
                <a:gd name="T17" fmla="*/ 118 w 118"/>
                <a:gd name="T18" fmla="*/ 57 h 57"/>
              </a:gdLst>
              <a:ahLst/>
              <a:cxnLst>
                <a:cxn ang="T10">
                  <a:pos x="T0" y="T1"/>
                </a:cxn>
                <a:cxn ang="T11">
                  <a:pos x="T2" y="T3"/>
                </a:cxn>
                <a:cxn ang="T12">
                  <a:pos x="T4" y="T5"/>
                </a:cxn>
                <a:cxn ang="T13">
                  <a:pos x="T6" y="T7"/>
                </a:cxn>
                <a:cxn ang="T14">
                  <a:pos x="T8" y="T9"/>
                </a:cxn>
              </a:cxnLst>
              <a:rect l="T15" t="T16" r="T17" b="T18"/>
              <a:pathLst>
                <a:path w="118" h="57">
                  <a:moveTo>
                    <a:pt x="0" y="0"/>
                  </a:moveTo>
                  <a:lnTo>
                    <a:pt x="98" y="0"/>
                  </a:lnTo>
                  <a:lnTo>
                    <a:pt x="117" y="56"/>
                  </a:lnTo>
                  <a:lnTo>
                    <a:pt x="8" y="56"/>
                  </a:lnTo>
                  <a:lnTo>
                    <a:pt x="0" y="0"/>
                  </a:lnTo>
                </a:path>
              </a:pathLst>
            </a:custGeom>
            <a:solidFill>
              <a:srgbClr val="FFFFFF"/>
            </a:solidFill>
            <a:ln w="12700" cap="rnd">
              <a:solidFill>
                <a:srgbClr val="000000"/>
              </a:solidFill>
              <a:round/>
              <a:headEnd/>
              <a:tailEnd/>
            </a:ln>
          </p:spPr>
          <p:txBody>
            <a:bodyPr/>
            <a:lstStyle/>
            <a:p>
              <a:endParaRPr lang="en-US"/>
            </a:p>
          </p:txBody>
        </p:sp>
        <p:sp>
          <p:nvSpPr>
            <p:cNvPr id="2097" name="Freeform 196"/>
            <p:cNvSpPr>
              <a:spLocks/>
            </p:cNvSpPr>
            <p:nvPr/>
          </p:nvSpPr>
          <p:spPr bwMode="auto">
            <a:xfrm>
              <a:off x="3192" y="985"/>
              <a:ext cx="129" cy="53"/>
            </a:xfrm>
            <a:custGeom>
              <a:avLst/>
              <a:gdLst>
                <a:gd name="T0" fmla="*/ 0 w 129"/>
                <a:gd name="T1" fmla="*/ 0 h 53"/>
                <a:gd name="T2" fmla="*/ 109 w 129"/>
                <a:gd name="T3" fmla="*/ 0 h 53"/>
                <a:gd name="T4" fmla="*/ 128 w 129"/>
                <a:gd name="T5" fmla="*/ 52 h 53"/>
                <a:gd name="T6" fmla="*/ 8 w 129"/>
                <a:gd name="T7" fmla="*/ 52 h 53"/>
                <a:gd name="T8" fmla="*/ 0 w 129"/>
                <a:gd name="T9" fmla="*/ 0 h 53"/>
                <a:gd name="T10" fmla="*/ 0 60000 65536"/>
                <a:gd name="T11" fmla="*/ 0 60000 65536"/>
                <a:gd name="T12" fmla="*/ 0 60000 65536"/>
                <a:gd name="T13" fmla="*/ 0 60000 65536"/>
                <a:gd name="T14" fmla="*/ 0 60000 65536"/>
                <a:gd name="T15" fmla="*/ 0 w 129"/>
                <a:gd name="T16" fmla="*/ 0 h 53"/>
                <a:gd name="T17" fmla="*/ 129 w 129"/>
                <a:gd name="T18" fmla="*/ 53 h 53"/>
              </a:gdLst>
              <a:ahLst/>
              <a:cxnLst>
                <a:cxn ang="T10">
                  <a:pos x="T0" y="T1"/>
                </a:cxn>
                <a:cxn ang="T11">
                  <a:pos x="T2" y="T3"/>
                </a:cxn>
                <a:cxn ang="T12">
                  <a:pos x="T4" y="T5"/>
                </a:cxn>
                <a:cxn ang="T13">
                  <a:pos x="T6" y="T7"/>
                </a:cxn>
                <a:cxn ang="T14">
                  <a:pos x="T8" y="T9"/>
                </a:cxn>
              </a:cxnLst>
              <a:rect l="T15" t="T16" r="T17" b="T18"/>
              <a:pathLst>
                <a:path w="129" h="53">
                  <a:moveTo>
                    <a:pt x="0" y="0"/>
                  </a:moveTo>
                  <a:lnTo>
                    <a:pt x="109" y="0"/>
                  </a:lnTo>
                  <a:lnTo>
                    <a:pt x="128" y="52"/>
                  </a:lnTo>
                  <a:lnTo>
                    <a:pt x="8" y="52"/>
                  </a:lnTo>
                  <a:lnTo>
                    <a:pt x="0" y="0"/>
                  </a:lnTo>
                </a:path>
              </a:pathLst>
            </a:custGeom>
            <a:solidFill>
              <a:srgbClr val="FFFFFF"/>
            </a:solidFill>
            <a:ln w="12700" cap="rnd">
              <a:solidFill>
                <a:srgbClr val="000000"/>
              </a:solidFill>
              <a:round/>
              <a:headEnd/>
              <a:tailEnd/>
            </a:ln>
          </p:spPr>
          <p:txBody>
            <a:bodyPr/>
            <a:lstStyle/>
            <a:p>
              <a:endParaRPr lang="en-US"/>
            </a:p>
          </p:txBody>
        </p:sp>
        <p:sp>
          <p:nvSpPr>
            <p:cNvPr id="2098" name="Freeform 197"/>
            <p:cNvSpPr>
              <a:spLocks/>
            </p:cNvSpPr>
            <p:nvPr/>
          </p:nvSpPr>
          <p:spPr bwMode="auto">
            <a:xfrm>
              <a:off x="3201" y="1041"/>
              <a:ext cx="141" cy="56"/>
            </a:xfrm>
            <a:custGeom>
              <a:avLst/>
              <a:gdLst>
                <a:gd name="T0" fmla="*/ 0 w 141"/>
                <a:gd name="T1" fmla="*/ 0 h 56"/>
                <a:gd name="T2" fmla="*/ 119 w 141"/>
                <a:gd name="T3" fmla="*/ 0 h 56"/>
                <a:gd name="T4" fmla="*/ 140 w 141"/>
                <a:gd name="T5" fmla="*/ 55 h 56"/>
                <a:gd name="T6" fmla="*/ 8 w 141"/>
                <a:gd name="T7" fmla="*/ 55 h 56"/>
                <a:gd name="T8" fmla="*/ 0 w 141"/>
                <a:gd name="T9" fmla="*/ 0 h 56"/>
                <a:gd name="T10" fmla="*/ 0 60000 65536"/>
                <a:gd name="T11" fmla="*/ 0 60000 65536"/>
                <a:gd name="T12" fmla="*/ 0 60000 65536"/>
                <a:gd name="T13" fmla="*/ 0 60000 65536"/>
                <a:gd name="T14" fmla="*/ 0 60000 65536"/>
                <a:gd name="T15" fmla="*/ 0 w 141"/>
                <a:gd name="T16" fmla="*/ 0 h 56"/>
                <a:gd name="T17" fmla="*/ 141 w 141"/>
                <a:gd name="T18" fmla="*/ 56 h 56"/>
              </a:gdLst>
              <a:ahLst/>
              <a:cxnLst>
                <a:cxn ang="T10">
                  <a:pos x="T0" y="T1"/>
                </a:cxn>
                <a:cxn ang="T11">
                  <a:pos x="T2" y="T3"/>
                </a:cxn>
                <a:cxn ang="T12">
                  <a:pos x="T4" y="T5"/>
                </a:cxn>
                <a:cxn ang="T13">
                  <a:pos x="T6" y="T7"/>
                </a:cxn>
                <a:cxn ang="T14">
                  <a:pos x="T8" y="T9"/>
                </a:cxn>
              </a:cxnLst>
              <a:rect l="T15" t="T16" r="T17" b="T18"/>
              <a:pathLst>
                <a:path w="141" h="56">
                  <a:moveTo>
                    <a:pt x="0" y="0"/>
                  </a:moveTo>
                  <a:lnTo>
                    <a:pt x="119" y="0"/>
                  </a:lnTo>
                  <a:lnTo>
                    <a:pt x="140" y="55"/>
                  </a:lnTo>
                  <a:lnTo>
                    <a:pt x="8" y="55"/>
                  </a:lnTo>
                  <a:lnTo>
                    <a:pt x="0" y="0"/>
                  </a:lnTo>
                </a:path>
              </a:pathLst>
            </a:custGeom>
            <a:solidFill>
              <a:srgbClr val="FFFFFF"/>
            </a:solidFill>
            <a:ln w="12700" cap="rnd">
              <a:solidFill>
                <a:srgbClr val="000000"/>
              </a:solidFill>
              <a:round/>
              <a:headEnd/>
              <a:tailEnd/>
            </a:ln>
          </p:spPr>
          <p:txBody>
            <a:bodyPr/>
            <a:lstStyle/>
            <a:p>
              <a:endParaRPr lang="en-US"/>
            </a:p>
          </p:txBody>
        </p:sp>
        <p:sp>
          <p:nvSpPr>
            <p:cNvPr id="2099" name="Freeform 198"/>
            <p:cNvSpPr>
              <a:spLocks/>
            </p:cNvSpPr>
            <p:nvPr/>
          </p:nvSpPr>
          <p:spPr bwMode="auto">
            <a:xfrm>
              <a:off x="3208" y="1099"/>
              <a:ext cx="154" cy="57"/>
            </a:xfrm>
            <a:custGeom>
              <a:avLst/>
              <a:gdLst>
                <a:gd name="T0" fmla="*/ 0 w 154"/>
                <a:gd name="T1" fmla="*/ 0 h 57"/>
                <a:gd name="T2" fmla="*/ 133 w 154"/>
                <a:gd name="T3" fmla="*/ 0 h 57"/>
                <a:gd name="T4" fmla="*/ 153 w 154"/>
                <a:gd name="T5" fmla="*/ 56 h 57"/>
                <a:gd name="T6" fmla="*/ 8 w 154"/>
                <a:gd name="T7" fmla="*/ 56 h 57"/>
                <a:gd name="T8" fmla="*/ 0 w 154"/>
                <a:gd name="T9" fmla="*/ 0 h 57"/>
                <a:gd name="T10" fmla="*/ 0 60000 65536"/>
                <a:gd name="T11" fmla="*/ 0 60000 65536"/>
                <a:gd name="T12" fmla="*/ 0 60000 65536"/>
                <a:gd name="T13" fmla="*/ 0 60000 65536"/>
                <a:gd name="T14" fmla="*/ 0 60000 65536"/>
                <a:gd name="T15" fmla="*/ 0 w 154"/>
                <a:gd name="T16" fmla="*/ 0 h 57"/>
                <a:gd name="T17" fmla="*/ 154 w 154"/>
                <a:gd name="T18" fmla="*/ 57 h 57"/>
              </a:gdLst>
              <a:ahLst/>
              <a:cxnLst>
                <a:cxn ang="T10">
                  <a:pos x="T0" y="T1"/>
                </a:cxn>
                <a:cxn ang="T11">
                  <a:pos x="T2" y="T3"/>
                </a:cxn>
                <a:cxn ang="T12">
                  <a:pos x="T4" y="T5"/>
                </a:cxn>
                <a:cxn ang="T13">
                  <a:pos x="T6" y="T7"/>
                </a:cxn>
                <a:cxn ang="T14">
                  <a:pos x="T8" y="T9"/>
                </a:cxn>
              </a:cxnLst>
              <a:rect l="T15" t="T16" r="T17" b="T18"/>
              <a:pathLst>
                <a:path w="154" h="57">
                  <a:moveTo>
                    <a:pt x="0" y="0"/>
                  </a:moveTo>
                  <a:lnTo>
                    <a:pt x="133" y="0"/>
                  </a:lnTo>
                  <a:lnTo>
                    <a:pt x="153" y="56"/>
                  </a:lnTo>
                  <a:lnTo>
                    <a:pt x="8" y="56"/>
                  </a:lnTo>
                  <a:lnTo>
                    <a:pt x="0" y="0"/>
                  </a:lnTo>
                </a:path>
              </a:pathLst>
            </a:custGeom>
            <a:solidFill>
              <a:srgbClr val="FFFFFF"/>
            </a:solidFill>
            <a:ln w="12700" cap="rnd">
              <a:solidFill>
                <a:srgbClr val="000000"/>
              </a:solidFill>
              <a:round/>
              <a:headEnd/>
              <a:tailEnd/>
            </a:ln>
          </p:spPr>
          <p:txBody>
            <a:bodyPr/>
            <a:lstStyle/>
            <a:p>
              <a:endParaRPr lang="en-US"/>
            </a:p>
          </p:txBody>
        </p:sp>
        <p:sp>
          <p:nvSpPr>
            <p:cNvPr id="2100" name="Oval 199"/>
            <p:cNvSpPr>
              <a:spLocks noChangeArrowheads="1"/>
            </p:cNvSpPr>
            <p:nvPr/>
          </p:nvSpPr>
          <p:spPr bwMode="auto">
            <a:xfrm>
              <a:off x="3341" y="973"/>
              <a:ext cx="133" cy="138"/>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solidFill>
                  <a:srgbClr val="FFFFFF"/>
                </a:solidFill>
              </a:endParaRPr>
            </a:p>
          </p:txBody>
        </p:sp>
        <p:sp>
          <p:nvSpPr>
            <p:cNvPr id="2101" name="Oval 200"/>
            <p:cNvSpPr>
              <a:spLocks noChangeArrowheads="1"/>
            </p:cNvSpPr>
            <p:nvPr/>
          </p:nvSpPr>
          <p:spPr bwMode="auto">
            <a:xfrm>
              <a:off x="3349" y="977"/>
              <a:ext cx="118" cy="127"/>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solidFill>
                  <a:srgbClr val="FFFFFF"/>
                </a:solidFill>
              </a:endParaRPr>
            </a:p>
          </p:txBody>
        </p:sp>
        <p:sp>
          <p:nvSpPr>
            <p:cNvPr id="2102" name="Oval 201"/>
            <p:cNvSpPr>
              <a:spLocks noChangeArrowheads="1"/>
            </p:cNvSpPr>
            <p:nvPr/>
          </p:nvSpPr>
          <p:spPr bwMode="auto">
            <a:xfrm>
              <a:off x="3425" y="1011"/>
              <a:ext cx="12" cy="9"/>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solidFill>
                  <a:srgbClr val="FFFFFF"/>
                </a:solidFill>
              </a:endParaRPr>
            </a:p>
          </p:txBody>
        </p:sp>
        <p:sp>
          <p:nvSpPr>
            <p:cNvPr id="2103" name="Oval 202"/>
            <p:cNvSpPr>
              <a:spLocks noChangeArrowheads="1"/>
            </p:cNvSpPr>
            <p:nvPr/>
          </p:nvSpPr>
          <p:spPr bwMode="auto">
            <a:xfrm>
              <a:off x="3431" y="1019"/>
              <a:ext cx="12" cy="9"/>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solidFill>
                  <a:srgbClr val="FFFFFF"/>
                </a:solidFill>
              </a:endParaRPr>
            </a:p>
          </p:txBody>
        </p:sp>
        <p:sp>
          <p:nvSpPr>
            <p:cNvPr id="2104" name="Oval 203"/>
            <p:cNvSpPr>
              <a:spLocks noChangeArrowheads="1"/>
            </p:cNvSpPr>
            <p:nvPr/>
          </p:nvSpPr>
          <p:spPr bwMode="auto">
            <a:xfrm>
              <a:off x="3404" y="1023"/>
              <a:ext cx="10" cy="9"/>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solidFill>
                  <a:srgbClr val="FFFFFF"/>
                </a:solidFill>
              </a:endParaRPr>
            </a:p>
          </p:txBody>
        </p:sp>
        <p:sp>
          <p:nvSpPr>
            <p:cNvPr id="2105" name="Freeform 204"/>
            <p:cNvSpPr>
              <a:spLocks/>
            </p:cNvSpPr>
            <p:nvPr/>
          </p:nvSpPr>
          <p:spPr bwMode="auto">
            <a:xfrm>
              <a:off x="3407" y="1062"/>
              <a:ext cx="35" cy="38"/>
            </a:xfrm>
            <a:custGeom>
              <a:avLst/>
              <a:gdLst>
                <a:gd name="T0" fmla="*/ 0 w 35"/>
                <a:gd name="T1" fmla="*/ 0 h 38"/>
                <a:gd name="T2" fmla="*/ 6 w 35"/>
                <a:gd name="T3" fmla="*/ 0 h 38"/>
                <a:gd name="T4" fmla="*/ 34 w 35"/>
                <a:gd name="T5" fmla="*/ 37 h 38"/>
                <a:gd name="T6" fmla="*/ 24 w 35"/>
                <a:gd name="T7" fmla="*/ 37 h 38"/>
                <a:gd name="T8" fmla="*/ 0 w 35"/>
                <a:gd name="T9" fmla="*/ 0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0" y="0"/>
                  </a:moveTo>
                  <a:lnTo>
                    <a:pt x="6" y="0"/>
                  </a:lnTo>
                  <a:lnTo>
                    <a:pt x="34" y="37"/>
                  </a:lnTo>
                  <a:lnTo>
                    <a:pt x="24" y="37"/>
                  </a:lnTo>
                  <a:lnTo>
                    <a:pt x="0" y="0"/>
                  </a:lnTo>
                </a:path>
              </a:pathLst>
            </a:custGeom>
            <a:solidFill>
              <a:srgbClr val="FFFFFF"/>
            </a:solidFill>
            <a:ln w="12700" cap="rnd">
              <a:solidFill>
                <a:srgbClr val="000000"/>
              </a:solidFill>
              <a:round/>
              <a:headEnd/>
              <a:tailEnd/>
            </a:ln>
          </p:spPr>
          <p:txBody>
            <a:bodyPr/>
            <a:lstStyle/>
            <a:p>
              <a:endParaRPr lang="en-US"/>
            </a:p>
          </p:txBody>
        </p:sp>
        <p:sp>
          <p:nvSpPr>
            <p:cNvPr id="2106" name="Freeform 205"/>
            <p:cNvSpPr>
              <a:spLocks/>
            </p:cNvSpPr>
            <p:nvPr/>
          </p:nvSpPr>
          <p:spPr bwMode="auto">
            <a:xfrm>
              <a:off x="3425" y="1062"/>
              <a:ext cx="34" cy="38"/>
            </a:xfrm>
            <a:custGeom>
              <a:avLst/>
              <a:gdLst>
                <a:gd name="T0" fmla="*/ 0 w 34"/>
                <a:gd name="T1" fmla="*/ 0 h 38"/>
                <a:gd name="T2" fmla="*/ 8 w 34"/>
                <a:gd name="T3" fmla="*/ 0 h 38"/>
                <a:gd name="T4" fmla="*/ 33 w 34"/>
                <a:gd name="T5" fmla="*/ 37 h 38"/>
                <a:gd name="T6" fmla="*/ 27 w 34"/>
                <a:gd name="T7" fmla="*/ 37 h 38"/>
                <a:gd name="T8" fmla="*/ 0 w 34"/>
                <a:gd name="T9" fmla="*/ 0 h 38"/>
                <a:gd name="T10" fmla="*/ 0 60000 65536"/>
                <a:gd name="T11" fmla="*/ 0 60000 65536"/>
                <a:gd name="T12" fmla="*/ 0 60000 65536"/>
                <a:gd name="T13" fmla="*/ 0 60000 65536"/>
                <a:gd name="T14" fmla="*/ 0 60000 65536"/>
                <a:gd name="T15" fmla="*/ 0 w 34"/>
                <a:gd name="T16" fmla="*/ 0 h 38"/>
                <a:gd name="T17" fmla="*/ 34 w 34"/>
                <a:gd name="T18" fmla="*/ 38 h 38"/>
              </a:gdLst>
              <a:ahLst/>
              <a:cxnLst>
                <a:cxn ang="T10">
                  <a:pos x="T0" y="T1"/>
                </a:cxn>
                <a:cxn ang="T11">
                  <a:pos x="T2" y="T3"/>
                </a:cxn>
                <a:cxn ang="T12">
                  <a:pos x="T4" y="T5"/>
                </a:cxn>
                <a:cxn ang="T13">
                  <a:pos x="T6" y="T7"/>
                </a:cxn>
                <a:cxn ang="T14">
                  <a:pos x="T8" y="T9"/>
                </a:cxn>
              </a:cxnLst>
              <a:rect l="T15" t="T16" r="T17" b="T18"/>
              <a:pathLst>
                <a:path w="34" h="38">
                  <a:moveTo>
                    <a:pt x="0" y="0"/>
                  </a:moveTo>
                  <a:lnTo>
                    <a:pt x="8" y="0"/>
                  </a:lnTo>
                  <a:lnTo>
                    <a:pt x="33" y="37"/>
                  </a:lnTo>
                  <a:lnTo>
                    <a:pt x="27" y="37"/>
                  </a:lnTo>
                  <a:lnTo>
                    <a:pt x="0" y="0"/>
                  </a:lnTo>
                </a:path>
              </a:pathLst>
            </a:custGeom>
            <a:solidFill>
              <a:srgbClr val="FFFFFF"/>
            </a:solidFill>
            <a:ln w="12700" cap="rnd">
              <a:solidFill>
                <a:srgbClr val="000000"/>
              </a:solidFill>
              <a:round/>
              <a:headEnd/>
              <a:tailEnd/>
            </a:ln>
          </p:spPr>
          <p:txBody>
            <a:bodyPr/>
            <a:lstStyle/>
            <a:p>
              <a:endParaRPr lang="en-US"/>
            </a:p>
          </p:txBody>
        </p:sp>
        <p:sp>
          <p:nvSpPr>
            <p:cNvPr id="2107" name="Oval 206"/>
            <p:cNvSpPr>
              <a:spLocks noChangeArrowheads="1"/>
            </p:cNvSpPr>
            <p:nvPr/>
          </p:nvSpPr>
          <p:spPr bwMode="auto">
            <a:xfrm>
              <a:off x="3411" y="1028"/>
              <a:ext cx="9" cy="8"/>
            </a:xfrm>
            <a:prstGeom prst="ellipse">
              <a:avLst/>
            </a:prstGeom>
            <a:solidFill>
              <a:srgbClr val="FFFFFF"/>
            </a:solidFill>
            <a:ln w="12700">
              <a:solidFill>
                <a:srgbClr val="000000"/>
              </a:solidFill>
              <a:round/>
              <a:headEnd/>
              <a:tailEnd/>
            </a:ln>
          </p:spPr>
          <p:txBody>
            <a:bodyPr wrap="none" anchor="ctr"/>
            <a:lstStyle/>
            <a:p>
              <a:pPr algn="ctr" eaLnBrk="0" hangingPunct="0"/>
              <a:endParaRPr lang="en-US">
                <a:solidFill>
                  <a:srgbClr val="FFFFFF"/>
                </a:solidFill>
              </a:endParaRPr>
            </a:p>
          </p:txBody>
        </p:sp>
        <p:sp>
          <p:nvSpPr>
            <p:cNvPr id="2108" name="Line 207"/>
            <p:cNvSpPr>
              <a:spLocks noChangeShapeType="1"/>
            </p:cNvSpPr>
            <p:nvPr/>
          </p:nvSpPr>
          <p:spPr bwMode="auto">
            <a:xfrm>
              <a:off x="3181" y="926"/>
              <a:ext cx="34" cy="23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 name="Line 208"/>
            <p:cNvSpPr>
              <a:spLocks noChangeShapeType="1"/>
            </p:cNvSpPr>
            <p:nvPr/>
          </p:nvSpPr>
          <p:spPr bwMode="auto">
            <a:xfrm flipH="1" flipV="1">
              <a:off x="3460" y="1095"/>
              <a:ext cx="10" cy="5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 name="Line 209"/>
            <p:cNvSpPr>
              <a:spLocks noChangeShapeType="1"/>
            </p:cNvSpPr>
            <p:nvPr/>
          </p:nvSpPr>
          <p:spPr bwMode="auto">
            <a:xfrm flipH="1" flipV="1">
              <a:off x="3432" y="922"/>
              <a:ext cx="11" cy="5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 name="Line 210"/>
            <p:cNvSpPr>
              <a:spLocks noChangeShapeType="1"/>
            </p:cNvSpPr>
            <p:nvPr/>
          </p:nvSpPr>
          <p:spPr bwMode="auto">
            <a:xfrm>
              <a:off x="3400" y="1029"/>
              <a:ext cx="10" cy="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2" name="Line 211"/>
            <p:cNvSpPr>
              <a:spLocks noChangeShapeType="1"/>
            </p:cNvSpPr>
            <p:nvPr/>
          </p:nvSpPr>
          <p:spPr bwMode="auto">
            <a:xfrm>
              <a:off x="3421" y="1017"/>
              <a:ext cx="7" cy="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3" name="Freeform 212"/>
            <p:cNvSpPr>
              <a:spLocks/>
            </p:cNvSpPr>
            <p:nvPr/>
          </p:nvSpPr>
          <p:spPr bwMode="auto">
            <a:xfrm>
              <a:off x="3406" y="941"/>
              <a:ext cx="27" cy="32"/>
            </a:xfrm>
            <a:custGeom>
              <a:avLst/>
              <a:gdLst>
                <a:gd name="T0" fmla="*/ 0 w 27"/>
                <a:gd name="T1" fmla="*/ 0 h 32"/>
                <a:gd name="T2" fmla="*/ 4 w 27"/>
                <a:gd name="T3" fmla="*/ 0 h 32"/>
                <a:gd name="T4" fmla="*/ 26 w 27"/>
                <a:gd name="T5" fmla="*/ 27 h 32"/>
                <a:gd name="T6" fmla="*/ 26 w 27"/>
                <a:gd name="T7" fmla="*/ 31 h 32"/>
                <a:gd name="T8" fmla="*/ 22 w 27"/>
                <a:gd name="T9" fmla="*/ 31 h 32"/>
                <a:gd name="T10" fmla="*/ 0 w 27"/>
                <a:gd name="T11" fmla="*/ 4 h 32"/>
                <a:gd name="T12" fmla="*/ 0 w 27"/>
                <a:gd name="T13" fmla="*/ 0 h 32"/>
                <a:gd name="T14" fmla="*/ 0 60000 65536"/>
                <a:gd name="T15" fmla="*/ 0 60000 65536"/>
                <a:gd name="T16" fmla="*/ 0 60000 65536"/>
                <a:gd name="T17" fmla="*/ 0 60000 65536"/>
                <a:gd name="T18" fmla="*/ 0 60000 65536"/>
                <a:gd name="T19" fmla="*/ 0 60000 65536"/>
                <a:gd name="T20" fmla="*/ 0 60000 65536"/>
                <a:gd name="T21" fmla="*/ 0 w 27"/>
                <a:gd name="T22" fmla="*/ 0 h 32"/>
                <a:gd name="T23" fmla="*/ 27 w 2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2">
                  <a:moveTo>
                    <a:pt x="0" y="0"/>
                  </a:moveTo>
                  <a:lnTo>
                    <a:pt x="4" y="0"/>
                  </a:lnTo>
                  <a:lnTo>
                    <a:pt x="26" y="27"/>
                  </a:lnTo>
                  <a:lnTo>
                    <a:pt x="26" y="31"/>
                  </a:lnTo>
                  <a:lnTo>
                    <a:pt x="22" y="31"/>
                  </a:lnTo>
                  <a:lnTo>
                    <a:pt x="0" y="4"/>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14" name="Freeform 213"/>
            <p:cNvSpPr>
              <a:spLocks/>
            </p:cNvSpPr>
            <p:nvPr/>
          </p:nvSpPr>
          <p:spPr bwMode="auto">
            <a:xfrm>
              <a:off x="3394" y="930"/>
              <a:ext cx="31" cy="36"/>
            </a:xfrm>
            <a:custGeom>
              <a:avLst/>
              <a:gdLst>
                <a:gd name="T0" fmla="*/ 0 w 31"/>
                <a:gd name="T1" fmla="*/ 0 h 36"/>
                <a:gd name="T2" fmla="*/ 4 w 31"/>
                <a:gd name="T3" fmla="*/ 0 h 36"/>
                <a:gd name="T4" fmla="*/ 30 w 31"/>
                <a:gd name="T5" fmla="*/ 31 h 36"/>
                <a:gd name="T6" fmla="*/ 30 w 31"/>
                <a:gd name="T7" fmla="*/ 35 h 36"/>
                <a:gd name="T8" fmla="*/ 26 w 31"/>
                <a:gd name="T9" fmla="*/ 35 h 36"/>
                <a:gd name="T10" fmla="*/ 0 w 31"/>
                <a:gd name="T11" fmla="*/ 4 h 36"/>
                <a:gd name="T12" fmla="*/ 0 w 31"/>
                <a:gd name="T13" fmla="*/ 0 h 36"/>
                <a:gd name="T14" fmla="*/ 0 60000 65536"/>
                <a:gd name="T15" fmla="*/ 0 60000 65536"/>
                <a:gd name="T16" fmla="*/ 0 60000 65536"/>
                <a:gd name="T17" fmla="*/ 0 60000 65536"/>
                <a:gd name="T18" fmla="*/ 0 60000 65536"/>
                <a:gd name="T19" fmla="*/ 0 60000 65536"/>
                <a:gd name="T20" fmla="*/ 0 60000 65536"/>
                <a:gd name="T21" fmla="*/ 0 w 31"/>
                <a:gd name="T22" fmla="*/ 0 h 36"/>
                <a:gd name="T23" fmla="*/ 31 w 3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6">
                  <a:moveTo>
                    <a:pt x="0" y="0"/>
                  </a:moveTo>
                  <a:lnTo>
                    <a:pt x="4" y="0"/>
                  </a:lnTo>
                  <a:lnTo>
                    <a:pt x="30" y="31"/>
                  </a:lnTo>
                  <a:lnTo>
                    <a:pt x="30" y="35"/>
                  </a:lnTo>
                  <a:lnTo>
                    <a:pt x="26" y="35"/>
                  </a:lnTo>
                  <a:lnTo>
                    <a:pt x="0" y="4"/>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15" name="Freeform 214"/>
            <p:cNvSpPr>
              <a:spLocks/>
            </p:cNvSpPr>
            <p:nvPr/>
          </p:nvSpPr>
          <p:spPr bwMode="auto">
            <a:xfrm>
              <a:off x="3185" y="927"/>
              <a:ext cx="115" cy="55"/>
            </a:xfrm>
            <a:custGeom>
              <a:avLst/>
              <a:gdLst>
                <a:gd name="T0" fmla="*/ 0 w 115"/>
                <a:gd name="T1" fmla="*/ 0 h 55"/>
                <a:gd name="T2" fmla="*/ 15 w 115"/>
                <a:gd name="T3" fmla="*/ 0 h 55"/>
                <a:gd name="T4" fmla="*/ 108 w 115"/>
                <a:gd name="T5" fmla="*/ 36 h 55"/>
                <a:gd name="T6" fmla="*/ 114 w 115"/>
                <a:gd name="T7" fmla="*/ 50 h 55"/>
                <a:gd name="T8" fmla="*/ 100 w 115"/>
                <a:gd name="T9" fmla="*/ 54 h 55"/>
                <a:gd name="T10" fmla="*/ 2 w 115"/>
                <a:gd name="T11" fmla="*/ 14 h 55"/>
                <a:gd name="T12" fmla="*/ 0 w 115"/>
                <a:gd name="T13" fmla="*/ 0 h 55"/>
                <a:gd name="T14" fmla="*/ 0 60000 65536"/>
                <a:gd name="T15" fmla="*/ 0 60000 65536"/>
                <a:gd name="T16" fmla="*/ 0 60000 65536"/>
                <a:gd name="T17" fmla="*/ 0 60000 65536"/>
                <a:gd name="T18" fmla="*/ 0 60000 65536"/>
                <a:gd name="T19" fmla="*/ 0 60000 65536"/>
                <a:gd name="T20" fmla="*/ 0 60000 65536"/>
                <a:gd name="T21" fmla="*/ 0 w 115"/>
                <a:gd name="T22" fmla="*/ 0 h 55"/>
                <a:gd name="T23" fmla="*/ 115 w 115"/>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55">
                  <a:moveTo>
                    <a:pt x="0" y="0"/>
                  </a:moveTo>
                  <a:lnTo>
                    <a:pt x="15" y="0"/>
                  </a:lnTo>
                  <a:lnTo>
                    <a:pt x="108" y="36"/>
                  </a:lnTo>
                  <a:lnTo>
                    <a:pt x="114" y="50"/>
                  </a:lnTo>
                  <a:lnTo>
                    <a:pt x="100" y="54"/>
                  </a:lnTo>
                  <a:lnTo>
                    <a:pt x="2" y="14"/>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16" name="Freeform 215"/>
            <p:cNvSpPr>
              <a:spLocks/>
            </p:cNvSpPr>
            <p:nvPr/>
          </p:nvSpPr>
          <p:spPr bwMode="auto">
            <a:xfrm>
              <a:off x="3193" y="987"/>
              <a:ext cx="126" cy="50"/>
            </a:xfrm>
            <a:custGeom>
              <a:avLst/>
              <a:gdLst>
                <a:gd name="T0" fmla="*/ 0 w 126"/>
                <a:gd name="T1" fmla="*/ 0 h 50"/>
                <a:gd name="T2" fmla="*/ 17 w 126"/>
                <a:gd name="T3" fmla="*/ 0 h 50"/>
                <a:gd name="T4" fmla="*/ 119 w 126"/>
                <a:gd name="T5" fmla="*/ 35 h 50"/>
                <a:gd name="T6" fmla="*/ 125 w 126"/>
                <a:gd name="T7" fmla="*/ 49 h 50"/>
                <a:gd name="T8" fmla="*/ 110 w 126"/>
                <a:gd name="T9" fmla="*/ 49 h 50"/>
                <a:gd name="T10" fmla="*/ 2 w 126"/>
                <a:gd name="T11" fmla="*/ 12 h 50"/>
                <a:gd name="T12" fmla="*/ 0 w 126"/>
                <a:gd name="T13" fmla="*/ 0 h 50"/>
                <a:gd name="T14" fmla="*/ 0 60000 65536"/>
                <a:gd name="T15" fmla="*/ 0 60000 65536"/>
                <a:gd name="T16" fmla="*/ 0 60000 65536"/>
                <a:gd name="T17" fmla="*/ 0 60000 65536"/>
                <a:gd name="T18" fmla="*/ 0 60000 65536"/>
                <a:gd name="T19" fmla="*/ 0 60000 65536"/>
                <a:gd name="T20" fmla="*/ 0 60000 65536"/>
                <a:gd name="T21" fmla="*/ 0 w 126"/>
                <a:gd name="T22" fmla="*/ 0 h 50"/>
                <a:gd name="T23" fmla="*/ 126 w 126"/>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50">
                  <a:moveTo>
                    <a:pt x="0" y="0"/>
                  </a:moveTo>
                  <a:lnTo>
                    <a:pt x="17" y="0"/>
                  </a:lnTo>
                  <a:lnTo>
                    <a:pt x="119" y="35"/>
                  </a:lnTo>
                  <a:lnTo>
                    <a:pt x="125" y="49"/>
                  </a:lnTo>
                  <a:lnTo>
                    <a:pt x="110" y="49"/>
                  </a:lnTo>
                  <a:lnTo>
                    <a:pt x="2" y="12"/>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17" name="Freeform 216"/>
            <p:cNvSpPr>
              <a:spLocks/>
            </p:cNvSpPr>
            <p:nvPr/>
          </p:nvSpPr>
          <p:spPr bwMode="auto">
            <a:xfrm>
              <a:off x="3203" y="1044"/>
              <a:ext cx="134" cy="52"/>
            </a:xfrm>
            <a:custGeom>
              <a:avLst/>
              <a:gdLst>
                <a:gd name="T0" fmla="*/ 0 w 134"/>
                <a:gd name="T1" fmla="*/ 0 h 52"/>
                <a:gd name="T2" fmla="*/ 15 w 134"/>
                <a:gd name="T3" fmla="*/ 0 h 52"/>
                <a:gd name="T4" fmla="*/ 127 w 134"/>
                <a:gd name="T5" fmla="*/ 37 h 52"/>
                <a:gd name="T6" fmla="*/ 133 w 134"/>
                <a:gd name="T7" fmla="*/ 51 h 52"/>
                <a:gd name="T8" fmla="*/ 123 w 134"/>
                <a:gd name="T9" fmla="*/ 51 h 52"/>
                <a:gd name="T10" fmla="*/ 2 w 134"/>
                <a:gd name="T11" fmla="*/ 14 h 52"/>
                <a:gd name="T12" fmla="*/ 0 w 134"/>
                <a:gd name="T13" fmla="*/ 0 h 52"/>
                <a:gd name="T14" fmla="*/ 0 60000 65536"/>
                <a:gd name="T15" fmla="*/ 0 60000 65536"/>
                <a:gd name="T16" fmla="*/ 0 60000 65536"/>
                <a:gd name="T17" fmla="*/ 0 60000 65536"/>
                <a:gd name="T18" fmla="*/ 0 60000 65536"/>
                <a:gd name="T19" fmla="*/ 0 60000 65536"/>
                <a:gd name="T20" fmla="*/ 0 60000 65536"/>
                <a:gd name="T21" fmla="*/ 0 w 134"/>
                <a:gd name="T22" fmla="*/ 0 h 52"/>
                <a:gd name="T23" fmla="*/ 134 w 134"/>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52">
                  <a:moveTo>
                    <a:pt x="0" y="0"/>
                  </a:moveTo>
                  <a:lnTo>
                    <a:pt x="15" y="0"/>
                  </a:lnTo>
                  <a:lnTo>
                    <a:pt x="127" y="37"/>
                  </a:lnTo>
                  <a:lnTo>
                    <a:pt x="133" y="51"/>
                  </a:lnTo>
                  <a:lnTo>
                    <a:pt x="123" y="51"/>
                  </a:lnTo>
                  <a:lnTo>
                    <a:pt x="2" y="14"/>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18" name="Freeform 217"/>
            <p:cNvSpPr>
              <a:spLocks/>
            </p:cNvSpPr>
            <p:nvPr/>
          </p:nvSpPr>
          <p:spPr bwMode="auto">
            <a:xfrm>
              <a:off x="3211" y="1100"/>
              <a:ext cx="147" cy="52"/>
            </a:xfrm>
            <a:custGeom>
              <a:avLst/>
              <a:gdLst>
                <a:gd name="T0" fmla="*/ 0 w 147"/>
                <a:gd name="T1" fmla="*/ 0 h 52"/>
                <a:gd name="T2" fmla="*/ 12 w 147"/>
                <a:gd name="T3" fmla="*/ 0 h 52"/>
                <a:gd name="T4" fmla="*/ 142 w 147"/>
                <a:gd name="T5" fmla="*/ 37 h 52"/>
                <a:gd name="T6" fmla="*/ 146 w 147"/>
                <a:gd name="T7" fmla="*/ 51 h 52"/>
                <a:gd name="T8" fmla="*/ 134 w 147"/>
                <a:gd name="T9" fmla="*/ 51 h 52"/>
                <a:gd name="T10" fmla="*/ 2 w 147"/>
                <a:gd name="T11" fmla="*/ 14 h 52"/>
                <a:gd name="T12" fmla="*/ 0 w 147"/>
                <a:gd name="T13" fmla="*/ 0 h 52"/>
                <a:gd name="T14" fmla="*/ 0 60000 65536"/>
                <a:gd name="T15" fmla="*/ 0 60000 65536"/>
                <a:gd name="T16" fmla="*/ 0 60000 65536"/>
                <a:gd name="T17" fmla="*/ 0 60000 65536"/>
                <a:gd name="T18" fmla="*/ 0 60000 65536"/>
                <a:gd name="T19" fmla="*/ 0 60000 65536"/>
                <a:gd name="T20" fmla="*/ 0 60000 65536"/>
                <a:gd name="T21" fmla="*/ 0 w 147"/>
                <a:gd name="T22" fmla="*/ 0 h 52"/>
                <a:gd name="T23" fmla="*/ 147 w 14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52">
                  <a:moveTo>
                    <a:pt x="0" y="0"/>
                  </a:moveTo>
                  <a:lnTo>
                    <a:pt x="12" y="0"/>
                  </a:lnTo>
                  <a:lnTo>
                    <a:pt x="142" y="37"/>
                  </a:lnTo>
                  <a:lnTo>
                    <a:pt x="146" y="51"/>
                  </a:lnTo>
                  <a:lnTo>
                    <a:pt x="134" y="51"/>
                  </a:lnTo>
                  <a:lnTo>
                    <a:pt x="2" y="14"/>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19" name="Freeform 218"/>
            <p:cNvSpPr>
              <a:spLocks/>
            </p:cNvSpPr>
            <p:nvPr/>
          </p:nvSpPr>
          <p:spPr bwMode="auto">
            <a:xfrm>
              <a:off x="3464" y="1095"/>
              <a:ext cx="146" cy="51"/>
            </a:xfrm>
            <a:custGeom>
              <a:avLst/>
              <a:gdLst>
                <a:gd name="T0" fmla="*/ 0 w 146"/>
                <a:gd name="T1" fmla="*/ 0 h 51"/>
                <a:gd name="T2" fmla="*/ 11 w 146"/>
                <a:gd name="T3" fmla="*/ 0 h 51"/>
                <a:gd name="T4" fmla="*/ 141 w 146"/>
                <a:gd name="T5" fmla="*/ 37 h 51"/>
                <a:gd name="T6" fmla="*/ 145 w 146"/>
                <a:gd name="T7" fmla="*/ 50 h 51"/>
                <a:gd name="T8" fmla="*/ 133 w 146"/>
                <a:gd name="T9" fmla="*/ 50 h 51"/>
                <a:gd name="T10" fmla="*/ 2 w 146"/>
                <a:gd name="T11" fmla="*/ 13 h 51"/>
                <a:gd name="T12" fmla="*/ 0 w 146"/>
                <a:gd name="T13" fmla="*/ 0 h 51"/>
                <a:gd name="T14" fmla="*/ 0 60000 65536"/>
                <a:gd name="T15" fmla="*/ 0 60000 65536"/>
                <a:gd name="T16" fmla="*/ 0 60000 65536"/>
                <a:gd name="T17" fmla="*/ 0 60000 65536"/>
                <a:gd name="T18" fmla="*/ 0 60000 65536"/>
                <a:gd name="T19" fmla="*/ 0 60000 65536"/>
                <a:gd name="T20" fmla="*/ 0 60000 65536"/>
                <a:gd name="T21" fmla="*/ 0 w 146"/>
                <a:gd name="T22" fmla="*/ 0 h 51"/>
                <a:gd name="T23" fmla="*/ 146 w 14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 h="51">
                  <a:moveTo>
                    <a:pt x="0" y="0"/>
                  </a:moveTo>
                  <a:lnTo>
                    <a:pt x="11" y="0"/>
                  </a:lnTo>
                  <a:lnTo>
                    <a:pt x="141" y="37"/>
                  </a:lnTo>
                  <a:lnTo>
                    <a:pt x="145" y="50"/>
                  </a:lnTo>
                  <a:lnTo>
                    <a:pt x="133" y="50"/>
                  </a:lnTo>
                  <a:lnTo>
                    <a:pt x="2" y="13"/>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20" name="Freeform 219"/>
            <p:cNvSpPr>
              <a:spLocks/>
            </p:cNvSpPr>
            <p:nvPr/>
          </p:nvSpPr>
          <p:spPr bwMode="auto">
            <a:xfrm>
              <a:off x="3478" y="1037"/>
              <a:ext cx="112" cy="52"/>
            </a:xfrm>
            <a:custGeom>
              <a:avLst/>
              <a:gdLst>
                <a:gd name="T0" fmla="*/ 0 w 112"/>
                <a:gd name="T1" fmla="*/ 10 h 52"/>
                <a:gd name="T2" fmla="*/ 2 w 112"/>
                <a:gd name="T3" fmla="*/ 0 h 52"/>
                <a:gd name="T4" fmla="*/ 107 w 112"/>
                <a:gd name="T5" fmla="*/ 39 h 52"/>
                <a:gd name="T6" fmla="*/ 111 w 112"/>
                <a:gd name="T7" fmla="*/ 51 h 52"/>
                <a:gd name="T8" fmla="*/ 103 w 112"/>
                <a:gd name="T9" fmla="*/ 51 h 52"/>
                <a:gd name="T10" fmla="*/ 0 w 112"/>
                <a:gd name="T11" fmla="*/ 20 h 52"/>
                <a:gd name="T12" fmla="*/ 0 w 112"/>
                <a:gd name="T13" fmla="*/ 10 h 52"/>
                <a:gd name="T14" fmla="*/ 0 60000 65536"/>
                <a:gd name="T15" fmla="*/ 0 60000 65536"/>
                <a:gd name="T16" fmla="*/ 0 60000 65536"/>
                <a:gd name="T17" fmla="*/ 0 60000 65536"/>
                <a:gd name="T18" fmla="*/ 0 60000 65536"/>
                <a:gd name="T19" fmla="*/ 0 60000 65536"/>
                <a:gd name="T20" fmla="*/ 0 60000 65536"/>
                <a:gd name="T21" fmla="*/ 0 w 112"/>
                <a:gd name="T22" fmla="*/ 0 h 52"/>
                <a:gd name="T23" fmla="*/ 112 w 112"/>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52">
                  <a:moveTo>
                    <a:pt x="0" y="10"/>
                  </a:moveTo>
                  <a:lnTo>
                    <a:pt x="2" y="0"/>
                  </a:lnTo>
                  <a:lnTo>
                    <a:pt x="107" y="39"/>
                  </a:lnTo>
                  <a:lnTo>
                    <a:pt x="111" y="51"/>
                  </a:lnTo>
                  <a:lnTo>
                    <a:pt x="103" y="51"/>
                  </a:lnTo>
                  <a:lnTo>
                    <a:pt x="0" y="20"/>
                  </a:lnTo>
                  <a:lnTo>
                    <a:pt x="0" y="1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21" name="Freeform 220"/>
            <p:cNvSpPr>
              <a:spLocks/>
            </p:cNvSpPr>
            <p:nvPr/>
          </p:nvSpPr>
          <p:spPr bwMode="auto">
            <a:xfrm>
              <a:off x="3450" y="978"/>
              <a:ext cx="124" cy="55"/>
            </a:xfrm>
            <a:custGeom>
              <a:avLst/>
              <a:gdLst>
                <a:gd name="T0" fmla="*/ 0 w 124"/>
                <a:gd name="T1" fmla="*/ 0 h 55"/>
                <a:gd name="T2" fmla="*/ 15 w 124"/>
                <a:gd name="T3" fmla="*/ 0 h 55"/>
                <a:gd name="T4" fmla="*/ 115 w 124"/>
                <a:gd name="T5" fmla="*/ 38 h 55"/>
                <a:gd name="T6" fmla="*/ 123 w 124"/>
                <a:gd name="T7" fmla="*/ 52 h 55"/>
                <a:gd name="T8" fmla="*/ 108 w 124"/>
                <a:gd name="T9" fmla="*/ 54 h 55"/>
                <a:gd name="T10" fmla="*/ 15 w 124"/>
                <a:gd name="T11" fmla="*/ 20 h 55"/>
                <a:gd name="T12" fmla="*/ 0 w 124"/>
                <a:gd name="T13" fmla="*/ 0 h 55"/>
                <a:gd name="T14" fmla="*/ 0 60000 65536"/>
                <a:gd name="T15" fmla="*/ 0 60000 65536"/>
                <a:gd name="T16" fmla="*/ 0 60000 65536"/>
                <a:gd name="T17" fmla="*/ 0 60000 65536"/>
                <a:gd name="T18" fmla="*/ 0 60000 65536"/>
                <a:gd name="T19" fmla="*/ 0 60000 65536"/>
                <a:gd name="T20" fmla="*/ 0 60000 65536"/>
                <a:gd name="T21" fmla="*/ 0 w 124"/>
                <a:gd name="T22" fmla="*/ 0 h 55"/>
                <a:gd name="T23" fmla="*/ 124 w 124"/>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55">
                  <a:moveTo>
                    <a:pt x="0" y="0"/>
                  </a:moveTo>
                  <a:lnTo>
                    <a:pt x="15" y="0"/>
                  </a:lnTo>
                  <a:lnTo>
                    <a:pt x="115" y="38"/>
                  </a:lnTo>
                  <a:lnTo>
                    <a:pt x="123" y="52"/>
                  </a:lnTo>
                  <a:lnTo>
                    <a:pt x="108" y="54"/>
                  </a:lnTo>
                  <a:lnTo>
                    <a:pt x="15" y="20"/>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122" name="Freeform 221"/>
            <p:cNvSpPr>
              <a:spLocks/>
            </p:cNvSpPr>
            <p:nvPr/>
          </p:nvSpPr>
          <p:spPr bwMode="auto">
            <a:xfrm>
              <a:off x="3437" y="923"/>
              <a:ext cx="114" cy="51"/>
            </a:xfrm>
            <a:custGeom>
              <a:avLst/>
              <a:gdLst>
                <a:gd name="T0" fmla="*/ 0 w 114"/>
                <a:gd name="T1" fmla="*/ 0 h 51"/>
                <a:gd name="T2" fmla="*/ 17 w 114"/>
                <a:gd name="T3" fmla="*/ 0 h 51"/>
                <a:gd name="T4" fmla="*/ 109 w 114"/>
                <a:gd name="T5" fmla="*/ 36 h 51"/>
                <a:gd name="T6" fmla="*/ 113 w 114"/>
                <a:gd name="T7" fmla="*/ 50 h 51"/>
                <a:gd name="T8" fmla="*/ 101 w 114"/>
                <a:gd name="T9" fmla="*/ 50 h 51"/>
                <a:gd name="T10" fmla="*/ 2 w 114"/>
                <a:gd name="T11" fmla="*/ 12 h 51"/>
                <a:gd name="T12" fmla="*/ 0 w 114"/>
                <a:gd name="T13" fmla="*/ 0 h 51"/>
                <a:gd name="T14" fmla="*/ 0 60000 65536"/>
                <a:gd name="T15" fmla="*/ 0 60000 65536"/>
                <a:gd name="T16" fmla="*/ 0 60000 65536"/>
                <a:gd name="T17" fmla="*/ 0 60000 65536"/>
                <a:gd name="T18" fmla="*/ 0 60000 65536"/>
                <a:gd name="T19" fmla="*/ 0 60000 65536"/>
                <a:gd name="T20" fmla="*/ 0 60000 65536"/>
                <a:gd name="T21" fmla="*/ 0 w 114"/>
                <a:gd name="T22" fmla="*/ 0 h 51"/>
                <a:gd name="T23" fmla="*/ 114 w 114"/>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51">
                  <a:moveTo>
                    <a:pt x="0" y="0"/>
                  </a:moveTo>
                  <a:lnTo>
                    <a:pt x="17" y="0"/>
                  </a:lnTo>
                  <a:lnTo>
                    <a:pt x="109" y="36"/>
                  </a:lnTo>
                  <a:lnTo>
                    <a:pt x="113" y="50"/>
                  </a:lnTo>
                  <a:lnTo>
                    <a:pt x="101" y="50"/>
                  </a:lnTo>
                  <a:lnTo>
                    <a:pt x="2" y="12"/>
                  </a:lnTo>
                  <a:lnTo>
                    <a:pt x="0" y="0"/>
                  </a:lnTo>
                </a:path>
              </a:pathLst>
            </a:custGeom>
            <a:pattFill prst="pct75">
              <a:fgClr>
                <a:srgbClr val="FFFFFF"/>
              </a:fgClr>
              <a:bgClr>
                <a:srgbClr val="000000"/>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sp>
        <p:nvSpPr>
          <p:cNvPr id="2059" name="Line 222"/>
          <p:cNvSpPr>
            <a:spLocks noChangeShapeType="1"/>
          </p:cNvSpPr>
          <p:nvPr/>
        </p:nvSpPr>
        <p:spPr bwMode="auto">
          <a:xfrm rot="20686870" flipH="1">
            <a:off x="673100" y="833438"/>
            <a:ext cx="280988" cy="2292350"/>
          </a:xfrm>
          <a:prstGeom prst="line">
            <a:avLst/>
          </a:prstGeom>
          <a:noFill/>
          <a:ln w="571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57634" name="Text Box 226"/>
          <p:cNvSpPr txBox="1">
            <a:spLocks noChangeArrowheads="1"/>
          </p:cNvSpPr>
          <p:nvPr/>
        </p:nvSpPr>
        <p:spPr bwMode="auto">
          <a:xfrm>
            <a:off x="7181850" y="3960813"/>
            <a:ext cx="795338" cy="519112"/>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sz="2800" b="1" dirty="0">
                <a:solidFill>
                  <a:srgbClr val="FFFFFF"/>
                </a:solidFill>
                <a:effectLst>
                  <a:outerShdw blurRad="38100" dist="38100" dir="2700000" algn="tl">
                    <a:srgbClr val="000000"/>
                  </a:outerShdw>
                </a:effectLst>
                <a:latin typeface="Arial" charset="0"/>
              </a:rPr>
              <a:t>GIS</a:t>
            </a:r>
          </a:p>
        </p:txBody>
      </p:sp>
      <p:sp>
        <p:nvSpPr>
          <p:cNvPr id="657640" name="Text Box 232"/>
          <p:cNvSpPr txBox="1">
            <a:spLocks noChangeArrowheads="1"/>
          </p:cNvSpPr>
          <p:nvPr/>
        </p:nvSpPr>
        <p:spPr bwMode="auto">
          <a:xfrm>
            <a:off x="3236913" y="6149975"/>
            <a:ext cx="1179512" cy="708025"/>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sz="4000" b="1" u="sng" dirty="0">
                <a:solidFill>
                  <a:srgbClr val="FF0000"/>
                </a:solidFill>
                <a:effectLst>
                  <a:outerShdw blurRad="38100" dist="38100" dir="2700000" algn="tl">
                    <a:srgbClr val="000000"/>
                  </a:outerShdw>
                </a:effectLst>
                <a:latin typeface="Arial" charset="0"/>
              </a:rPr>
              <a:t>SSF</a:t>
            </a:r>
          </a:p>
        </p:txBody>
      </p:sp>
      <p:sp>
        <p:nvSpPr>
          <p:cNvPr id="657641" name="Text Box 233"/>
          <p:cNvSpPr txBox="1">
            <a:spLocks noChangeArrowheads="1"/>
          </p:cNvSpPr>
          <p:nvPr/>
        </p:nvSpPr>
        <p:spPr bwMode="auto">
          <a:xfrm>
            <a:off x="7075488" y="6156325"/>
            <a:ext cx="1227137" cy="701675"/>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sz="4000" b="1" u="sng" dirty="0">
                <a:solidFill>
                  <a:srgbClr val="FFFFFF"/>
                </a:solidFill>
                <a:effectLst>
                  <a:outerShdw blurRad="38100" dist="38100" dir="2700000" algn="tl">
                    <a:srgbClr val="000000"/>
                  </a:outerShdw>
                </a:effectLst>
                <a:latin typeface="Arial" charset="0"/>
              </a:rPr>
              <a:t>SHP</a:t>
            </a:r>
          </a:p>
        </p:txBody>
      </p:sp>
      <p:sp>
        <p:nvSpPr>
          <p:cNvPr id="657642" name="Text Box 234"/>
          <p:cNvSpPr txBox="1">
            <a:spLocks noChangeArrowheads="1"/>
          </p:cNvSpPr>
          <p:nvPr/>
        </p:nvSpPr>
        <p:spPr bwMode="auto">
          <a:xfrm>
            <a:off x="1150938" y="1590675"/>
            <a:ext cx="1803400" cy="523875"/>
          </a:xfrm>
          <a:prstGeom prst="rect">
            <a:avLst/>
          </a:prstGeom>
          <a:noFill/>
          <a:ln w="12700" cap="sq">
            <a:noFill/>
            <a:miter lim="800000"/>
            <a:headEnd type="none" w="sm" len="sm"/>
            <a:tailEnd type="none" w="sm" len="sm"/>
          </a:ln>
          <a:effectLst/>
        </p:spPr>
        <p:txBody>
          <a:bodyPr wrap="none">
            <a:spAutoFit/>
          </a:bodyPr>
          <a:lstStyle/>
          <a:p>
            <a:pPr algn="ctr" eaLnBrk="0" hangingPunct="0">
              <a:defRPr/>
            </a:pPr>
            <a:r>
              <a:rPr lang="en-US" sz="2800" b="1" dirty="0">
                <a:solidFill>
                  <a:srgbClr val="FFFFFF"/>
                </a:solidFill>
                <a:effectLst>
                  <a:outerShdw blurRad="38100" dist="38100" dir="2700000" algn="tl">
                    <a:srgbClr val="000000"/>
                  </a:outerShdw>
                </a:effectLst>
                <a:latin typeface="Arial" charset="0"/>
              </a:rPr>
              <a:t>Real-time</a:t>
            </a:r>
          </a:p>
        </p:txBody>
      </p:sp>
      <p:sp>
        <p:nvSpPr>
          <p:cNvPr id="2064" name="Freeform 239"/>
          <p:cNvSpPr>
            <a:spLocks/>
          </p:cNvSpPr>
          <p:nvPr/>
        </p:nvSpPr>
        <p:spPr bwMode="auto">
          <a:xfrm>
            <a:off x="3846513" y="5194300"/>
            <a:ext cx="2727325" cy="679450"/>
          </a:xfrm>
          <a:custGeom>
            <a:avLst/>
            <a:gdLst>
              <a:gd name="T0" fmla="*/ 2147483647 w 743"/>
              <a:gd name="T1" fmla="*/ 0 h 556"/>
              <a:gd name="T2" fmla="*/ 2147483647 w 743"/>
              <a:gd name="T3" fmla="*/ 2147483647 h 556"/>
              <a:gd name="T4" fmla="*/ 2147483647 w 743"/>
              <a:gd name="T5" fmla="*/ 2147483647 h 556"/>
              <a:gd name="T6" fmla="*/ 2147483647 w 743"/>
              <a:gd name="T7" fmla="*/ 2147483647 h 556"/>
              <a:gd name="T8" fmla="*/ 2147483647 w 743"/>
              <a:gd name="T9" fmla="*/ 2147483647 h 556"/>
              <a:gd name="T10" fmla="*/ 2147483647 w 743"/>
              <a:gd name="T11" fmla="*/ 2147483647 h 556"/>
              <a:gd name="T12" fmla="*/ 2147483647 w 743"/>
              <a:gd name="T13" fmla="*/ 2147483647 h 556"/>
              <a:gd name="T14" fmla="*/ 2147483647 w 743"/>
              <a:gd name="T15" fmla="*/ 2147483647 h 556"/>
              <a:gd name="T16" fmla="*/ 2147483647 w 743"/>
              <a:gd name="T17" fmla="*/ 2147483647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3"/>
              <a:gd name="T28" fmla="*/ 0 h 556"/>
              <a:gd name="T29" fmla="*/ 743 w 743"/>
              <a:gd name="T30" fmla="*/ 556 h 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3" h="556">
                <a:moveTo>
                  <a:pt x="99" y="0"/>
                </a:moveTo>
                <a:cubicBezTo>
                  <a:pt x="86" y="17"/>
                  <a:pt x="0" y="75"/>
                  <a:pt x="15" y="101"/>
                </a:cubicBezTo>
                <a:cubicBezTo>
                  <a:pt x="30" y="127"/>
                  <a:pt x="134" y="139"/>
                  <a:pt x="189" y="156"/>
                </a:cubicBezTo>
                <a:cubicBezTo>
                  <a:pt x="244" y="173"/>
                  <a:pt x="330" y="174"/>
                  <a:pt x="344" y="202"/>
                </a:cubicBezTo>
                <a:cubicBezTo>
                  <a:pt x="358" y="230"/>
                  <a:pt x="286" y="285"/>
                  <a:pt x="271" y="321"/>
                </a:cubicBezTo>
                <a:cubicBezTo>
                  <a:pt x="256" y="357"/>
                  <a:pt x="218" y="407"/>
                  <a:pt x="253" y="421"/>
                </a:cubicBezTo>
                <a:cubicBezTo>
                  <a:pt x="288" y="435"/>
                  <a:pt x="434" y="388"/>
                  <a:pt x="481" y="403"/>
                </a:cubicBezTo>
                <a:cubicBezTo>
                  <a:pt x="528" y="418"/>
                  <a:pt x="492" y="488"/>
                  <a:pt x="536" y="513"/>
                </a:cubicBezTo>
                <a:cubicBezTo>
                  <a:pt x="580" y="538"/>
                  <a:pt x="700" y="547"/>
                  <a:pt x="743" y="55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 name="Group 238"/>
          <p:cNvGrpSpPr>
            <a:grpSpLocks/>
          </p:cNvGrpSpPr>
          <p:nvPr/>
        </p:nvGrpSpPr>
        <p:grpSpPr bwMode="auto">
          <a:xfrm>
            <a:off x="2867025" y="1773238"/>
            <a:ext cx="1819275" cy="1857375"/>
            <a:chOff x="1885" y="1355"/>
            <a:chExt cx="1146" cy="1170"/>
          </a:xfrm>
        </p:grpSpPr>
        <p:sp>
          <p:nvSpPr>
            <p:cNvPr id="2075" name="Arc 6"/>
            <p:cNvSpPr>
              <a:spLocks/>
            </p:cNvSpPr>
            <p:nvPr/>
          </p:nvSpPr>
          <p:spPr bwMode="auto">
            <a:xfrm>
              <a:off x="1964" y="1355"/>
              <a:ext cx="171" cy="102"/>
            </a:xfrm>
            <a:custGeom>
              <a:avLst/>
              <a:gdLst>
                <a:gd name="T0" fmla="*/ 0 w 43197"/>
                <a:gd name="T1" fmla="*/ 0 h 21600"/>
                <a:gd name="T2" fmla="*/ 0 w 43197"/>
                <a:gd name="T3" fmla="*/ 0 h 21600"/>
                <a:gd name="T4" fmla="*/ 0 w 43197"/>
                <a:gd name="T5" fmla="*/ 0 h 21600"/>
                <a:gd name="T6" fmla="*/ 0 60000 65536"/>
                <a:gd name="T7" fmla="*/ 0 60000 65536"/>
                <a:gd name="T8" fmla="*/ 0 60000 65536"/>
                <a:gd name="T9" fmla="*/ 0 w 43197"/>
                <a:gd name="T10" fmla="*/ 0 h 21600"/>
                <a:gd name="T11" fmla="*/ 43197 w 43197"/>
                <a:gd name="T12" fmla="*/ 21600 h 21600"/>
              </a:gdLst>
              <a:ahLst/>
              <a:cxnLst>
                <a:cxn ang="T6">
                  <a:pos x="T0" y="T1"/>
                </a:cxn>
                <a:cxn ang="T7">
                  <a:pos x="T2" y="T3"/>
                </a:cxn>
                <a:cxn ang="T8">
                  <a:pos x="T4" y="T5"/>
                </a:cxn>
              </a:cxnLst>
              <a:rect l="T9" t="T10" r="T11" b="T12"/>
              <a:pathLst>
                <a:path w="43197" h="21600" fill="none" extrusionOk="0">
                  <a:moveTo>
                    <a:pt x="-1" y="21249"/>
                  </a:moveTo>
                  <a:cubicBezTo>
                    <a:pt x="190" y="9458"/>
                    <a:pt x="9804" y="-1"/>
                    <a:pt x="21597" y="0"/>
                  </a:cubicBezTo>
                  <a:cubicBezTo>
                    <a:pt x="33526" y="0"/>
                    <a:pt x="43197" y="9670"/>
                    <a:pt x="43197" y="21600"/>
                  </a:cubicBezTo>
                </a:path>
                <a:path w="43197" h="21600" stroke="0" extrusionOk="0">
                  <a:moveTo>
                    <a:pt x="-1" y="21249"/>
                  </a:moveTo>
                  <a:cubicBezTo>
                    <a:pt x="190" y="9458"/>
                    <a:pt x="9804" y="-1"/>
                    <a:pt x="21597" y="0"/>
                  </a:cubicBezTo>
                  <a:cubicBezTo>
                    <a:pt x="33526" y="0"/>
                    <a:pt x="43197" y="9670"/>
                    <a:pt x="43197" y="21600"/>
                  </a:cubicBezTo>
                  <a:lnTo>
                    <a:pt x="21597" y="21600"/>
                  </a:lnTo>
                  <a:close/>
                </a:path>
              </a:pathLst>
            </a:custGeom>
            <a:solidFill>
              <a:srgbClr val="CC0000"/>
            </a:solidFill>
            <a:ln w="12700" cap="rnd">
              <a:solidFill>
                <a:srgbClr val="000000"/>
              </a:solidFill>
              <a:round/>
              <a:headEnd/>
              <a:tailEnd/>
            </a:ln>
          </p:spPr>
          <p:txBody>
            <a:bodyPr wrap="none" anchor="ctr"/>
            <a:lstStyle/>
            <a:p>
              <a:endParaRPr lang="en-US"/>
            </a:p>
          </p:txBody>
        </p:sp>
        <p:grpSp>
          <p:nvGrpSpPr>
            <p:cNvPr id="2076" name="Group 237"/>
            <p:cNvGrpSpPr>
              <a:grpSpLocks/>
            </p:cNvGrpSpPr>
            <p:nvPr/>
          </p:nvGrpSpPr>
          <p:grpSpPr bwMode="auto">
            <a:xfrm>
              <a:off x="1885" y="1459"/>
              <a:ext cx="1146" cy="1066"/>
              <a:chOff x="1885" y="1459"/>
              <a:chExt cx="1146" cy="1066"/>
            </a:xfrm>
          </p:grpSpPr>
          <p:sp>
            <p:nvSpPr>
              <p:cNvPr id="2077" name="Freeform 3"/>
              <p:cNvSpPr>
                <a:spLocks/>
              </p:cNvSpPr>
              <p:nvPr/>
            </p:nvSpPr>
            <p:spPr bwMode="auto">
              <a:xfrm>
                <a:off x="3017" y="1897"/>
                <a:ext cx="14" cy="1"/>
              </a:xfrm>
              <a:custGeom>
                <a:avLst/>
                <a:gdLst>
                  <a:gd name="T0" fmla="*/ 7 w 14"/>
                  <a:gd name="T1" fmla="*/ 0 h 1"/>
                  <a:gd name="T2" fmla="*/ 7 w 14"/>
                  <a:gd name="T3" fmla="*/ 0 h 1"/>
                  <a:gd name="T4" fmla="*/ 9 w 14"/>
                  <a:gd name="T5" fmla="*/ 0 h 1"/>
                  <a:gd name="T6" fmla="*/ 9 w 14"/>
                  <a:gd name="T7" fmla="*/ 0 h 1"/>
                  <a:gd name="T8" fmla="*/ 12 w 14"/>
                  <a:gd name="T9" fmla="*/ 0 h 1"/>
                  <a:gd name="T10" fmla="*/ 12 w 14"/>
                  <a:gd name="T11" fmla="*/ 0 h 1"/>
                  <a:gd name="T12" fmla="*/ 13 w 14"/>
                  <a:gd name="T13" fmla="*/ 0 h 1"/>
                  <a:gd name="T14" fmla="*/ 13 w 14"/>
                  <a:gd name="T15" fmla="*/ 0 h 1"/>
                  <a:gd name="T16" fmla="*/ 11 w 14"/>
                  <a:gd name="T17" fmla="*/ 0 h 1"/>
                  <a:gd name="T18" fmla="*/ 0 w 14"/>
                  <a:gd name="T19" fmla="*/ 0 h 1"/>
                  <a:gd name="T20" fmla="*/ 1 w 14"/>
                  <a:gd name="T21" fmla="*/ 0 h 1"/>
                  <a:gd name="T22" fmla="*/ 1 w 14"/>
                  <a:gd name="T23" fmla="*/ 0 h 1"/>
                  <a:gd name="T24" fmla="*/ 7 w 14"/>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
                  <a:gd name="T41" fmla="*/ 14 w 14"/>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
                    <a:moveTo>
                      <a:pt x="7" y="0"/>
                    </a:moveTo>
                    <a:lnTo>
                      <a:pt x="7" y="0"/>
                    </a:lnTo>
                    <a:lnTo>
                      <a:pt x="9" y="0"/>
                    </a:lnTo>
                    <a:lnTo>
                      <a:pt x="12" y="0"/>
                    </a:lnTo>
                    <a:lnTo>
                      <a:pt x="13" y="0"/>
                    </a:lnTo>
                    <a:lnTo>
                      <a:pt x="11" y="0"/>
                    </a:lnTo>
                    <a:lnTo>
                      <a:pt x="0" y="0"/>
                    </a:lnTo>
                    <a:lnTo>
                      <a:pt x="1" y="0"/>
                    </a:lnTo>
                    <a:lnTo>
                      <a:pt x="7" y="0"/>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078" name="Line 5"/>
              <p:cNvSpPr>
                <a:spLocks noChangeShapeType="1"/>
              </p:cNvSpPr>
              <p:nvPr/>
            </p:nvSpPr>
            <p:spPr bwMode="auto">
              <a:xfrm flipV="1">
                <a:off x="2038" y="1463"/>
                <a:ext cx="0" cy="29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79" name="Line 7"/>
              <p:cNvSpPr>
                <a:spLocks noChangeShapeType="1"/>
              </p:cNvSpPr>
              <p:nvPr/>
            </p:nvSpPr>
            <p:spPr bwMode="auto">
              <a:xfrm>
                <a:off x="1949" y="1459"/>
                <a:ext cx="2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80" name="Freeform 8"/>
              <p:cNvSpPr>
                <a:spLocks/>
              </p:cNvSpPr>
              <p:nvPr/>
            </p:nvSpPr>
            <p:spPr bwMode="auto">
              <a:xfrm>
                <a:off x="1885" y="1531"/>
                <a:ext cx="790" cy="994"/>
              </a:xfrm>
              <a:custGeom>
                <a:avLst/>
                <a:gdLst>
                  <a:gd name="T0" fmla="*/ 1 w 1536"/>
                  <a:gd name="T1" fmla="*/ 0 h 2101"/>
                  <a:gd name="T2" fmla="*/ 1 w 1536"/>
                  <a:gd name="T3" fmla="*/ 0 h 2101"/>
                  <a:gd name="T4" fmla="*/ 1 w 1536"/>
                  <a:gd name="T5" fmla="*/ 0 h 2101"/>
                  <a:gd name="T6" fmla="*/ 1 w 1536"/>
                  <a:gd name="T7" fmla="*/ 0 h 2101"/>
                  <a:gd name="T8" fmla="*/ 0 w 1536"/>
                  <a:gd name="T9" fmla="*/ 0 h 2101"/>
                  <a:gd name="T10" fmla="*/ 1 w 1536"/>
                  <a:gd name="T11" fmla="*/ 0 h 2101"/>
                  <a:gd name="T12" fmla="*/ 0 60000 65536"/>
                  <a:gd name="T13" fmla="*/ 0 60000 65536"/>
                  <a:gd name="T14" fmla="*/ 0 60000 65536"/>
                  <a:gd name="T15" fmla="*/ 0 60000 65536"/>
                  <a:gd name="T16" fmla="*/ 0 60000 65536"/>
                  <a:gd name="T17" fmla="*/ 0 60000 65536"/>
                  <a:gd name="T18" fmla="*/ 0 w 1536"/>
                  <a:gd name="T19" fmla="*/ 0 h 2101"/>
                  <a:gd name="T20" fmla="*/ 1536 w 1536"/>
                  <a:gd name="T21" fmla="*/ 2101 h 2101"/>
                </a:gdLst>
                <a:ahLst/>
                <a:cxnLst>
                  <a:cxn ang="T12">
                    <a:pos x="T0" y="T1"/>
                  </a:cxn>
                  <a:cxn ang="T13">
                    <a:pos x="T2" y="T3"/>
                  </a:cxn>
                  <a:cxn ang="T14">
                    <a:pos x="T4" y="T5"/>
                  </a:cxn>
                  <a:cxn ang="T15">
                    <a:pos x="T6" y="T7"/>
                  </a:cxn>
                  <a:cxn ang="T16">
                    <a:pos x="T8" y="T9"/>
                  </a:cxn>
                  <a:cxn ang="T17">
                    <a:pos x="T10" y="T11"/>
                  </a:cxn>
                </a:cxnLst>
                <a:rect l="T18" t="T19" r="T20" b="T21"/>
                <a:pathLst>
                  <a:path w="1536" h="2101">
                    <a:moveTo>
                      <a:pt x="5" y="672"/>
                    </a:moveTo>
                    <a:lnTo>
                      <a:pt x="807" y="0"/>
                    </a:lnTo>
                    <a:lnTo>
                      <a:pt x="1524" y="646"/>
                    </a:lnTo>
                    <a:lnTo>
                      <a:pt x="1536" y="2101"/>
                    </a:lnTo>
                    <a:lnTo>
                      <a:pt x="0" y="2098"/>
                    </a:lnTo>
                    <a:lnTo>
                      <a:pt x="5" y="672"/>
                    </a:lnTo>
                  </a:path>
                </a:pathLst>
              </a:custGeom>
              <a:solidFill>
                <a:srgbClr val="CC0000"/>
              </a:solidFill>
              <a:ln w="12700" cap="rnd">
                <a:solidFill>
                  <a:srgbClr val="000000"/>
                </a:solidFill>
                <a:round/>
                <a:headEnd/>
                <a:tailEnd/>
              </a:ln>
            </p:spPr>
            <p:txBody>
              <a:bodyPr/>
              <a:lstStyle/>
              <a:p>
                <a:endParaRPr lang="en-US"/>
              </a:p>
            </p:txBody>
          </p:sp>
          <p:graphicFrame>
            <p:nvGraphicFramePr>
              <p:cNvPr id="2051" name="Object 9"/>
              <p:cNvGraphicFramePr>
                <a:graphicFrameLocks noChangeAspect="1"/>
              </p:cNvGraphicFramePr>
              <p:nvPr/>
            </p:nvGraphicFramePr>
            <p:xfrm>
              <a:off x="2235" y="2122"/>
              <a:ext cx="303" cy="281"/>
            </p:xfrm>
            <a:graphic>
              <a:graphicData uri="http://schemas.openxmlformats.org/presentationml/2006/ole">
                <mc:AlternateContent xmlns:mc="http://schemas.openxmlformats.org/markup-compatibility/2006">
                  <mc:Choice xmlns:v="urn:schemas-microsoft-com:vml" Requires="v">
                    <p:oleObj spid="_x0000_s2412" name="Clip" r:id="rId6" imgW="1259640" imgH="1137240" progId="MS_ClipArt_Gallery.2">
                      <p:embed/>
                    </p:oleObj>
                  </mc:Choice>
                  <mc:Fallback>
                    <p:oleObj name="Clip" r:id="rId6" imgW="1259640" imgH="113724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 y="2122"/>
                            <a:ext cx="303" cy="281"/>
                          </a:xfrm>
                          <a:prstGeom prst="rect">
                            <a:avLst/>
                          </a:prstGeom>
                          <a:noFill/>
                          <a:ln>
                            <a:noFill/>
                          </a:ln>
                          <a:effectLst>
                            <a:outerShdw dist="107763" dir="189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81" name="Rectangle 10"/>
              <p:cNvSpPr>
                <a:spLocks noChangeArrowheads="1"/>
              </p:cNvSpPr>
              <p:nvPr/>
            </p:nvSpPr>
            <p:spPr bwMode="auto">
              <a:xfrm>
                <a:off x="2013" y="1963"/>
                <a:ext cx="198" cy="91"/>
              </a:xfrm>
              <a:prstGeom prst="rect">
                <a:avLst/>
              </a:prstGeom>
              <a:solidFill>
                <a:schemeClr val="bg2"/>
              </a:solidFill>
              <a:ln w="12700" cap="sq">
                <a:solidFill>
                  <a:schemeClr val="bg2"/>
                </a:solidFill>
                <a:miter lim="800000"/>
                <a:headEnd type="none" w="sm" len="sm"/>
                <a:tailEnd type="none" w="sm" len="sm"/>
              </a:ln>
            </p:spPr>
            <p:txBody>
              <a:bodyPr wrap="none" anchor="ctr"/>
              <a:lstStyle/>
              <a:p>
                <a:pPr algn="ctr" eaLnBrk="0" hangingPunct="0"/>
                <a:endParaRPr lang="en-US">
                  <a:solidFill>
                    <a:srgbClr val="FFFFFF"/>
                  </a:solidFill>
                </a:endParaRPr>
              </a:p>
            </p:txBody>
          </p:sp>
          <p:sp>
            <p:nvSpPr>
              <p:cNvPr id="2082" name="Freeform 11"/>
              <p:cNvSpPr>
                <a:spLocks/>
              </p:cNvSpPr>
              <p:nvPr/>
            </p:nvSpPr>
            <p:spPr bwMode="auto">
              <a:xfrm>
                <a:off x="1987" y="1736"/>
                <a:ext cx="96" cy="257"/>
              </a:xfrm>
              <a:custGeom>
                <a:avLst/>
                <a:gdLst>
                  <a:gd name="T0" fmla="*/ 1 w 187"/>
                  <a:gd name="T1" fmla="*/ 0 h 544"/>
                  <a:gd name="T2" fmla="*/ 1 w 187"/>
                  <a:gd name="T3" fmla="*/ 0 h 544"/>
                  <a:gd name="T4" fmla="*/ 1 w 187"/>
                  <a:gd name="T5" fmla="*/ 0 h 544"/>
                  <a:gd name="T6" fmla="*/ 1 w 187"/>
                  <a:gd name="T7" fmla="*/ 0 h 544"/>
                  <a:gd name="T8" fmla="*/ 1 w 187"/>
                  <a:gd name="T9" fmla="*/ 0 h 544"/>
                  <a:gd name="T10" fmla="*/ 1 w 187"/>
                  <a:gd name="T11" fmla="*/ 0 h 544"/>
                  <a:gd name="T12" fmla="*/ 0 60000 65536"/>
                  <a:gd name="T13" fmla="*/ 0 60000 65536"/>
                  <a:gd name="T14" fmla="*/ 0 60000 65536"/>
                  <a:gd name="T15" fmla="*/ 0 60000 65536"/>
                  <a:gd name="T16" fmla="*/ 0 60000 65536"/>
                  <a:gd name="T17" fmla="*/ 0 60000 65536"/>
                  <a:gd name="T18" fmla="*/ 0 w 187"/>
                  <a:gd name="T19" fmla="*/ 0 h 544"/>
                  <a:gd name="T20" fmla="*/ 187 w 187"/>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187" h="544">
                    <a:moveTo>
                      <a:pt x="99" y="0"/>
                    </a:moveTo>
                    <a:cubicBezTo>
                      <a:pt x="111" y="25"/>
                      <a:pt x="176" y="113"/>
                      <a:pt x="175" y="152"/>
                    </a:cubicBezTo>
                    <a:cubicBezTo>
                      <a:pt x="174" y="191"/>
                      <a:pt x="95" y="199"/>
                      <a:pt x="95" y="232"/>
                    </a:cubicBezTo>
                    <a:cubicBezTo>
                      <a:pt x="95" y="265"/>
                      <a:pt x="187" y="314"/>
                      <a:pt x="175" y="352"/>
                    </a:cubicBezTo>
                    <a:cubicBezTo>
                      <a:pt x="163" y="390"/>
                      <a:pt x="46" y="428"/>
                      <a:pt x="23" y="460"/>
                    </a:cubicBezTo>
                    <a:cubicBezTo>
                      <a:pt x="0" y="492"/>
                      <a:pt x="33" y="527"/>
                      <a:pt x="35" y="544"/>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3" name="Freeform 12"/>
              <p:cNvSpPr>
                <a:spLocks/>
              </p:cNvSpPr>
              <p:nvPr/>
            </p:nvSpPr>
            <p:spPr bwMode="auto">
              <a:xfrm>
                <a:off x="1956" y="2033"/>
                <a:ext cx="382" cy="263"/>
              </a:xfrm>
              <a:custGeom>
                <a:avLst/>
                <a:gdLst>
                  <a:gd name="T0" fmla="*/ 1 w 743"/>
                  <a:gd name="T1" fmla="*/ 0 h 556"/>
                  <a:gd name="T2" fmla="*/ 1 w 743"/>
                  <a:gd name="T3" fmla="*/ 0 h 556"/>
                  <a:gd name="T4" fmla="*/ 1 w 743"/>
                  <a:gd name="T5" fmla="*/ 0 h 556"/>
                  <a:gd name="T6" fmla="*/ 1 w 743"/>
                  <a:gd name="T7" fmla="*/ 0 h 556"/>
                  <a:gd name="T8" fmla="*/ 1 w 743"/>
                  <a:gd name="T9" fmla="*/ 0 h 556"/>
                  <a:gd name="T10" fmla="*/ 1 w 743"/>
                  <a:gd name="T11" fmla="*/ 0 h 556"/>
                  <a:gd name="T12" fmla="*/ 1 w 743"/>
                  <a:gd name="T13" fmla="*/ 0 h 556"/>
                  <a:gd name="T14" fmla="*/ 1 w 743"/>
                  <a:gd name="T15" fmla="*/ 0 h 556"/>
                  <a:gd name="T16" fmla="*/ 1 w 743"/>
                  <a:gd name="T17" fmla="*/ 0 h 5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3"/>
                  <a:gd name="T28" fmla="*/ 0 h 556"/>
                  <a:gd name="T29" fmla="*/ 743 w 743"/>
                  <a:gd name="T30" fmla="*/ 556 h 5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3" h="556">
                    <a:moveTo>
                      <a:pt x="99" y="0"/>
                    </a:moveTo>
                    <a:cubicBezTo>
                      <a:pt x="86" y="17"/>
                      <a:pt x="0" y="75"/>
                      <a:pt x="15" y="101"/>
                    </a:cubicBezTo>
                    <a:cubicBezTo>
                      <a:pt x="30" y="127"/>
                      <a:pt x="134" y="139"/>
                      <a:pt x="189" y="156"/>
                    </a:cubicBezTo>
                    <a:cubicBezTo>
                      <a:pt x="244" y="173"/>
                      <a:pt x="330" y="174"/>
                      <a:pt x="344" y="202"/>
                    </a:cubicBezTo>
                    <a:cubicBezTo>
                      <a:pt x="358" y="230"/>
                      <a:pt x="286" y="285"/>
                      <a:pt x="271" y="321"/>
                    </a:cubicBezTo>
                    <a:cubicBezTo>
                      <a:pt x="256" y="357"/>
                      <a:pt x="218" y="407"/>
                      <a:pt x="253" y="421"/>
                    </a:cubicBezTo>
                    <a:cubicBezTo>
                      <a:pt x="288" y="435"/>
                      <a:pt x="434" y="388"/>
                      <a:pt x="481" y="403"/>
                    </a:cubicBezTo>
                    <a:cubicBezTo>
                      <a:pt x="528" y="418"/>
                      <a:pt x="492" y="488"/>
                      <a:pt x="536" y="513"/>
                    </a:cubicBezTo>
                    <a:cubicBezTo>
                      <a:pt x="580" y="538"/>
                      <a:pt x="700" y="547"/>
                      <a:pt x="743" y="55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pic>
        <p:nvPicPr>
          <p:cNvPr id="2066"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3000" y="4381500"/>
            <a:ext cx="2867025" cy="1752600"/>
          </a:xfrm>
          <a:prstGeom prst="rect">
            <a:avLst/>
          </a:prstGeom>
          <a:noFill/>
          <a:ln w="12700" cap="sq">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57643" name="Text Box 235"/>
          <p:cNvSpPr txBox="1">
            <a:spLocks noChangeArrowheads="1"/>
          </p:cNvSpPr>
          <p:nvPr/>
        </p:nvSpPr>
        <p:spPr bwMode="auto">
          <a:xfrm>
            <a:off x="6243638" y="2946400"/>
            <a:ext cx="2751137" cy="917575"/>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Export using </a:t>
            </a:r>
          </a:p>
          <a:p>
            <a:pPr eaLnBrk="0" hangingPunct="0">
              <a:lnSpc>
                <a:spcPct val="90000"/>
              </a:lnSpc>
              <a:defRPr/>
            </a:pPr>
            <a:r>
              <a:rPr lang="en-US" sz="2800" b="1" dirty="0">
                <a:solidFill>
                  <a:srgbClr val="0000CC"/>
                </a:solidFill>
                <a:latin typeface="Arial" charset="0"/>
              </a:rPr>
              <a:t>NAD83(Alaska)</a:t>
            </a:r>
          </a:p>
        </p:txBody>
      </p:sp>
      <p:sp>
        <p:nvSpPr>
          <p:cNvPr id="2" name="Text Box 235"/>
          <p:cNvSpPr txBox="1">
            <a:spLocks noChangeArrowheads="1"/>
          </p:cNvSpPr>
          <p:nvPr/>
        </p:nvSpPr>
        <p:spPr bwMode="auto">
          <a:xfrm>
            <a:off x="1247775" y="361950"/>
            <a:ext cx="1811338" cy="1182688"/>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NAD83 (CONUS) CORS96</a:t>
            </a:r>
          </a:p>
        </p:txBody>
      </p:sp>
      <p:sp>
        <p:nvSpPr>
          <p:cNvPr id="239" name="Arc 238"/>
          <p:cNvSpPr/>
          <p:nvPr/>
        </p:nvSpPr>
        <p:spPr bwMode="auto">
          <a:xfrm rot="11613442">
            <a:off x="2598738" y="2106613"/>
            <a:ext cx="363537" cy="457200"/>
          </a:xfrm>
          <a:prstGeom prst="arc">
            <a:avLst/>
          </a:prstGeom>
          <a:noFill/>
          <a:ln w="25400" cap="sq" cmpd="sng" algn="ctr">
            <a:solidFill>
              <a:schemeClr val="tx1"/>
            </a:solidFill>
            <a:prstDash val="solid"/>
            <a:round/>
            <a:headEnd type="none" w="sm" len="sm"/>
            <a:tailEnd type="none" w="sm" len="sm"/>
          </a:ln>
          <a:effectLst/>
        </p:spPr>
        <p:txBody>
          <a:bodyPr/>
          <a:lstStyle/>
          <a:p>
            <a:pPr algn="ctr" eaLnBrk="0" hangingPunct="0">
              <a:defRPr/>
            </a:pPr>
            <a:endParaRPr lang="en-US"/>
          </a:p>
        </p:txBody>
      </p:sp>
      <p:sp>
        <p:nvSpPr>
          <p:cNvPr id="240" name="Arc 239"/>
          <p:cNvSpPr>
            <a:spLocks noChangeAspect="1"/>
          </p:cNvSpPr>
          <p:nvPr/>
        </p:nvSpPr>
        <p:spPr bwMode="auto">
          <a:xfrm rot="11613442">
            <a:off x="2293938" y="1901825"/>
            <a:ext cx="679450" cy="857250"/>
          </a:xfrm>
          <a:prstGeom prst="arc">
            <a:avLst/>
          </a:prstGeom>
          <a:noFill/>
          <a:ln w="25400" cap="sq" cmpd="sng" algn="ctr">
            <a:solidFill>
              <a:schemeClr val="tx1"/>
            </a:solidFill>
            <a:prstDash val="solid"/>
            <a:round/>
            <a:headEnd type="none" w="sm" len="sm"/>
            <a:tailEnd type="none" w="sm" len="sm"/>
          </a:ln>
          <a:effectLst/>
        </p:spPr>
        <p:txBody>
          <a:bodyPr/>
          <a:lstStyle/>
          <a:p>
            <a:pPr algn="ctr" eaLnBrk="0" hangingPunct="0">
              <a:defRPr/>
            </a:pPr>
            <a:endParaRPr lang="en-US"/>
          </a:p>
        </p:txBody>
      </p:sp>
      <p:sp>
        <p:nvSpPr>
          <p:cNvPr id="241" name="Arc 240"/>
          <p:cNvSpPr>
            <a:spLocks noChangeAspect="1"/>
          </p:cNvSpPr>
          <p:nvPr/>
        </p:nvSpPr>
        <p:spPr bwMode="auto">
          <a:xfrm rot="11613442">
            <a:off x="1895475" y="1719263"/>
            <a:ext cx="1020763" cy="1285875"/>
          </a:xfrm>
          <a:prstGeom prst="arc">
            <a:avLst/>
          </a:prstGeom>
          <a:noFill/>
          <a:ln w="25400" cap="sq" cmpd="sng" algn="ctr">
            <a:solidFill>
              <a:schemeClr val="tx1"/>
            </a:solidFill>
            <a:prstDash val="solid"/>
            <a:round/>
            <a:headEnd type="none" w="sm" len="sm"/>
            <a:tailEnd type="none" w="sm" len="sm"/>
          </a:ln>
          <a:effectLst/>
        </p:spPr>
        <p:txBody>
          <a:bodyPr/>
          <a:lstStyle/>
          <a:p>
            <a:pPr algn="ctr" eaLnBrk="0" hangingPunct="0">
              <a:defRPr/>
            </a:pPr>
            <a:endParaRPr lang="en-US"/>
          </a:p>
        </p:txBody>
      </p:sp>
      <p:sp>
        <p:nvSpPr>
          <p:cNvPr id="242" name="Arc 241"/>
          <p:cNvSpPr>
            <a:spLocks noChangeAspect="1"/>
          </p:cNvSpPr>
          <p:nvPr/>
        </p:nvSpPr>
        <p:spPr bwMode="auto">
          <a:xfrm rot="11613442">
            <a:off x="1527175" y="1354138"/>
            <a:ext cx="1530350" cy="1928812"/>
          </a:xfrm>
          <a:prstGeom prst="arc">
            <a:avLst/>
          </a:prstGeom>
          <a:noFill/>
          <a:ln w="25400" cap="sq" cmpd="sng" algn="ctr">
            <a:solidFill>
              <a:schemeClr val="tx1"/>
            </a:solidFill>
            <a:prstDash val="solid"/>
            <a:round/>
            <a:headEnd type="none" w="sm" len="sm"/>
            <a:tailEnd type="none" w="sm" len="sm"/>
          </a:ln>
          <a:effectLst/>
        </p:spPr>
        <p:txBody>
          <a:bodyPr/>
          <a:lstStyle/>
          <a:p>
            <a:pPr algn="ctr" eaLnBrk="0" hangingPunct="0">
              <a:defRPr/>
            </a:pPr>
            <a:endParaRPr lang="en-US"/>
          </a:p>
        </p:txBody>
      </p:sp>
      <p:sp>
        <p:nvSpPr>
          <p:cNvPr id="243" name="Text Box 235"/>
          <p:cNvSpPr txBox="1">
            <a:spLocks noChangeArrowheads="1"/>
          </p:cNvSpPr>
          <p:nvPr/>
        </p:nvSpPr>
        <p:spPr bwMode="auto">
          <a:xfrm>
            <a:off x="2001838" y="3783013"/>
            <a:ext cx="3846512" cy="884237"/>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No post-processing - real-time accepted </a:t>
            </a:r>
          </a:p>
        </p:txBody>
      </p:sp>
      <p:pic>
        <p:nvPicPr>
          <p:cNvPr id="2074" name="Picture 239"/>
          <p:cNvPicPr>
            <a:picLocks noChangeAspect="1" noChangeArrowheads="1"/>
          </p:cNvPicPr>
          <p:nvPr/>
        </p:nvPicPr>
        <p:blipFill>
          <a:blip r:embed="rId8">
            <a:clrChange>
              <a:clrFrom>
                <a:srgbClr val="57FF57"/>
              </a:clrFrom>
              <a:clrTo>
                <a:srgbClr val="57FF57">
                  <a:alpha val="0"/>
                </a:srgbClr>
              </a:clrTo>
            </a:clrChange>
            <a:extLst>
              <a:ext uri="{28A0092B-C50C-407E-A947-70E740481C1C}">
                <a14:useLocalDpi xmlns:a14="http://schemas.microsoft.com/office/drawing/2010/main" val="0"/>
              </a:ext>
            </a:extLst>
          </a:blip>
          <a:srcRect/>
          <a:stretch>
            <a:fillRect/>
          </a:stretch>
        </p:blipFill>
        <p:spPr bwMode="auto">
          <a:xfrm>
            <a:off x="525463" y="2722563"/>
            <a:ext cx="942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57588"/>
                                        </p:tgtEl>
                                      </p:cBhvr>
                                    </p:animEffect>
                                    <p:set>
                                      <p:cBhvr>
                                        <p:cTn id="10" dur="1" fill="hold">
                                          <p:stCondLst>
                                            <p:cond delay="1999"/>
                                          </p:stCondLst>
                                        </p:cTn>
                                        <p:tgtEl>
                                          <p:spTgt spid="6575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58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0" y="171450"/>
            <a:ext cx="9144000" cy="1487488"/>
          </a:xfrm>
          <a:effectLst/>
        </p:spPr>
        <p:txBody>
          <a:bodyPr/>
          <a:lstStyle/>
          <a:p>
            <a:pPr>
              <a:defRPr/>
            </a:pPr>
            <a:r>
              <a:rPr lang="en-US" kern="1200" dirty="0" smtClean="0">
                <a:effectLst>
                  <a:outerShdw dist="101600" dir="3600000" algn="tl" rotWithShape="0">
                    <a:prstClr val="black"/>
                  </a:outerShdw>
                </a:effectLst>
                <a:ea typeface="+mn-ea"/>
                <a:cs typeface="+mn-cs"/>
              </a:rPr>
              <a:t>Which Datum Are You In?</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43</a:t>
            </a:fld>
            <a:endParaRPr lang="en-US"/>
          </a:p>
        </p:txBody>
      </p:sp>
      <p:sp>
        <p:nvSpPr>
          <p:cNvPr id="50179" name="Text Box 7"/>
          <p:cNvSpPr txBox="1">
            <a:spLocks noChangeArrowheads="1"/>
          </p:cNvSpPr>
          <p:nvPr/>
        </p:nvSpPr>
        <p:spPr bwMode="auto">
          <a:xfrm>
            <a:off x="4240213" y="1733550"/>
            <a:ext cx="4832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sz="3000" b="1" dirty="0">
                <a:latin typeface="Arial" charset="0"/>
              </a:rPr>
              <a:t>NAD83 </a:t>
            </a:r>
            <a:r>
              <a:rPr kumimoji="0" lang="en-US" sz="3000" b="1" dirty="0" smtClean="0">
                <a:latin typeface="Arial" charset="0"/>
              </a:rPr>
              <a:t>(2011) </a:t>
            </a:r>
            <a:endParaRPr kumimoji="0" lang="en-US" sz="3000" b="1" dirty="0">
              <a:latin typeface="Arial" charset="0"/>
            </a:endParaRPr>
          </a:p>
        </p:txBody>
      </p:sp>
      <p:sp>
        <p:nvSpPr>
          <p:cNvPr id="50180" name="Rectangle 10"/>
          <p:cNvSpPr>
            <a:spLocks noChangeArrowheads="1"/>
          </p:cNvSpPr>
          <p:nvPr/>
        </p:nvSpPr>
        <p:spPr bwMode="auto">
          <a:xfrm>
            <a:off x="4506913" y="3082925"/>
            <a:ext cx="42735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73050" eaLnBrk="0" hangingPunct="0">
              <a:lnSpc>
                <a:spcPct val="150000"/>
              </a:lnSpc>
              <a:buClr>
                <a:schemeClr val="accent2"/>
              </a:buClr>
            </a:pPr>
            <a:r>
              <a:rPr lang="en-US" sz="2600" b="1" dirty="0" smtClean="0">
                <a:solidFill>
                  <a:srgbClr val="00FFFF"/>
                </a:solidFill>
                <a:latin typeface="Arial" charset="0"/>
              </a:rPr>
              <a:t>- CORS Post Processed </a:t>
            </a:r>
            <a:r>
              <a:rPr lang="en-US" sz="2000" b="1" dirty="0" smtClean="0">
                <a:solidFill>
                  <a:srgbClr val="00FFFF"/>
                </a:solidFill>
                <a:latin typeface="Arial" charset="0"/>
              </a:rPr>
              <a:t>when using position from downloaded base files </a:t>
            </a:r>
          </a:p>
          <a:p>
            <a:pPr marL="285750" indent="-273050" eaLnBrk="0" hangingPunct="0">
              <a:lnSpc>
                <a:spcPct val="150000"/>
              </a:lnSpc>
              <a:buClr>
                <a:schemeClr val="accent2"/>
              </a:buClr>
            </a:pPr>
            <a:r>
              <a:rPr lang="en-US" sz="2600" b="1" dirty="0" smtClean="0">
                <a:solidFill>
                  <a:srgbClr val="00FFFF"/>
                </a:solidFill>
                <a:latin typeface="Arial" charset="0"/>
              </a:rPr>
              <a:t>- NDGPS  </a:t>
            </a:r>
            <a:r>
              <a:rPr lang="en-US" sz="2600" b="1" dirty="0">
                <a:solidFill>
                  <a:srgbClr val="00FFFF"/>
                </a:solidFill>
                <a:latin typeface="Arial" charset="0"/>
              </a:rPr>
              <a:t>(Beacon)</a:t>
            </a:r>
          </a:p>
          <a:p>
            <a:pPr marL="285750" indent="-273050" eaLnBrk="0" hangingPunct="0">
              <a:lnSpc>
                <a:spcPct val="150000"/>
              </a:lnSpc>
              <a:buClr>
                <a:schemeClr val="accent2"/>
              </a:buClr>
            </a:pPr>
            <a:r>
              <a:rPr lang="en-US" sz="2600" b="1" dirty="0">
                <a:solidFill>
                  <a:srgbClr val="00FFFF"/>
                </a:solidFill>
                <a:latin typeface="Arial" charset="0"/>
              </a:rPr>
              <a:t>- OMNISTAR  (</a:t>
            </a:r>
            <a:r>
              <a:rPr lang="en-US" sz="2600" dirty="0">
                <a:solidFill>
                  <a:srgbClr val="00FFFF"/>
                </a:solidFill>
                <a:latin typeface="Arial" charset="0"/>
              </a:rPr>
              <a:t>Satellite)</a:t>
            </a:r>
          </a:p>
        </p:txBody>
      </p:sp>
      <p:sp>
        <p:nvSpPr>
          <p:cNvPr id="50181" name="Rectangle 13"/>
          <p:cNvSpPr>
            <a:spLocks noChangeArrowheads="1"/>
          </p:cNvSpPr>
          <p:nvPr/>
        </p:nvSpPr>
        <p:spPr bwMode="auto">
          <a:xfrm>
            <a:off x="153988" y="3087688"/>
            <a:ext cx="426402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285750" indent="-273050" eaLnBrk="0" hangingPunct="0">
              <a:lnSpc>
                <a:spcPct val="150000"/>
              </a:lnSpc>
              <a:buClr>
                <a:srgbClr val="00FFFF"/>
              </a:buClr>
            </a:pPr>
            <a:r>
              <a:rPr lang="en-US" sz="2600" b="1" dirty="0">
                <a:solidFill>
                  <a:srgbClr val="00FFFF"/>
                </a:solidFill>
                <a:latin typeface="Arial" charset="0"/>
              </a:rPr>
              <a:t>- CORS Post </a:t>
            </a:r>
            <a:r>
              <a:rPr lang="en-US" sz="2600" b="1" dirty="0" smtClean="0">
                <a:solidFill>
                  <a:srgbClr val="00FFFF"/>
                </a:solidFill>
                <a:latin typeface="Arial" charset="0"/>
              </a:rPr>
              <a:t>Processed </a:t>
            </a:r>
            <a:r>
              <a:rPr lang="en-US" sz="2000" b="1" dirty="0" smtClean="0">
                <a:solidFill>
                  <a:srgbClr val="00FFFF"/>
                </a:solidFill>
                <a:latin typeface="Arial" charset="0"/>
              </a:rPr>
              <a:t>when using position from base station list </a:t>
            </a:r>
            <a:endParaRPr lang="en-US" sz="2600" b="1" dirty="0">
              <a:solidFill>
                <a:srgbClr val="00FFFF"/>
              </a:solidFill>
              <a:latin typeface="Arial" charset="0"/>
            </a:endParaRPr>
          </a:p>
          <a:p>
            <a:pPr marL="285750" indent="-273050" eaLnBrk="0" hangingPunct="0">
              <a:lnSpc>
                <a:spcPct val="150000"/>
              </a:lnSpc>
              <a:buClr>
                <a:srgbClr val="00FFFF"/>
              </a:buClr>
            </a:pPr>
            <a:r>
              <a:rPr lang="en-US" sz="2600" b="1" dirty="0">
                <a:solidFill>
                  <a:srgbClr val="00FFFF"/>
                </a:solidFill>
                <a:latin typeface="Arial" charset="0"/>
              </a:rPr>
              <a:t>- Autonomous GPS</a:t>
            </a:r>
          </a:p>
          <a:p>
            <a:pPr marL="285750" indent="-273050" eaLnBrk="0" hangingPunct="0">
              <a:lnSpc>
                <a:spcPct val="150000"/>
              </a:lnSpc>
              <a:buClr>
                <a:srgbClr val="00FFFF"/>
              </a:buClr>
            </a:pPr>
            <a:r>
              <a:rPr lang="en-US" sz="2600" b="1" dirty="0">
                <a:solidFill>
                  <a:srgbClr val="00FFFF"/>
                </a:solidFill>
                <a:latin typeface="Arial" charset="0"/>
              </a:rPr>
              <a:t>- WAAS</a:t>
            </a:r>
            <a:r>
              <a:rPr lang="en-US" sz="2600" dirty="0">
                <a:solidFill>
                  <a:srgbClr val="00FFFF"/>
                </a:solidFill>
                <a:latin typeface="Arial" charset="0"/>
              </a:rPr>
              <a:t> </a:t>
            </a:r>
          </a:p>
        </p:txBody>
      </p:sp>
      <p:sp>
        <p:nvSpPr>
          <p:cNvPr id="50182" name="Line 14"/>
          <p:cNvSpPr>
            <a:spLocks noChangeShapeType="1"/>
          </p:cNvSpPr>
          <p:nvPr/>
        </p:nvSpPr>
        <p:spPr bwMode="auto">
          <a:xfrm>
            <a:off x="4393789" y="1658938"/>
            <a:ext cx="14287" cy="38830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0183" name="Text Box 15"/>
          <p:cNvSpPr txBox="1">
            <a:spLocks noChangeArrowheads="1"/>
          </p:cNvSpPr>
          <p:nvPr/>
        </p:nvSpPr>
        <p:spPr bwMode="auto">
          <a:xfrm>
            <a:off x="701675" y="1719263"/>
            <a:ext cx="30511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sz="3000" b="1" dirty="0">
                <a:latin typeface="Arial" charset="0"/>
              </a:rPr>
              <a:t>WGS84 = </a:t>
            </a:r>
            <a:r>
              <a:rPr kumimoji="0" lang="en-US" sz="3000" b="1" dirty="0" smtClean="0">
                <a:latin typeface="Arial" charset="0"/>
              </a:rPr>
              <a:t>IGS08</a:t>
            </a:r>
            <a:endParaRPr kumimoji="0" lang="en-US" sz="3000" b="1" dirty="0">
              <a:solidFill>
                <a:srgbClr val="FFFF99"/>
              </a:solidFill>
              <a:latin typeface="Arial" charset="0"/>
            </a:endParaRPr>
          </a:p>
        </p:txBody>
      </p:sp>
      <p:sp>
        <p:nvSpPr>
          <p:cNvPr id="50185" name="Line 18"/>
          <p:cNvSpPr>
            <a:spLocks noChangeShapeType="1"/>
          </p:cNvSpPr>
          <p:nvPr/>
        </p:nvSpPr>
        <p:spPr bwMode="auto">
          <a:xfrm>
            <a:off x="452438" y="2897188"/>
            <a:ext cx="8229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0" name="AutoShape 6"/>
          <p:cNvSpPr>
            <a:spLocks noChangeArrowheads="1"/>
          </p:cNvSpPr>
          <p:nvPr/>
        </p:nvSpPr>
        <p:spPr bwMode="auto">
          <a:xfrm>
            <a:off x="4557032" y="3214148"/>
            <a:ext cx="4125006" cy="46355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3" name="TextBox 2"/>
          <p:cNvSpPr txBox="1"/>
          <p:nvPr/>
        </p:nvSpPr>
        <p:spPr>
          <a:xfrm>
            <a:off x="1407886" y="5616575"/>
            <a:ext cx="7050314" cy="1200329"/>
          </a:xfrm>
          <a:prstGeom prst="rect">
            <a:avLst/>
          </a:prstGeom>
          <a:noFill/>
        </p:spPr>
        <p:txBody>
          <a:bodyPr wrap="square" rtlCol="0">
            <a:spAutoFit/>
          </a:bodyPr>
          <a:lstStyle/>
          <a:p>
            <a:r>
              <a:rPr lang="en-US" dirty="0" smtClean="0">
                <a:latin typeface="+mj-lt"/>
              </a:rPr>
              <a:t>Links to learn more:</a:t>
            </a:r>
          </a:p>
          <a:p>
            <a:pPr marL="457200" indent="-457200">
              <a:buAutoNum type="arabicPeriod"/>
            </a:pPr>
            <a:r>
              <a:rPr lang="en-US" dirty="0" smtClean="0">
                <a:latin typeface="+mj-lt"/>
                <a:hlinkClick r:id="rId3"/>
              </a:rPr>
              <a:t>ftp</a:t>
            </a:r>
            <a:r>
              <a:rPr lang="en-US" dirty="0">
                <a:latin typeface="+mj-lt"/>
                <a:hlinkClick r:id="rId3"/>
              </a:rPr>
              <a:t>://</a:t>
            </a:r>
            <a:r>
              <a:rPr lang="en-US" dirty="0" smtClean="0">
                <a:latin typeface="+mj-lt"/>
                <a:hlinkClick r:id="rId3"/>
              </a:rPr>
              <a:t>itrf.ensg.ign.fr/pub/itrf/WGS84.TXT</a:t>
            </a:r>
            <a:endParaRPr lang="en-US" dirty="0" smtClean="0">
              <a:latin typeface="+mj-lt"/>
            </a:endParaRPr>
          </a:p>
          <a:p>
            <a:pPr marL="457200" indent="-457200">
              <a:buAutoNum type="arabicPeriod"/>
            </a:pPr>
            <a:r>
              <a:rPr lang="en-US" dirty="0" smtClean="0">
                <a:latin typeface="+mj-lt"/>
                <a:hlinkClick r:id="rId4"/>
              </a:rPr>
              <a:t>WGS84 Current Standard</a:t>
            </a:r>
            <a:endParaRPr lang="en-US" dirty="0">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Snagit_PPTAB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7700"/>
            <a:ext cx="8899174" cy="3819470"/>
          </a:xfrm>
          <a:prstGeom prst="rect">
            <a:avLst/>
          </a:prstGeom>
        </p:spPr>
      </p:pic>
      <p:sp>
        <p:nvSpPr>
          <p:cNvPr id="650244" name="Rectangle 4"/>
          <p:cNvSpPr>
            <a:spLocks noGrp="1" noChangeArrowheads="1"/>
          </p:cNvSpPr>
          <p:nvPr>
            <p:ph type="title"/>
          </p:nvPr>
        </p:nvSpPr>
        <p:spPr>
          <a:xfrm>
            <a:off x="0" y="230188"/>
            <a:ext cx="9144000" cy="1497012"/>
          </a:xfrm>
          <a:effectLst/>
        </p:spPr>
        <p:txBody>
          <a:bodyPr/>
          <a:lstStyle/>
          <a:p>
            <a:pPr>
              <a:defRPr/>
            </a:pPr>
            <a:r>
              <a:rPr dirty="0" smtClean="0"/>
              <a:t>Coordinate System / Datum Settings</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44</a:t>
            </a:fld>
            <a:endParaRPr lang="en-US"/>
          </a:p>
        </p:txBody>
      </p:sp>
      <p:pic>
        <p:nvPicPr>
          <p:cNvPr id="10" name="Picture 9"/>
          <p:cNvPicPr>
            <a:picLocks noChangeAspect="1"/>
          </p:cNvPicPr>
          <p:nvPr/>
        </p:nvPicPr>
        <p:blipFill>
          <a:blip r:embed="rId4"/>
          <a:stretch>
            <a:fillRect/>
          </a:stretch>
        </p:blipFill>
        <p:spPr>
          <a:xfrm>
            <a:off x="2340393" y="5116533"/>
            <a:ext cx="4218388" cy="1676304"/>
          </a:xfrm>
          <a:prstGeom prst="rect">
            <a:avLst/>
          </a:prstGeom>
        </p:spPr>
      </p:pic>
      <p:sp>
        <p:nvSpPr>
          <p:cNvPr id="8" name="AutoShape 6"/>
          <p:cNvSpPr>
            <a:spLocks noChangeArrowheads="1"/>
          </p:cNvSpPr>
          <p:nvPr/>
        </p:nvSpPr>
        <p:spPr bwMode="auto">
          <a:xfrm>
            <a:off x="2232135" y="5246574"/>
            <a:ext cx="3001962" cy="46355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650248" name="AutoShape 8"/>
          <p:cNvSpPr>
            <a:spLocks noChangeArrowheads="1"/>
          </p:cNvSpPr>
          <p:nvPr/>
        </p:nvSpPr>
        <p:spPr bwMode="auto">
          <a:xfrm>
            <a:off x="6404293" y="4671020"/>
            <a:ext cx="1973262" cy="846137"/>
          </a:xfrm>
          <a:prstGeom prst="cloudCallout">
            <a:avLst>
              <a:gd name="adj1" fmla="val -69630"/>
              <a:gd name="adj2" fmla="val 68199"/>
            </a:avLst>
          </a:prstGeom>
          <a:solidFill>
            <a:srgbClr val="FF0000">
              <a:alpha val="76862"/>
            </a:srgbClr>
          </a:solidFill>
          <a:ln w="12700" cap="sq">
            <a:solidFill>
              <a:schemeClr val="bg2"/>
            </a:solidFill>
            <a:round/>
            <a:headEnd type="none" w="sm" len="sm"/>
            <a:tailEnd type="none" w="sm" len="sm"/>
          </a:ln>
        </p:spPr>
        <p:txBody>
          <a:bodyPr/>
          <a:lstStyle/>
          <a:p>
            <a:pPr algn="ctr" eaLnBrk="0" hangingPunct="0"/>
            <a:r>
              <a:rPr lang="en-US" b="1">
                <a:latin typeface="Arial" charset="0"/>
              </a:rPr>
              <a:t>Cool!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50248"/>
                                        </p:tgtEl>
                                        <p:attrNameLst>
                                          <p:attrName>style.visibility</p:attrName>
                                        </p:attrNameLst>
                                      </p:cBhvr>
                                      <p:to>
                                        <p:strVal val="visible"/>
                                      </p:to>
                                    </p:set>
                                    <p:animEffect transition="in" filter="dissolve">
                                      <p:cBhvr>
                                        <p:cTn id="7" dur="500"/>
                                        <p:tgtEl>
                                          <p:spTgt spid="65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638" y="4456731"/>
            <a:ext cx="5236997" cy="229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21055"/>
            <a:ext cx="5510463" cy="221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8932" name="Rectangle 4"/>
          <p:cNvSpPr>
            <a:spLocks noGrp="1" noChangeArrowheads="1"/>
          </p:cNvSpPr>
          <p:nvPr>
            <p:ph type="title"/>
          </p:nvPr>
        </p:nvSpPr>
        <p:spPr>
          <a:xfrm>
            <a:off x="5524137" y="43543"/>
            <a:ext cx="3311525" cy="2921000"/>
          </a:xfrm>
          <a:effectLst/>
        </p:spPr>
        <p:txBody>
          <a:bodyPr/>
          <a:lstStyle/>
          <a:p>
            <a:pPr>
              <a:defRPr/>
            </a:pPr>
            <a:r>
              <a:rPr dirty="0" smtClean="0"/>
              <a:t>Coordinate System and Datum </a:t>
            </a:r>
          </a:p>
        </p:txBody>
      </p:sp>
      <p:sp>
        <p:nvSpPr>
          <p:cNvPr id="2" name="Slide Number Placeholder 1"/>
          <p:cNvSpPr>
            <a:spLocks noGrp="1"/>
          </p:cNvSpPr>
          <p:nvPr>
            <p:ph type="sldNum" sz="quarter" idx="12"/>
          </p:nvPr>
        </p:nvSpPr>
        <p:spPr>
          <a:xfrm>
            <a:off x="7190135" y="6402967"/>
            <a:ext cx="1905000" cy="457200"/>
          </a:xfrm>
        </p:spPr>
        <p:txBody>
          <a:bodyPr/>
          <a:lstStyle/>
          <a:p>
            <a:pPr>
              <a:defRPr/>
            </a:pPr>
            <a:fld id="{880B181F-1748-4B91-B4F2-E630AB9FABC1}" type="slidenum">
              <a:rPr lang="en-US" smtClean="0"/>
              <a:pPr>
                <a:defRPr/>
              </a:pPr>
              <a:t>45</a:t>
            </a:fld>
            <a:endParaRPr lang="en-US" dirty="0"/>
          </a:p>
        </p:txBody>
      </p:sp>
      <p:sp>
        <p:nvSpPr>
          <p:cNvPr id="52228" name="Text Box 13"/>
          <p:cNvSpPr txBox="1">
            <a:spLocks noChangeArrowheads="1"/>
          </p:cNvSpPr>
          <p:nvPr/>
        </p:nvSpPr>
        <p:spPr bwMode="auto">
          <a:xfrm>
            <a:off x="5836857" y="4326323"/>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endParaRPr lang="en-US"/>
          </a:p>
        </p:txBody>
      </p:sp>
      <p:sp>
        <p:nvSpPr>
          <p:cNvPr id="508963" name="Rectangle 35"/>
          <p:cNvSpPr>
            <a:spLocks noChangeArrowheads="1"/>
          </p:cNvSpPr>
          <p:nvPr/>
        </p:nvSpPr>
        <p:spPr bwMode="auto">
          <a:xfrm>
            <a:off x="3362838" y="3968134"/>
            <a:ext cx="4667250" cy="815389"/>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b="1" dirty="0" smtClean="0">
                <a:solidFill>
                  <a:srgbClr val="0000CC"/>
                </a:solidFill>
                <a:latin typeface="Arial" charset="0"/>
              </a:rPr>
              <a:t>Only Parks</a:t>
            </a:r>
          </a:p>
          <a:p>
            <a:pPr eaLnBrk="0" hangingPunct="0">
              <a:lnSpc>
                <a:spcPct val="90000"/>
              </a:lnSpc>
              <a:defRPr/>
            </a:pPr>
            <a:r>
              <a:rPr lang="en-US" b="1" dirty="0" smtClean="0">
                <a:solidFill>
                  <a:srgbClr val="0000CC"/>
                </a:solidFill>
                <a:latin typeface="Arial" charset="0"/>
              </a:rPr>
              <a:t>KLGO, GLBA, SITK</a:t>
            </a:r>
            <a:endParaRPr lang="en-US" b="1" dirty="0">
              <a:solidFill>
                <a:srgbClr val="0000CC"/>
              </a:solidFill>
              <a:latin typeface="Arial" charset="0"/>
            </a:endParaRPr>
          </a:p>
        </p:txBody>
      </p:sp>
      <p:sp>
        <p:nvSpPr>
          <p:cNvPr id="16" name="Rectangle 35"/>
          <p:cNvSpPr>
            <a:spLocks noChangeArrowheads="1"/>
          </p:cNvSpPr>
          <p:nvPr/>
        </p:nvSpPr>
        <p:spPr bwMode="auto">
          <a:xfrm>
            <a:off x="318306" y="688654"/>
            <a:ext cx="4667250" cy="815389"/>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b="1" dirty="0" smtClean="0">
                <a:solidFill>
                  <a:srgbClr val="0000CC"/>
                </a:solidFill>
                <a:latin typeface="Arial" charset="0"/>
              </a:rPr>
              <a:t>All Parks in Alaska except South East Alaska</a:t>
            </a:r>
            <a:endParaRPr lang="en-US" b="1" dirty="0">
              <a:solidFill>
                <a:srgbClr val="0000CC"/>
              </a:solidFill>
              <a:latin typeface="Arial"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1" y="1959695"/>
            <a:ext cx="5900195" cy="346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8932" name="Rectangle 4"/>
          <p:cNvSpPr>
            <a:spLocks noGrp="1" noChangeArrowheads="1"/>
          </p:cNvSpPr>
          <p:nvPr>
            <p:ph type="title"/>
          </p:nvPr>
        </p:nvSpPr>
        <p:spPr>
          <a:xfrm>
            <a:off x="5791200" y="152400"/>
            <a:ext cx="3311525" cy="2921000"/>
          </a:xfrm>
          <a:effectLst/>
        </p:spPr>
        <p:txBody>
          <a:bodyPr/>
          <a:lstStyle/>
          <a:p>
            <a:pPr>
              <a:defRPr/>
            </a:pPr>
            <a:r>
              <a:rPr dirty="0" smtClean="0"/>
              <a:t>Coordinate System </a:t>
            </a:r>
            <a:r>
              <a:rPr lang="en-US" dirty="0" smtClean="0"/>
              <a:t>–</a:t>
            </a:r>
            <a:r>
              <a:rPr dirty="0" smtClean="0"/>
              <a:t> Geoid 12A</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46</a:t>
            </a:fld>
            <a:endParaRPr lang="en-US"/>
          </a:p>
        </p:txBody>
      </p:sp>
      <p:sp>
        <p:nvSpPr>
          <p:cNvPr id="52228" name="Text Box 13"/>
          <p:cNvSpPr txBox="1">
            <a:spLocks noChangeArrowheads="1"/>
          </p:cNvSpPr>
          <p:nvPr/>
        </p:nvSpPr>
        <p:spPr bwMode="auto">
          <a:xfrm>
            <a:off x="609600" y="6019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endParaRPr lang="en-US"/>
          </a:p>
        </p:txBody>
      </p:sp>
      <p:sp>
        <p:nvSpPr>
          <p:cNvPr id="13" name="AutoShape 6"/>
          <p:cNvSpPr>
            <a:spLocks noChangeArrowheads="1"/>
          </p:cNvSpPr>
          <p:nvPr/>
        </p:nvSpPr>
        <p:spPr bwMode="auto">
          <a:xfrm>
            <a:off x="1946056" y="3081337"/>
            <a:ext cx="1880356"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4" name="AutoShape 9"/>
          <p:cNvSpPr>
            <a:spLocks noChangeArrowheads="1"/>
          </p:cNvSpPr>
          <p:nvPr/>
        </p:nvSpPr>
        <p:spPr bwMode="auto">
          <a:xfrm rot="17500738" flipV="1">
            <a:off x="3991023" y="4538668"/>
            <a:ext cx="457200" cy="2351088"/>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508963" name="Rectangle 35"/>
          <p:cNvSpPr>
            <a:spLocks noChangeArrowheads="1"/>
          </p:cNvSpPr>
          <p:nvPr/>
        </p:nvSpPr>
        <p:spPr bwMode="auto">
          <a:xfrm>
            <a:off x="4108450" y="5753686"/>
            <a:ext cx="4667250" cy="980943"/>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b="1" dirty="0" smtClean="0">
                <a:solidFill>
                  <a:srgbClr val="0000CC"/>
                </a:solidFill>
                <a:latin typeface="Arial" charset="0"/>
              </a:rPr>
              <a:t>Try not to mismatch units-stay consistent with UNITS settings – Slide 8</a:t>
            </a:r>
            <a:endParaRPr lang="en-US" b="1" dirty="0">
              <a:solidFill>
                <a:srgbClr val="0000CC"/>
              </a:solidFill>
              <a:latin typeface="Arial" charset="0"/>
            </a:endParaRPr>
          </a:p>
        </p:txBody>
      </p:sp>
      <p:sp>
        <p:nvSpPr>
          <p:cNvPr id="17" name="AutoShape 9"/>
          <p:cNvSpPr>
            <a:spLocks noChangeArrowheads="1"/>
          </p:cNvSpPr>
          <p:nvPr/>
        </p:nvSpPr>
        <p:spPr bwMode="auto">
          <a:xfrm rot="8010347" flipV="1">
            <a:off x="1456605" y="627834"/>
            <a:ext cx="638839" cy="1559418"/>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508958" name="Rectangle 30"/>
          <p:cNvSpPr>
            <a:spLocks noChangeArrowheads="1"/>
          </p:cNvSpPr>
          <p:nvPr/>
        </p:nvSpPr>
        <p:spPr bwMode="auto">
          <a:xfrm>
            <a:off x="418087" y="479651"/>
            <a:ext cx="3055937" cy="903287"/>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b="1" dirty="0">
                <a:solidFill>
                  <a:srgbClr val="0000CC"/>
                </a:solidFill>
                <a:latin typeface="Arial" charset="0"/>
              </a:rPr>
              <a:t>HAE is precise, but  difficult to relate to</a:t>
            </a:r>
          </a:p>
        </p:txBody>
      </p:sp>
      <p:sp>
        <p:nvSpPr>
          <p:cNvPr id="12" name="AutoShape 9"/>
          <p:cNvSpPr>
            <a:spLocks noChangeArrowheads="1"/>
          </p:cNvSpPr>
          <p:nvPr/>
        </p:nvSpPr>
        <p:spPr bwMode="auto">
          <a:xfrm rot="16200000" flipV="1">
            <a:off x="4297336" y="2530227"/>
            <a:ext cx="638839" cy="1559418"/>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508933" name="Rectangle 5"/>
          <p:cNvSpPr>
            <a:spLocks noChangeArrowheads="1"/>
          </p:cNvSpPr>
          <p:nvPr/>
        </p:nvSpPr>
        <p:spPr bwMode="auto">
          <a:xfrm>
            <a:off x="5162471" y="2956718"/>
            <a:ext cx="3711575" cy="918596"/>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b="1" dirty="0" smtClean="0">
                <a:solidFill>
                  <a:srgbClr val="0000CC"/>
                </a:solidFill>
                <a:latin typeface="Arial" charset="0"/>
              </a:rPr>
              <a:t>You Must Select GEOID12A (Alaska).</a:t>
            </a:r>
            <a:endParaRPr lang="en-US" b="1" dirty="0">
              <a:solidFill>
                <a:srgbClr val="0000CC"/>
              </a:solidFill>
              <a:latin typeface="Arial" charset="0"/>
            </a:endParaRPr>
          </a:p>
        </p:txBody>
      </p:sp>
      <p:sp>
        <p:nvSpPr>
          <p:cNvPr id="15" name="AutoShape 9"/>
          <p:cNvSpPr>
            <a:spLocks noChangeArrowheads="1"/>
          </p:cNvSpPr>
          <p:nvPr/>
        </p:nvSpPr>
        <p:spPr bwMode="auto">
          <a:xfrm rot="16200000" flipV="1">
            <a:off x="4297336" y="4040805"/>
            <a:ext cx="638839" cy="1559418"/>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16" name="Rectangle 5"/>
          <p:cNvSpPr>
            <a:spLocks noChangeArrowheads="1"/>
          </p:cNvSpPr>
          <p:nvPr/>
        </p:nvSpPr>
        <p:spPr bwMode="auto">
          <a:xfrm>
            <a:off x="5162471" y="4296229"/>
            <a:ext cx="3711575" cy="1089663"/>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b="1" dirty="0" smtClean="0">
                <a:solidFill>
                  <a:srgbClr val="0000CC"/>
                </a:solidFill>
                <a:latin typeface="Arial" charset="0"/>
              </a:rPr>
              <a:t>Keep in Meters. Never Change.  All CS in Alaska are meters</a:t>
            </a:r>
            <a:endParaRPr lang="en-US" b="1" dirty="0">
              <a:solidFill>
                <a:srgbClr val="0000CC"/>
              </a:solidFill>
              <a:latin typeface="Arial" charset="0"/>
            </a:endParaRPr>
          </a:p>
        </p:txBody>
      </p:sp>
      <p:sp>
        <p:nvSpPr>
          <p:cNvPr id="18" name="AutoShape 6"/>
          <p:cNvSpPr>
            <a:spLocks noChangeArrowheads="1"/>
          </p:cNvSpPr>
          <p:nvPr/>
        </p:nvSpPr>
        <p:spPr bwMode="auto">
          <a:xfrm>
            <a:off x="1956690" y="3756252"/>
            <a:ext cx="1880356"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9" name="AutoShape 6"/>
          <p:cNvSpPr>
            <a:spLocks noChangeArrowheads="1"/>
          </p:cNvSpPr>
          <p:nvPr/>
        </p:nvSpPr>
        <p:spPr bwMode="auto">
          <a:xfrm>
            <a:off x="2228094" y="4501094"/>
            <a:ext cx="1880356"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186290425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srcRect l="2284" r="-168" b="89958"/>
          <a:stretch>
            <a:fillRect/>
          </a:stretch>
        </p:blipFill>
        <p:spPr bwMode="auto">
          <a:xfrm>
            <a:off x="111125" y="1257300"/>
            <a:ext cx="8766175" cy="1016000"/>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pic>
        <p:nvPicPr>
          <p:cNvPr id="77826" name="Picture 2"/>
          <p:cNvPicPr>
            <a:picLocks noChangeAspect="1" noChangeArrowheads="1"/>
          </p:cNvPicPr>
          <p:nvPr/>
        </p:nvPicPr>
        <p:blipFill>
          <a:blip r:embed="rId3"/>
          <a:srcRect l="2284" t="58199" r="11172" b="13074"/>
          <a:stretch>
            <a:fillRect/>
          </a:stretch>
        </p:blipFill>
        <p:spPr bwMode="auto">
          <a:xfrm>
            <a:off x="114300" y="2514600"/>
            <a:ext cx="8743950" cy="3276600"/>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509956" name="Rectangle 4"/>
          <p:cNvSpPr>
            <a:spLocks noGrp="1" noChangeArrowheads="1"/>
          </p:cNvSpPr>
          <p:nvPr>
            <p:ph type="title"/>
          </p:nvPr>
        </p:nvSpPr>
        <p:spPr>
          <a:xfrm>
            <a:off x="0" y="144463"/>
            <a:ext cx="9048750" cy="1084262"/>
          </a:xfrm>
          <a:effectLst/>
        </p:spPr>
        <p:txBody>
          <a:bodyPr/>
          <a:lstStyle/>
          <a:p>
            <a:pPr>
              <a:defRPr/>
            </a:pPr>
            <a:r>
              <a:rPr smtClean="0"/>
              <a:t>Coordinate System Tab (cont'd)</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47</a:t>
            </a:fld>
            <a:endParaRPr lang="en-US"/>
          </a:p>
        </p:txBody>
      </p:sp>
      <p:sp>
        <p:nvSpPr>
          <p:cNvPr id="53253" name="Text Box 13"/>
          <p:cNvSpPr txBox="1">
            <a:spLocks noChangeArrowheads="1"/>
          </p:cNvSpPr>
          <p:nvPr/>
        </p:nvSpPr>
        <p:spPr bwMode="auto">
          <a:xfrm>
            <a:off x="609600" y="6019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endParaRPr lang="en-US"/>
          </a:p>
        </p:txBody>
      </p:sp>
      <p:sp>
        <p:nvSpPr>
          <p:cNvPr id="12" name="AutoShape 6"/>
          <p:cNvSpPr>
            <a:spLocks noChangeArrowheads="1"/>
          </p:cNvSpPr>
          <p:nvPr/>
        </p:nvSpPr>
        <p:spPr bwMode="auto">
          <a:xfrm>
            <a:off x="3157538" y="1501775"/>
            <a:ext cx="2347912" cy="523875"/>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3" name="AutoShape 6"/>
          <p:cNvSpPr>
            <a:spLocks noChangeArrowheads="1"/>
          </p:cNvSpPr>
          <p:nvPr/>
        </p:nvSpPr>
        <p:spPr bwMode="auto">
          <a:xfrm>
            <a:off x="552450" y="3732213"/>
            <a:ext cx="1200150" cy="51911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7" name="AutoShape 9"/>
          <p:cNvSpPr>
            <a:spLocks noChangeArrowheads="1"/>
          </p:cNvSpPr>
          <p:nvPr/>
        </p:nvSpPr>
        <p:spPr bwMode="auto">
          <a:xfrm rot="15348488" flipV="1">
            <a:off x="3928269" y="2524919"/>
            <a:ext cx="457200" cy="2347912"/>
          </a:xfrm>
          <a:prstGeom prst="downArrow">
            <a:avLst>
              <a:gd name="adj1" fmla="val 39583"/>
              <a:gd name="adj2" fmla="val 47407"/>
            </a:avLst>
          </a:prstGeom>
          <a:solidFill>
            <a:srgbClr val="FF9933"/>
          </a:solidFill>
          <a:ln w="12700" cap="sq">
            <a:solidFill>
              <a:srgbClr val="FF3300"/>
            </a:solidFill>
            <a:miter lim="800000"/>
            <a:headEnd type="none" w="sm" len="sm"/>
            <a:tailEnd type="none" w="sm" len="sm"/>
          </a:ln>
          <a:effectLst>
            <a:outerShdw dist="114300" dir="2999994" algn="ctr" rotWithShape="0">
              <a:srgbClr val="000000">
                <a:alpha val="50000"/>
              </a:srgbClr>
            </a:outerShdw>
          </a:effectLst>
        </p:spPr>
        <p:txBody>
          <a:bodyPr rot="10800000" vert="eaVert" wrap="none" anchor="ctr"/>
          <a:lstStyle/>
          <a:p>
            <a:pPr algn="ctr" eaLnBrk="0" fontAlgn="auto" hangingPunct="0">
              <a:spcBef>
                <a:spcPts val="0"/>
              </a:spcBef>
              <a:spcAft>
                <a:spcPts val="0"/>
              </a:spcAft>
              <a:defRPr/>
            </a:pPr>
            <a:endParaRPr lang="en-US" dirty="0">
              <a:latin typeface="+mn-lt"/>
            </a:endParaRPr>
          </a:p>
        </p:txBody>
      </p:sp>
      <p:sp>
        <p:nvSpPr>
          <p:cNvPr id="509969" name="Rectangle 17"/>
          <p:cNvSpPr>
            <a:spLocks noChangeArrowheads="1"/>
          </p:cNvSpPr>
          <p:nvPr/>
        </p:nvSpPr>
        <p:spPr bwMode="auto">
          <a:xfrm>
            <a:off x="3833813" y="2890838"/>
            <a:ext cx="4573587" cy="1122362"/>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ts val="2500"/>
              </a:lnSpc>
              <a:defRPr/>
            </a:pPr>
            <a:r>
              <a:rPr lang="en-US" sz="2800" b="1" dirty="0">
                <a:solidFill>
                  <a:srgbClr val="0000CC"/>
                </a:solidFill>
                <a:latin typeface="Arial" charset="0"/>
              </a:rPr>
              <a:t>XYZ and M values passed into ArcGIS – allows creation of 3D shapes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3333CC"/>
        </a:solidFill>
        <a:effectLst/>
      </p:bgPr>
    </p:bg>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130175" y="0"/>
            <a:ext cx="8934450" cy="1560513"/>
          </a:xfrm>
          <a:effectLst/>
        </p:spPr>
        <p:txBody>
          <a:bodyPr/>
          <a:lstStyle/>
          <a:p>
            <a:pPr eaLnBrk="1" hangingPunct="1">
              <a:defRPr/>
            </a:pPr>
            <a:r>
              <a:rPr lang="en-US" kern="1200" dirty="0" smtClean="0">
                <a:effectLst>
                  <a:outerShdw dist="101600" dir="3600000" algn="tl" rotWithShape="0">
                    <a:prstClr val="black"/>
                  </a:outerShdw>
                </a:effectLst>
                <a:ea typeface="+mn-ea"/>
                <a:cs typeface="+mn-cs"/>
              </a:rPr>
              <a:t>Browse to ArcGIS </a:t>
            </a:r>
            <a:r>
              <a:rPr lang="en-US" kern="1200" dirty="0" smtClean="0">
                <a:effectLst>
                  <a:outerShdw dist="101600" dir="3600000" algn="tl" rotWithShape="0">
                    <a:prstClr val="black"/>
                  </a:outerShdw>
                </a:effectLst>
                <a:ea typeface="+mn-ea"/>
                <a:cs typeface="+mn-cs"/>
              </a:rPr>
              <a:t>10.X Coordinate </a:t>
            </a:r>
            <a:r>
              <a:rPr lang="en-US" kern="1200" dirty="0" smtClean="0">
                <a:effectLst>
                  <a:outerShdw dist="101600" dir="3600000" algn="tl" rotWithShape="0">
                    <a:prstClr val="black"/>
                  </a:outerShdw>
                </a:effectLst>
                <a:ea typeface="+mn-ea"/>
                <a:cs typeface="+mn-cs"/>
              </a:rPr>
              <a:t>Systems Folder</a:t>
            </a:r>
          </a:p>
        </p:txBody>
      </p:sp>
      <p:pic>
        <p:nvPicPr>
          <p:cNvPr id="684036" name="Picture 4"/>
          <p:cNvPicPr>
            <a:picLocks noChangeAspect="1" noChangeArrowheads="1"/>
          </p:cNvPicPr>
          <p:nvPr/>
        </p:nvPicPr>
        <p:blipFill>
          <a:blip r:embed="rId3"/>
          <a:srcRect l="2631" t="76292" r="10876" b="7784"/>
          <a:stretch>
            <a:fillRect/>
          </a:stretch>
        </p:blipFill>
        <p:spPr bwMode="auto">
          <a:xfrm>
            <a:off x="139700" y="1549400"/>
            <a:ext cx="7737475" cy="1660525"/>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684044" name="Rectangle 12"/>
          <p:cNvSpPr>
            <a:spLocks noChangeArrowheads="1"/>
          </p:cNvSpPr>
          <p:nvPr/>
        </p:nvSpPr>
        <p:spPr bwMode="auto">
          <a:xfrm>
            <a:off x="139700" y="2982349"/>
            <a:ext cx="4615180" cy="2335237"/>
          </a:xfrm>
          <a:prstGeom prst="rect">
            <a:avLst/>
          </a:prstGeom>
          <a:solidFill>
            <a:srgbClr val="FF9933"/>
          </a:solidFill>
          <a:ln w="9525">
            <a:solidFill>
              <a:srgbClr val="FF3300"/>
            </a:solidFill>
            <a:miter lim="800000"/>
            <a:headEnd/>
            <a:tailEnd/>
          </a:ln>
          <a:effectLst>
            <a:outerShdw dist="107763" dir="2700000" algn="ctr" rotWithShape="0">
              <a:schemeClr val="bg2"/>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pitchFamily="34" charset="0"/>
              </a:rPr>
              <a:t>C:\Users&lt;login name&gt;</a:t>
            </a:r>
          </a:p>
          <a:p>
            <a:pPr eaLnBrk="0" hangingPunct="0">
              <a:lnSpc>
                <a:spcPct val="90000"/>
              </a:lnSpc>
              <a:defRPr/>
            </a:pPr>
            <a:r>
              <a:rPr lang="en-US" sz="2800" b="1" dirty="0" smtClean="0">
                <a:solidFill>
                  <a:srgbClr val="0000CC"/>
                </a:solidFill>
                <a:latin typeface="Arial" pitchFamily="34" charset="0"/>
              </a:rPr>
              <a:t>\</a:t>
            </a:r>
            <a:r>
              <a:rPr lang="en-US" sz="2800" b="1" dirty="0" err="1" smtClean="0">
                <a:solidFill>
                  <a:srgbClr val="0000CC"/>
                </a:solidFill>
                <a:latin typeface="Arial" pitchFamily="34" charset="0"/>
              </a:rPr>
              <a:t>AppData</a:t>
            </a:r>
            <a:r>
              <a:rPr lang="en-US" sz="2800" b="1" dirty="0" smtClean="0">
                <a:solidFill>
                  <a:srgbClr val="0000CC"/>
                </a:solidFill>
                <a:latin typeface="Arial" pitchFamily="34" charset="0"/>
              </a:rPr>
              <a:t>\Roaming\ESRI\Desktop10.3\ ArcMap\Coordinate </a:t>
            </a:r>
            <a:r>
              <a:rPr lang="en-US" sz="2800" b="1" dirty="0">
                <a:solidFill>
                  <a:srgbClr val="0000CC"/>
                </a:solidFill>
                <a:latin typeface="Arial" pitchFamily="34" charset="0"/>
              </a:rPr>
              <a:t>Systems\</a:t>
            </a:r>
            <a:endParaRPr lang="en-US" sz="2800" b="1" dirty="0">
              <a:solidFill>
                <a:srgbClr val="0000CC"/>
              </a:solidFill>
              <a:latin typeface="Arial" pitchFamily="34" charset="0"/>
              <a:cs typeface="Arial" pitchFamily="34" charset="0"/>
            </a:endParaRPr>
          </a:p>
        </p:txBody>
      </p:sp>
      <p:sp>
        <p:nvSpPr>
          <p:cNvPr id="8" name="AutoShape 6"/>
          <p:cNvSpPr>
            <a:spLocks noChangeArrowheads="1"/>
          </p:cNvSpPr>
          <p:nvPr/>
        </p:nvSpPr>
        <p:spPr bwMode="auto">
          <a:xfrm>
            <a:off x="5905500" y="1960563"/>
            <a:ext cx="1771650" cy="67151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849" y="3153726"/>
            <a:ext cx="4287837" cy="330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6"/>
          <p:cNvSpPr>
            <a:spLocks noChangeArrowheads="1"/>
          </p:cNvSpPr>
          <p:nvPr/>
        </p:nvSpPr>
        <p:spPr bwMode="auto">
          <a:xfrm>
            <a:off x="5419041" y="5602514"/>
            <a:ext cx="3197225" cy="875514"/>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2" name="Slide Number Placeholder 1"/>
          <p:cNvSpPr>
            <a:spLocks noGrp="1"/>
          </p:cNvSpPr>
          <p:nvPr>
            <p:ph type="sldNum" sz="quarter" idx="12"/>
          </p:nvPr>
        </p:nvSpPr>
        <p:spPr/>
        <p:txBody>
          <a:bodyPr/>
          <a:lstStyle/>
          <a:p>
            <a:pPr>
              <a:defRPr/>
            </a:pPr>
            <a:fld id="{39F6A744-F56D-4D51-AAED-B313B7A11277}" type="slidenum">
              <a:rPr lang="en-US" smtClean="0"/>
              <a:pPr>
                <a:defRPr/>
              </a:pPr>
              <a:t>48</a:t>
            </a:fld>
            <a:endParaRPr lang="en-US"/>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07" y="2197554"/>
            <a:ext cx="4721100" cy="36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84044"/>
                                        </p:tgtEl>
                                        <p:attrNameLst>
                                          <p:attrName>style.visibility</p:attrName>
                                        </p:attrNameLst>
                                      </p:cBhvr>
                                      <p:to>
                                        <p:strVal val="visible"/>
                                      </p:to>
                                    </p:set>
                                    <p:animEffect transition="in" filter="dissolve">
                                      <p:cBhvr>
                                        <p:cTn id="7" dur="500"/>
                                        <p:tgtEl>
                                          <p:spTgt spid="684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44"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894" y="217033"/>
            <a:ext cx="4287837" cy="330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1746" name="Rectangle 2"/>
          <p:cNvSpPr>
            <a:spLocks noGrp="1" noChangeArrowheads="1"/>
          </p:cNvSpPr>
          <p:nvPr>
            <p:ph type="title"/>
          </p:nvPr>
        </p:nvSpPr>
        <p:spPr>
          <a:xfrm>
            <a:off x="-2169658" y="362858"/>
            <a:ext cx="9144000" cy="923925"/>
          </a:xfrm>
          <a:effectLst/>
        </p:spPr>
        <p:txBody>
          <a:bodyPr/>
          <a:lstStyle/>
          <a:p>
            <a:pPr>
              <a:defRPr/>
            </a:pPr>
            <a:r>
              <a:rPr lang="en-US" kern="1200" dirty="0" smtClean="0">
                <a:effectLst>
                  <a:outerShdw dist="101600" dir="3600000" algn="tl" rotWithShape="0">
                    <a:prstClr val="black"/>
                  </a:outerShdw>
                </a:effectLst>
                <a:ea typeface="+mn-ea"/>
                <a:cs typeface="+mn-cs"/>
              </a:rPr>
              <a:t>Can’t see </a:t>
            </a:r>
            <a:br>
              <a:rPr lang="en-US" kern="1200" dirty="0" smtClean="0">
                <a:effectLst>
                  <a:outerShdw dist="101600" dir="3600000" algn="tl" rotWithShape="0">
                    <a:prstClr val="black"/>
                  </a:outerShdw>
                </a:effectLst>
                <a:ea typeface="+mn-ea"/>
                <a:cs typeface="+mn-cs"/>
              </a:rPr>
            </a:br>
            <a:r>
              <a:rPr lang="en-US" kern="1200" dirty="0" err="1" smtClean="0">
                <a:effectLst>
                  <a:outerShdw dist="101600" dir="3600000" algn="tl" rotWithShape="0">
                    <a:prstClr val="black"/>
                  </a:outerShdw>
                </a:effectLst>
                <a:ea typeface="+mn-ea"/>
                <a:cs typeface="+mn-cs"/>
              </a:rPr>
              <a:t>AppData</a:t>
            </a:r>
            <a:r>
              <a:rPr lang="en-US" kern="1200" dirty="0" smtClean="0">
                <a:effectLst>
                  <a:outerShdw dist="101600" dir="3600000" algn="tl" rotWithShape="0">
                    <a:prstClr val="black"/>
                  </a:outerShdw>
                </a:effectLst>
                <a:ea typeface="+mn-ea"/>
                <a:cs typeface="+mn-cs"/>
              </a:rPr>
              <a:t>?</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49</a:t>
            </a:fld>
            <a:endParaRPr lang="en-US"/>
          </a:p>
        </p:txBody>
      </p:sp>
      <p:sp>
        <p:nvSpPr>
          <p:cNvPr id="9" name="AutoShape 6"/>
          <p:cNvSpPr>
            <a:spLocks noChangeArrowheads="1"/>
          </p:cNvSpPr>
          <p:nvPr/>
        </p:nvSpPr>
        <p:spPr bwMode="auto">
          <a:xfrm>
            <a:off x="4611688" y="5743575"/>
            <a:ext cx="2419350" cy="78263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1" name="AutoShape 6"/>
          <p:cNvSpPr>
            <a:spLocks noChangeArrowheads="1"/>
          </p:cNvSpPr>
          <p:nvPr/>
        </p:nvSpPr>
        <p:spPr bwMode="auto">
          <a:xfrm>
            <a:off x="4654623" y="2873326"/>
            <a:ext cx="4179887" cy="8001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3" name="Rectangle 1035"/>
          <p:cNvSpPr>
            <a:spLocks noChangeArrowheads="1"/>
          </p:cNvSpPr>
          <p:nvPr/>
        </p:nvSpPr>
        <p:spPr bwMode="auto">
          <a:xfrm>
            <a:off x="322455" y="1654629"/>
            <a:ext cx="4443639" cy="1741714"/>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If you don’t see </a:t>
            </a:r>
            <a:r>
              <a:rPr lang="en-US" sz="2800" b="1" dirty="0" err="1" smtClean="0">
                <a:solidFill>
                  <a:srgbClr val="0000CC"/>
                </a:solidFill>
                <a:latin typeface="Arial" charset="0"/>
              </a:rPr>
              <a:t>AppData</a:t>
            </a:r>
            <a:r>
              <a:rPr lang="en-US" sz="2800" b="1" dirty="0" smtClean="0">
                <a:solidFill>
                  <a:srgbClr val="0000CC"/>
                </a:solidFill>
                <a:latin typeface="Arial" charset="0"/>
              </a:rPr>
              <a:t>, you must expose them from Windows Explorer</a:t>
            </a:r>
            <a:endParaRPr lang="en-US" sz="2800" b="1" dirty="0">
              <a:solidFill>
                <a:srgbClr val="0000CC"/>
              </a:solidFill>
              <a:latin typeface="Arial" charset="0"/>
            </a:endParaRPr>
          </a:p>
        </p:txBody>
      </p:sp>
      <p:pic>
        <p:nvPicPr>
          <p:cNvPr id="4098" name="Picture 2" descr="C:\Users\jjcusick\AppData\Local\Temp\SNAGHTML1cf8536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274" y="3837614"/>
            <a:ext cx="6036583" cy="31607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3"/>
          <p:cNvSpPr txBox="1">
            <a:spLocks noChangeArrowheads="1"/>
          </p:cNvSpPr>
          <p:nvPr/>
        </p:nvSpPr>
        <p:spPr bwMode="auto">
          <a:xfrm>
            <a:off x="322455" y="3747162"/>
            <a:ext cx="4178300" cy="2585323"/>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kumimoji="1" lang="en-US" sz="1800" b="1" dirty="0" smtClean="0">
                <a:effectLst>
                  <a:outerShdw dist="88900" dir="2700000" algn="tl" rotWithShape="0">
                    <a:schemeClr val="bg2">
                      <a:alpha val="40000"/>
                    </a:schemeClr>
                  </a:outerShdw>
                </a:effectLst>
                <a:latin typeface="Arial" pitchFamily="34" charset="0"/>
                <a:cs typeface="Arial" pitchFamily="34" charset="0"/>
              </a:rPr>
              <a:t>Launch Windows Explorer</a:t>
            </a:r>
          </a:p>
          <a:p>
            <a:pPr eaLnBrk="0" hangingPunct="0">
              <a:lnSpc>
                <a:spcPct val="150000"/>
              </a:lnSpc>
              <a:defRPr/>
            </a:pPr>
            <a:r>
              <a:rPr lang="en-US" sz="1800" b="1" dirty="0" smtClean="0">
                <a:effectLst>
                  <a:outerShdw dist="88900" dir="2700000" algn="tl" rotWithShape="0">
                    <a:schemeClr val="bg2">
                      <a:alpha val="40000"/>
                    </a:schemeClr>
                  </a:outerShdw>
                </a:effectLst>
                <a:latin typeface="Arial" pitchFamily="34" charset="0"/>
                <a:cs typeface="Arial" pitchFamily="34" charset="0"/>
              </a:rPr>
              <a:t>Select Tools/  Folder Options</a:t>
            </a:r>
          </a:p>
          <a:p>
            <a:pPr eaLnBrk="0" hangingPunct="0">
              <a:lnSpc>
                <a:spcPct val="150000"/>
              </a:lnSpc>
              <a:defRPr/>
            </a:pPr>
            <a:r>
              <a:rPr kumimoji="1" lang="en-US" sz="1800" b="1" dirty="0" smtClean="0">
                <a:effectLst>
                  <a:outerShdw dist="88900" dir="2700000" algn="tl" rotWithShape="0">
                    <a:schemeClr val="bg2">
                      <a:alpha val="40000"/>
                    </a:schemeClr>
                  </a:outerShdw>
                </a:effectLst>
                <a:latin typeface="Arial" pitchFamily="34" charset="0"/>
                <a:cs typeface="Arial" pitchFamily="34" charset="0"/>
              </a:rPr>
              <a:t>View Tab.</a:t>
            </a:r>
          </a:p>
          <a:p>
            <a:pPr eaLnBrk="0" hangingPunct="0">
              <a:lnSpc>
                <a:spcPct val="150000"/>
              </a:lnSpc>
              <a:defRPr/>
            </a:pPr>
            <a:r>
              <a:rPr lang="en-US" sz="1800" b="1" dirty="0" smtClean="0">
                <a:effectLst>
                  <a:outerShdw dist="88900" dir="2700000" algn="tl" rotWithShape="0">
                    <a:schemeClr val="bg2">
                      <a:alpha val="40000"/>
                    </a:schemeClr>
                  </a:outerShdw>
                </a:effectLst>
                <a:latin typeface="Arial" pitchFamily="34" charset="0"/>
                <a:cs typeface="Arial" pitchFamily="34" charset="0"/>
              </a:rPr>
              <a:t>Uncheck the 3 “Hide boxes</a:t>
            </a:r>
          </a:p>
          <a:p>
            <a:pPr eaLnBrk="0" hangingPunct="0">
              <a:lnSpc>
                <a:spcPct val="150000"/>
              </a:lnSpc>
              <a:defRPr/>
            </a:pPr>
            <a:r>
              <a:rPr kumimoji="1" lang="en-US" sz="1800" b="1" dirty="0" smtClean="0">
                <a:effectLst>
                  <a:outerShdw dist="88900" dir="2700000" algn="tl" rotWithShape="0">
                    <a:schemeClr val="bg2">
                      <a:alpha val="40000"/>
                    </a:schemeClr>
                  </a:outerShdw>
                </a:effectLst>
                <a:latin typeface="Arial" pitchFamily="34" charset="0"/>
                <a:cs typeface="Arial" pitchFamily="34" charset="0"/>
              </a:rPr>
              <a:t>Apply</a:t>
            </a:r>
          </a:p>
          <a:p>
            <a:pPr eaLnBrk="0" hangingPunct="0">
              <a:lnSpc>
                <a:spcPct val="150000"/>
              </a:lnSpc>
              <a:defRPr/>
            </a:pPr>
            <a:r>
              <a:rPr lang="en-US" sz="1800" b="1" dirty="0" smtClean="0">
                <a:effectLst>
                  <a:outerShdw dist="88900" dir="2700000" algn="tl" rotWithShape="0">
                    <a:schemeClr val="bg2">
                      <a:alpha val="40000"/>
                    </a:schemeClr>
                  </a:outerShdw>
                </a:effectLst>
                <a:latin typeface="Arial" pitchFamily="34" charset="0"/>
                <a:cs typeface="Arial" pitchFamily="34" charset="0"/>
              </a:rPr>
              <a:t>OK</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5950" name="AutoShape 30"/>
          <p:cNvSpPr>
            <a:spLocks noChangeArrowheads="1"/>
          </p:cNvSpPr>
          <p:nvPr/>
        </p:nvSpPr>
        <p:spPr bwMode="auto">
          <a:xfrm rot="16206973">
            <a:off x="3928269" y="2831307"/>
            <a:ext cx="381000" cy="1147762"/>
          </a:xfrm>
          <a:prstGeom prst="downArrow">
            <a:avLst>
              <a:gd name="adj1" fmla="val 40731"/>
              <a:gd name="adj2" fmla="val 70306"/>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90000"/>
              </a:srgbClr>
            </a:outerShdw>
          </a:effectLst>
        </p:spPr>
        <p:txBody>
          <a:bodyPr wrap="none" anchor="ctr">
            <a:sp3d/>
          </a:bodyPr>
          <a:lstStyle/>
          <a:p>
            <a:pPr eaLnBrk="0" fontAlgn="auto" hangingPunct="0">
              <a:spcBef>
                <a:spcPts val="0"/>
              </a:spcBef>
              <a:spcAft>
                <a:spcPts val="0"/>
              </a:spcAft>
              <a:defRPr/>
            </a:pPr>
            <a:endParaRPr lang="en-US">
              <a:latin typeface="+mn-lt"/>
            </a:endParaRPr>
          </a:p>
        </p:txBody>
      </p:sp>
      <p:sp>
        <p:nvSpPr>
          <p:cNvPr id="465922" name="Rectangle 2"/>
          <p:cNvSpPr>
            <a:spLocks noGrp="1" noChangeArrowheads="1"/>
          </p:cNvSpPr>
          <p:nvPr>
            <p:ph type="title"/>
          </p:nvPr>
        </p:nvSpPr>
        <p:spPr>
          <a:xfrm>
            <a:off x="285750" y="200025"/>
            <a:ext cx="3409950" cy="981075"/>
          </a:xfrm>
          <a:effectLst/>
        </p:spPr>
        <p:txBody>
          <a:bodyPr/>
          <a:lstStyle/>
          <a:p>
            <a:pPr>
              <a:defRPr/>
            </a:pPr>
            <a:r>
              <a:rPr sz="4000" smtClean="0">
                <a:effectLst/>
              </a:rPr>
              <a:t> </a:t>
            </a:r>
            <a:r>
              <a:rPr smtClean="0"/>
              <a:t>Objective</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5</a:t>
            </a:fld>
            <a:endParaRPr lang="en-US"/>
          </a:p>
        </p:txBody>
      </p:sp>
      <p:sp>
        <p:nvSpPr>
          <p:cNvPr id="465932" name="Text Box 12"/>
          <p:cNvSpPr txBox="1">
            <a:spLocks noChangeArrowheads="1"/>
          </p:cNvSpPr>
          <p:nvPr/>
        </p:nvSpPr>
        <p:spPr bwMode="auto">
          <a:xfrm>
            <a:off x="4811713" y="5448300"/>
            <a:ext cx="3895725" cy="1077913"/>
          </a:xfrm>
          <a:prstGeom prst="rect">
            <a:avLst/>
          </a:prstGeom>
          <a:solidFill>
            <a:srgbClr val="C0C0C0"/>
          </a:solidFill>
          <a:ln w="28575" cap="sq">
            <a:solidFill>
              <a:schemeClr val="bg2"/>
            </a:solidFill>
            <a:miter lim="800000"/>
            <a:headEnd type="none" w="sm" len="sm"/>
            <a:tailEnd type="none" w="sm" len="sm"/>
          </a:ln>
          <a:effectLst>
            <a:outerShdw dist="107763" dir="2700000" algn="ctr" rotWithShape="0">
              <a:schemeClr val="bg2">
                <a:alpha val="90000"/>
              </a:schemeClr>
            </a:outerShdw>
          </a:effectLst>
        </p:spPr>
        <p:txBody>
          <a:bodyPr>
            <a:spAutoFit/>
          </a:bodyPr>
          <a:lstStyle/>
          <a:p>
            <a:pPr eaLnBrk="0" hangingPunct="0">
              <a:spcBef>
                <a:spcPct val="50000"/>
              </a:spcBef>
              <a:defRPr/>
            </a:pPr>
            <a:r>
              <a:rPr lang="en-US" sz="3200" b="1" dirty="0" smtClean="0">
                <a:solidFill>
                  <a:srgbClr val="000099"/>
                </a:solidFill>
                <a:effectLst>
                  <a:outerShdw blurRad="38100" dist="38100" dir="2700000" algn="tl">
                    <a:srgbClr val="000000">
                      <a:alpha val="43137"/>
                    </a:srgbClr>
                  </a:outerShdw>
                </a:effectLst>
                <a:latin typeface="Arial" pitchFamily="34" charset="0"/>
              </a:rPr>
              <a:t>*.log</a:t>
            </a:r>
            <a:r>
              <a:rPr lang="en-US" sz="3200" b="1" dirty="0">
                <a:solidFill>
                  <a:srgbClr val="000099"/>
                </a:solidFill>
                <a:effectLst>
                  <a:outerShdw blurRad="38100" dist="38100" dir="2700000" algn="tl">
                    <a:srgbClr val="000000">
                      <a:alpha val="43137"/>
                    </a:srgbClr>
                  </a:outerShdw>
                </a:effectLst>
                <a:latin typeface="Arial" pitchFamily="34" charset="0"/>
              </a:rPr>
              <a:t>	+   </a:t>
            </a:r>
            <a:r>
              <a:rPr lang="en-US" sz="3200" b="1" dirty="0" smtClean="0">
                <a:solidFill>
                  <a:srgbClr val="000099"/>
                </a:solidFill>
                <a:effectLst>
                  <a:outerShdw blurRad="38100" dist="38100" dir="2700000" algn="tl">
                    <a:srgbClr val="000000">
                      <a:alpha val="43137"/>
                    </a:srgbClr>
                  </a:outerShdw>
                </a:effectLst>
                <a:latin typeface="Arial" pitchFamily="34" charset="0"/>
              </a:rPr>
              <a:t>*.</a:t>
            </a:r>
            <a:r>
              <a:rPr lang="en-US" sz="3200" b="1" dirty="0">
                <a:solidFill>
                  <a:srgbClr val="000099"/>
                </a:solidFill>
                <a:effectLst>
                  <a:outerShdw blurRad="38100" dist="38100" dir="2700000" algn="tl">
                    <a:srgbClr val="000000">
                      <a:alpha val="43137"/>
                    </a:srgbClr>
                  </a:outerShdw>
                </a:effectLst>
                <a:latin typeface="Arial" pitchFamily="34" charset="0"/>
              </a:rPr>
              <a:t>txt Information files</a:t>
            </a:r>
          </a:p>
        </p:txBody>
      </p:sp>
      <p:sp>
        <p:nvSpPr>
          <p:cNvPr id="465934" name="Text Box 14"/>
          <p:cNvSpPr txBox="1">
            <a:spLocks noChangeArrowheads="1"/>
          </p:cNvSpPr>
          <p:nvPr/>
        </p:nvSpPr>
        <p:spPr bwMode="auto">
          <a:xfrm>
            <a:off x="6513513" y="4533900"/>
            <a:ext cx="628650" cy="1006475"/>
          </a:xfrm>
          <a:prstGeom prst="rect">
            <a:avLst/>
          </a:prstGeom>
          <a:noFill/>
          <a:ln w="12700" cap="sq">
            <a:noFill/>
            <a:miter lim="800000"/>
            <a:headEnd type="none" w="sm" len="sm"/>
            <a:tailEnd type="none" w="sm" len="sm"/>
          </a:ln>
        </p:spPr>
        <p:txBody>
          <a:bodyPr>
            <a:spAutoFit/>
          </a:bodyPr>
          <a:lstStyle/>
          <a:p>
            <a:pPr eaLnBrk="0" hangingPunct="0">
              <a:defRPr/>
            </a:pPr>
            <a:r>
              <a:rPr lang="en-US" sz="6000" b="1" dirty="0">
                <a:solidFill>
                  <a:srgbClr val="FF3300"/>
                </a:solidFill>
                <a:effectLst>
                  <a:outerShdw blurRad="50800" dist="38100" dir="3000000" algn="tl">
                    <a:srgbClr val="000000">
                      <a:alpha val="50000"/>
                    </a:srgbClr>
                  </a:outerShdw>
                </a:effectLst>
                <a:latin typeface="Arial" pitchFamily="34" charset="0"/>
              </a:rPr>
              <a:t>+</a:t>
            </a:r>
          </a:p>
        </p:txBody>
      </p:sp>
      <p:grpSp>
        <p:nvGrpSpPr>
          <p:cNvPr id="30726" name="Group 15"/>
          <p:cNvGrpSpPr>
            <a:grpSpLocks/>
          </p:cNvGrpSpPr>
          <p:nvPr/>
        </p:nvGrpSpPr>
        <p:grpSpPr bwMode="auto">
          <a:xfrm>
            <a:off x="4806950" y="266700"/>
            <a:ext cx="3917950" cy="4448175"/>
            <a:chOff x="4807335" y="266700"/>
            <a:chExt cx="3917565" cy="4448175"/>
          </a:xfrm>
        </p:grpSpPr>
        <p:sp>
          <p:nvSpPr>
            <p:cNvPr id="465930" name="Text Box 10"/>
            <p:cNvSpPr txBox="1">
              <a:spLocks noChangeArrowheads="1"/>
            </p:cNvSpPr>
            <p:nvPr/>
          </p:nvSpPr>
          <p:spPr bwMode="auto">
            <a:xfrm>
              <a:off x="4812098" y="1790700"/>
              <a:ext cx="3912802" cy="2924175"/>
            </a:xfrm>
            <a:prstGeom prst="rect">
              <a:avLst/>
            </a:prstGeom>
            <a:solidFill>
              <a:srgbClr val="C0C0C0"/>
            </a:solidFill>
            <a:ln w="28575" cap="sq">
              <a:solidFill>
                <a:schemeClr val="bg2"/>
              </a:solidFill>
              <a:miter lim="800000"/>
              <a:headEnd type="none" w="sm" len="sm"/>
              <a:tailEnd type="none" w="sm" len="sm"/>
            </a:ln>
            <a:effectLst>
              <a:outerShdw dist="117088" dir="2436078" algn="ctr" rotWithShape="0">
                <a:schemeClr val="bg2">
                  <a:alpha val="90000"/>
                </a:schemeClr>
              </a:outerShdw>
            </a:effectLst>
          </p:spPr>
          <p:txBody>
            <a:bodyPr>
              <a:spAutoFit/>
            </a:bodyPr>
            <a:lstStyle/>
            <a:p>
              <a:pPr eaLnBrk="0" hangingPunct="0">
                <a:spcBef>
                  <a:spcPct val="50000"/>
                </a:spcBef>
                <a:defRPr/>
              </a:pPr>
              <a:r>
                <a:rPr lang="en-US" sz="3200" b="1" dirty="0">
                  <a:solidFill>
                    <a:srgbClr val="000099"/>
                  </a:solidFill>
                  <a:effectLst>
                    <a:outerShdw blurRad="38100" dist="38100" dir="2700000" algn="tl">
                      <a:srgbClr val="000000">
                        <a:alpha val="43137"/>
                      </a:srgbClr>
                    </a:outerShdw>
                  </a:effectLst>
                  <a:latin typeface="Arial" pitchFamily="34" charset="0"/>
                </a:rPr>
                <a:t>.shx - </a:t>
              </a:r>
              <a:r>
                <a:rPr lang="en-US" sz="2800" b="1" dirty="0">
                  <a:solidFill>
                    <a:srgbClr val="000099"/>
                  </a:solidFill>
                  <a:effectLst>
                    <a:outerShdw blurRad="38100" dist="38100" dir="2700000" algn="tl">
                      <a:srgbClr val="000000">
                        <a:alpha val="43137"/>
                      </a:srgbClr>
                    </a:outerShdw>
                  </a:effectLst>
                  <a:latin typeface="Arial" pitchFamily="34" charset="0"/>
                </a:rPr>
                <a:t>index</a:t>
              </a:r>
            </a:p>
            <a:p>
              <a:pPr eaLnBrk="0" hangingPunct="0">
                <a:defRPr/>
              </a:pPr>
              <a:r>
                <a:rPr lang="en-US" sz="3200" b="1" dirty="0">
                  <a:solidFill>
                    <a:srgbClr val="000099"/>
                  </a:solidFill>
                  <a:effectLst>
                    <a:outerShdw blurRad="38100" dist="38100" dir="2700000" algn="tl">
                      <a:srgbClr val="000000">
                        <a:alpha val="43137"/>
                      </a:srgbClr>
                    </a:outerShdw>
                  </a:effectLst>
                  <a:latin typeface="Arial" pitchFamily="34" charset="0"/>
                </a:rPr>
                <a:t>.shp	- </a:t>
              </a:r>
              <a:r>
                <a:rPr lang="en-US" sz="2800" b="1" dirty="0">
                  <a:solidFill>
                    <a:srgbClr val="000099"/>
                  </a:solidFill>
                  <a:effectLst>
                    <a:outerShdw blurRad="38100" dist="38100" dir="2700000" algn="tl">
                      <a:srgbClr val="000000">
                        <a:alpha val="43137"/>
                      </a:srgbClr>
                    </a:outerShdw>
                  </a:effectLst>
                  <a:latin typeface="Arial" pitchFamily="34" charset="0"/>
                </a:rPr>
                <a:t>vector data</a:t>
              </a:r>
            </a:p>
            <a:p>
              <a:pPr eaLnBrk="0" hangingPunct="0">
                <a:defRPr/>
              </a:pPr>
              <a:r>
                <a:rPr lang="en-US" sz="3200" b="1" dirty="0">
                  <a:solidFill>
                    <a:srgbClr val="000099"/>
                  </a:solidFill>
                  <a:effectLst>
                    <a:outerShdw blurRad="38100" dist="38100" dir="2700000" algn="tl">
                      <a:srgbClr val="000000">
                        <a:alpha val="43137"/>
                      </a:srgbClr>
                    </a:outerShdw>
                  </a:effectLst>
                  <a:latin typeface="Arial" pitchFamily="34" charset="0"/>
                </a:rPr>
                <a:t>.dbf	- </a:t>
              </a:r>
              <a:r>
                <a:rPr lang="en-US" sz="2800" b="1" dirty="0">
                  <a:solidFill>
                    <a:srgbClr val="000099"/>
                  </a:solidFill>
                  <a:effectLst>
                    <a:outerShdw blurRad="38100" dist="38100" dir="2700000" algn="tl">
                      <a:srgbClr val="000000">
                        <a:alpha val="43137"/>
                      </a:srgbClr>
                    </a:outerShdw>
                  </a:effectLst>
                  <a:latin typeface="Arial" pitchFamily="34" charset="0"/>
                </a:rPr>
                <a:t>attribute name</a:t>
              </a:r>
            </a:p>
            <a:p>
              <a:pPr eaLnBrk="0" hangingPunct="0">
                <a:defRPr/>
              </a:pPr>
              <a:r>
                <a:rPr lang="en-US" sz="3200" b="1" dirty="0">
                  <a:solidFill>
                    <a:srgbClr val="000099"/>
                  </a:solidFill>
                  <a:effectLst>
                    <a:outerShdw blurRad="38100" dist="38100" dir="2700000" algn="tl">
                      <a:srgbClr val="000000">
                        <a:alpha val="43137"/>
                      </a:srgbClr>
                    </a:outerShdw>
                  </a:effectLst>
                  <a:latin typeface="Arial" pitchFamily="34" charset="0"/>
                </a:rPr>
                <a:t>	  </a:t>
              </a:r>
              <a:r>
                <a:rPr lang="en-US" sz="2800" b="1" dirty="0">
                  <a:solidFill>
                    <a:srgbClr val="000099"/>
                  </a:solidFill>
                  <a:effectLst>
                    <a:outerShdw blurRad="38100" dist="38100" dir="2700000" algn="tl">
                      <a:srgbClr val="000000">
                        <a:alpha val="43137"/>
                      </a:srgbClr>
                    </a:outerShdw>
                  </a:effectLst>
                  <a:latin typeface="Arial" pitchFamily="34" charset="0"/>
                </a:rPr>
                <a:t>attribute value</a:t>
              </a:r>
            </a:p>
            <a:p>
              <a:pPr eaLnBrk="0" hangingPunct="0">
                <a:defRPr/>
              </a:pPr>
              <a:r>
                <a:rPr lang="en-US" sz="2800" b="1" dirty="0">
                  <a:solidFill>
                    <a:srgbClr val="000099"/>
                  </a:solidFill>
                  <a:effectLst>
                    <a:outerShdw blurRad="38100" dist="38100" dir="2700000" algn="tl">
                      <a:srgbClr val="000000">
                        <a:alpha val="43137"/>
                      </a:srgbClr>
                    </a:outerShdw>
                  </a:effectLst>
                  <a:latin typeface="Arial" pitchFamily="34" charset="0"/>
                </a:rPr>
                <a:t>.prj – projection file</a:t>
              </a:r>
            </a:p>
            <a:p>
              <a:pPr eaLnBrk="0" hangingPunct="0">
                <a:defRPr/>
              </a:pPr>
              <a:r>
                <a:rPr lang="en-US" sz="2800" b="1" dirty="0">
                  <a:solidFill>
                    <a:srgbClr val="000099"/>
                  </a:solidFill>
                  <a:effectLst>
                    <a:outerShdw blurRad="38100" dist="38100" dir="2700000" algn="tl">
                      <a:srgbClr val="000000">
                        <a:alpha val="43137"/>
                      </a:srgbClr>
                    </a:outerShdw>
                  </a:effectLst>
                  <a:latin typeface="Arial" pitchFamily="34" charset="0"/>
                </a:rPr>
                <a:t>(Each Feature Name)</a:t>
              </a:r>
            </a:p>
          </p:txBody>
        </p:sp>
        <p:sp>
          <p:nvSpPr>
            <p:cNvPr id="465937" name="Rectangle 17"/>
            <p:cNvSpPr>
              <a:spLocks noChangeArrowheads="1"/>
            </p:cNvSpPr>
            <p:nvPr/>
          </p:nvSpPr>
          <p:spPr bwMode="auto">
            <a:xfrm>
              <a:off x="4807335" y="266700"/>
              <a:ext cx="3917565" cy="1524000"/>
            </a:xfrm>
            <a:prstGeom prst="rect">
              <a:avLst/>
            </a:prstGeom>
            <a:solidFill>
              <a:srgbClr val="FF9933"/>
            </a:solidFill>
            <a:ln w="28575">
              <a:solidFill>
                <a:srgbClr val="FF3300"/>
              </a:solidFill>
              <a:miter lim="800000"/>
              <a:headEnd/>
              <a:tailEnd/>
            </a:ln>
            <a:effectLst>
              <a:outerShdw dist="117088" dir="2436078" algn="ctr" rotWithShape="0">
                <a:schemeClr val="bg2">
                  <a:alpha val="90000"/>
                </a:schemeClr>
              </a:outerShdw>
            </a:effectLst>
          </p:spPr>
          <p:txBody>
            <a:bodyPr lIns="92075" tIns="46038" rIns="92075" bIns="46038" anchor="ctr"/>
            <a:lstStyle/>
            <a:p>
              <a:pPr algn="ctr" eaLnBrk="0" hangingPunct="0">
                <a:lnSpc>
                  <a:spcPts val="5000"/>
                </a:lnSpc>
                <a:defRPr/>
              </a:pPr>
              <a:r>
                <a:rPr lang="en-US" sz="4400" b="1" dirty="0">
                  <a:solidFill>
                    <a:srgbClr val="0000CC"/>
                  </a:solidFill>
                  <a:effectLst>
                    <a:outerShdw blurRad="38100" dist="38100" dir="2700000" algn="tl">
                      <a:srgbClr val="000000"/>
                    </a:outerShdw>
                  </a:effectLst>
                  <a:latin typeface="Arial" pitchFamily="34" charset="0"/>
                </a:rPr>
                <a:t>ESRI Shapefile</a:t>
              </a:r>
            </a:p>
          </p:txBody>
        </p:sp>
      </p:grpSp>
      <p:sp>
        <p:nvSpPr>
          <p:cNvPr id="465929" name="Text Box 9"/>
          <p:cNvSpPr txBox="1">
            <a:spLocks noChangeArrowheads="1"/>
          </p:cNvSpPr>
          <p:nvPr/>
        </p:nvSpPr>
        <p:spPr bwMode="auto">
          <a:xfrm>
            <a:off x="517525" y="2835275"/>
            <a:ext cx="3070225" cy="1584325"/>
          </a:xfrm>
          <a:prstGeom prst="rect">
            <a:avLst/>
          </a:prstGeom>
          <a:solidFill>
            <a:srgbClr val="C0C0C0"/>
          </a:solidFill>
          <a:ln w="28575" cap="sq">
            <a:solidFill>
              <a:schemeClr val="bg2"/>
            </a:solidFill>
            <a:miter lim="800000"/>
            <a:headEnd type="none" w="sm" len="sm"/>
            <a:tailEnd type="none" w="sm" len="sm"/>
          </a:ln>
          <a:effectLst>
            <a:outerShdw dist="107763" dir="2700000" algn="ctr" rotWithShape="0">
              <a:schemeClr val="bg2">
                <a:alpha val="90000"/>
              </a:schemeClr>
            </a:outerShdw>
          </a:effectLst>
        </p:spPr>
        <p:txBody>
          <a:bodyPr>
            <a:spAutoFit/>
          </a:bodyPr>
          <a:lstStyle/>
          <a:p>
            <a:pPr eaLnBrk="0" hangingPunct="0">
              <a:spcBef>
                <a:spcPts val="600"/>
              </a:spcBef>
              <a:defRPr/>
            </a:pPr>
            <a:endParaRPr lang="en-US" sz="1000" b="1" dirty="0">
              <a:solidFill>
                <a:srgbClr val="000099"/>
              </a:solidFill>
              <a:effectLst>
                <a:outerShdw blurRad="38100" dist="38100" dir="2700000" algn="tl">
                  <a:srgbClr val="000000">
                    <a:alpha val="43137"/>
                  </a:srgbClr>
                </a:outerShdw>
              </a:effectLst>
              <a:latin typeface="Arial" pitchFamily="34" charset="0"/>
            </a:endParaRPr>
          </a:p>
          <a:p>
            <a:pPr eaLnBrk="0" hangingPunct="0">
              <a:spcBef>
                <a:spcPts val="600"/>
              </a:spcBef>
              <a:defRPr/>
            </a:pPr>
            <a:r>
              <a:rPr lang="en-US" sz="3200" b="1" dirty="0">
                <a:solidFill>
                  <a:srgbClr val="000099"/>
                </a:solidFill>
                <a:effectLst>
                  <a:outerShdw blurRad="38100" dist="38100" dir="2700000" algn="tl">
                    <a:srgbClr val="000000">
                      <a:alpha val="43137"/>
                    </a:srgbClr>
                  </a:outerShdw>
                </a:effectLst>
                <a:latin typeface="Arial" pitchFamily="34" charset="0"/>
              </a:rPr>
              <a:t>.ssf  (cor)</a:t>
            </a:r>
          </a:p>
          <a:p>
            <a:pPr eaLnBrk="0" hangingPunct="0">
              <a:spcBef>
                <a:spcPct val="50000"/>
              </a:spcBef>
              <a:defRPr/>
            </a:pPr>
            <a:r>
              <a:rPr lang="en-US" sz="3200" b="1" dirty="0">
                <a:solidFill>
                  <a:srgbClr val="000099"/>
                </a:solidFill>
                <a:effectLst>
                  <a:outerShdw blurRad="38100" dist="38100" dir="2700000" algn="tl">
                    <a:srgbClr val="000000">
                      <a:alpha val="43137"/>
                    </a:srgbClr>
                  </a:outerShdw>
                </a:effectLst>
                <a:latin typeface="Arial" pitchFamily="34" charset="0"/>
              </a:rPr>
              <a:t>(All Features)</a:t>
            </a:r>
          </a:p>
        </p:txBody>
      </p:sp>
      <p:sp>
        <p:nvSpPr>
          <p:cNvPr id="465945" name="Rectangle 25"/>
          <p:cNvSpPr>
            <a:spLocks noChangeArrowheads="1"/>
          </p:cNvSpPr>
          <p:nvPr/>
        </p:nvSpPr>
        <p:spPr bwMode="auto">
          <a:xfrm>
            <a:off x="498475" y="1558925"/>
            <a:ext cx="3082925" cy="1374775"/>
          </a:xfrm>
          <a:prstGeom prst="rect">
            <a:avLst/>
          </a:prstGeom>
          <a:solidFill>
            <a:srgbClr val="FF9933"/>
          </a:solidFill>
          <a:ln w="28575">
            <a:solidFill>
              <a:srgbClr val="FF3300"/>
            </a:solidFill>
            <a:miter lim="800000"/>
            <a:headEnd/>
            <a:tailEnd/>
          </a:ln>
          <a:effectLst>
            <a:outerShdw dist="107763" dir="2700000" algn="ctr" rotWithShape="0">
              <a:schemeClr val="bg2">
                <a:alpha val="90000"/>
              </a:schemeClr>
            </a:outerShdw>
          </a:effectLst>
        </p:spPr>
        <p:txBody>
          <a:bodyPr lIns="92075" tIns="46038" rIns="92075" bIns="46038" anchor="ctr"/>
          <a:lstStyle/>
          <a:p>
            <a:pPr algn="ctr" eaLnBrk="0" hangingPunct="0">
              <a:lnSpc>
                <a:spcPts val="5000"/>
              </a:lnSpc>
              <a:defRPr/>
            </a:pPr>
            <a:r>
              <a:rPr lang="en-US" sz="4400" b="1" dirty="0">
                <a:solidFill>
                  <a:srgbClr val="0000CC"/>
                </a:solidFill>
                <a:effectLst>
                  <a:outerShdw blurRad="38100" dist="38100" dir="2700000" algn="tl">
                    <a:srgbClr val="000000"/>
                  </a:outerShdw>
                </a:effectLst>
                <a:latin typeface="Arial" pitchFamily="34" charset="0"/>
              </a:rPr>
              <a:t>Pathfinder Office </a:t>
            </a:r>
          </a:p>
        </p:txBody>
      </p:sp>
      <p:sp>
        <p:nvSpPr>
          <p:cNvPr id="15" name="AutoShape 6"/>
          <p:cNvSpPr>
            <a:spLocks noChangeArrowheads="1"/>
          </p:cNvSpPr>
          <p:nvPr/>
        </p:nvSpPr>
        <p:spPr bwMode="auto">
          <a:xfrm>
            <a:off x="4697413" y="3756025"/>
            <a:ext cx="3586162" cy="47466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fontAlgn="auto">
              <a:spcBef>
                <a:spcPts val="0"/>
              </a:spcBef>
              <a:spcAft>
                <a:spcPts val="0"/>
              </a:spcAft>
              <a:defRPr/>
            </a:pPr>
            <a:endParaRPr kumimoji="0" lang="en-US" sz="1800" kern="0">
              <a:solidFill>
                <a:sysClr val="windowText" lastClr="000000"/>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5934"/>
                                        </p:tgtEl>
                                        <p:attrNameLst>
                                          <p:attrName>style.visibility</p:attrName>
                                        </p:attrNameLst>
                                      </p:cBhvr>
                                      <p:to>
                                        <p:strVal val="visible"/>
                                      </p:to>
                                    </p:set>
                                    <p:animEffect transition="in" filter="wipe(up)">
                                      <p:cBhvr>
                                        <p:cTn id="7" dur="500"/>
                                        <p:tgtEl>
                                          <p:spTgt spid="465934"/>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465932"/>
                                        </p:tgtEl>
                                        <p:attrNameLst>
                                          <p:attrName>style.visibility</p:attrName>
                                        </p:attrNameLst>
                                      </p:cBhvr>
                                      <p:to>
                                        <p:strVal val="visible"/>
                                      </p:to>
                                    </p:set>
                                    <p:animEffect transition="in" filter="dissolve">
                                      <p:cBhvr>
                                        <p:cTn id="11" dur="500"/>
                                        <p:tgtEl>
                                          <p:spTgt spid="465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32" grpId="0" animBg="1" autoUpdateAnimBg="0"/>
      <p:bldP spid="46593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7075" y="3526656"/>
            <a:ext cx="9441585" cy="1698487"/>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894" y="217033"/>
            <a:ext cx="4287837" cy="330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1760" name="Picture 16"/>
          <p:cNvPicPr>
            <a:picLocks noChangeAspect="1" noChangeArrowheads="1"/>
          </p:cNvPicPr>
          <p:nvPr/>
        </p:nvPicPr>
        <p:blipFill>
          <a:blip r:embed="rId5"/>
          <a:srcRect/>
          <a:stretch>
            <a:fillRect/>
          </a:stretch>
        </p:blipFill>
        <p:spPr bwMode="auto">
          <a:xfrm>
            <a:off x="4537075" y="5716588"/>
            <a:ext cx="2598738" cy="896937"/>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671746" name="Rectangle 2"/>
          <p:cNvSpPr>
            <a:spLocks noGrp="1" noChangeArrowheads="1"/>
          </p:cNvSpPr>
          <p:nvPr>
            <p:ph type="title"/>
          </p:nvPr>
        </p:nvSpPr>
        <p:spPr>
          <a:xfrm>
            <a:off x="-2278966" y="0"/>
            <a:ext cx="9144000" cy="923925"/>
          </a:xfrm>
          <a:effectLst/>
        </p:spPr>
        <p:txBody>
          <a:bodyPr/>
          <a:lstStyle/>
          <a:p>
            <a:pPr>
              <a:defRPr/>
            </a:pPr>
            <a:r>
              <a:rPr lang="en-US" kern="1200" dirty="0" smtClean="0">
                <a:effectLst>
                  <a:outerShdw dist="101600" dir="3600000" algn="tl" rotWithShape="0">
                    <a:prstClr val="black"/>
                  </a:outerShdw>
                </a:effectLst>
                <a:ea typeface="+mn-ea"/>
                <a:cs typeface="+mn-cs"/>
              </a:rPr>
              <a:t>Select Projection</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50</a:t>
            </a:fld>
            <a:endParaRPr lang="en-US"/>
          </a:p>
        </p:txBody>
      </p:sp>
      <p:sp>
        <p:nvSpPr>
          <p:cNvPr id="9" name="AutoShape 6"/>
          <p:cNvSpPr>
            <a:spLocks noChangeArrowheads="1"/>
          </p:cNvSpPr>
          <p:nvPr/>
        </p:nvSpPr>
        <p:spPr bwMode="auto">
          <a:xfrm>
            <a:off x="4611688" y="5743575"/>
            <a:ext cx="2419350" cy="78263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0" name="AutoShape 6"/>
          <p:cNvSpPr>
            <a:spLocks noChangeArrowheads="1"/>
          </p:cNvSpPr>
          <p:nvPr/>
        </p:nvSpPr>
        <p:spPr bwMode="auto">
          <a:xfrm>
            <a:off x="259519" y="4375899"/>
            <a:ext cx="8555111" cy="77946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1" name="AutoShape 6"/>
          <p:cNvSpPr>
            <a:spLocks noChangeArrowheads="1"/>
          </p:cNvSpPr>
          <p:nvPr/>
        </p:nvSpPr>
        <p:spPr bwMode="auto">
          <a:xfrm>
            <a:off x="4654623" y="2873326"/>
            <a:ext cx="4179887" cy="8001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38742390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671760"/>
                                        </p:tgtEl>
                                        <p:attrNameLst>
                                          <p:attrName>style.visibility</p:attrName>
                                        </p:attrNameLst>
                                      </p:cBhvr>
                                      <p:to>
                                        <p:strVal val="visible"/>
                                      </p:to>
                                    </p:set>
                                    <p:animEffect transition="in" filter="dissolve">
                                      <p:cBhvr>
                                        <p:cTn id="13" dur="500"/>
                                        <p:tgtEl>
                                          <p:spTgt spid="671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Picture 2" descr="C:\Users\jjcusick\AppData\Local\Temp\1\SNAGHTML58eb05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586" y="1859743"/>
            <a:ext cx="2466975" cy="1952625"/>
          </a:xfrm>
          <a:prstGeom prst="rect">
            <a:avLst/>
          </a:prstGeom>
          <a:noFill/>
          <a:extLst>
            <a:ext uri="{909E8E84-426E-40DD-AFC4-6F175D3DCCD1}">
              <a14:hiddenFill xmlns:a14="http://schemas.microsoft.com/office/drawing/2010/main">
                <a:solidFill>
                  <a:srgbClr val="FFFFFF"/>
                </a:solidFill>
              </a14:hiddenFill>
            </a:ext>
          </a:extLst>
        </p:spPr>
      </p:pic>
      <p:sp>
        <p:nvSpPr>
          <p:cNvPr id="88067" name="Rectangle 3"/>
          <p:cNvSpPr>
            <a:spLocks noGrp="1" noChangeArrowheads="1"/>
          </p:cNvSpPr>
          <p:nvPr>
            <p:ph type="title"/>
          </p:nvPr>
        </p:nvSpPr>
        <p:spPr>
          <a:xfrm>
            <a:off x="243660" y="225795"/>
            <a:ext cx="7772400" cy="1143000"/>
          </a:xfrm>
        </p:spPr>
        <p:txBody>
          <a:bodyPr/>
          <a:lstStyle/>
          <a:p>
            <a:pPr eaLnBrk="1" hangingPunct="1">
              <a:defRPr/>
            </a:pPr>
            <a:r>
              <a:rPr lang="en-US" dirty="0" smtClean="0"/>
              <a:t>If NAD83 (2011) UTM Zone 8N.prj is not Present</a:t>
            </a:r>
            <a:endParaRPr lang="en-US" dirty="0"/>
          </a:p>
        </p:txBody>
      </p:sp>
      <p:sp>
        <p:nvSpPr>
          <p:cNvPr id="4" name="Text Box 3"/>
          <p:cNvSpPr txBox="1">
            <a:spLocks noChangeArrowheads="1"/>
          </p:cNvSpPr>
          <p:nvPr/>
        </p:nvSpPr>
        <p:spPr bwMode="auto">
          <a:xfrm>
            <a:off x="423431" y="1308305"/>
            <a:ext cx="4178300" cy="456535"/>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kumimoji="1" lang="en-US" sz="1800" b="1" dirty="0" smtClean="0">
                <a:effectLst>
                  <a:outerShdw dist="88900" dir="2700000" algn="tl" rotWithShape="0">
                    <a:schemeClr val="bg2">
                      <a:alpha val="40000"/>
                    </a:schemeClr>
                  </a:outerShdw>
                </a:effectLst>
                <a:latin typeface="Arial" pitchFamily="34" charset="0"/>
                <a:cs typeface="Arial" pitchFamily="34" charset="0"/>
              </a:rPr>
              <a:t>Launch </a:t>
            </a:r>
            <a:r>
              <a:rPr kumimoji="1" lang="en-US" sz="1800" b="1" dirty="0" err="1" smtClean="0">
                <a:effectLst>
                  <a:outerShdw dist="88900" dir="2700000" algn="tl" rotWithShape="0">
                    <a:schemeClr val="bg2">
                      <a:alpha val="40000"/>
                    </a:schemeClr>
                  </a:outerShdw>
                </a:effectLst>
                <a:latin typeface="Arial" pitchFamily="34" charset="0"/>
                <a:cs typeface="Arial" pitchFamily="34" charset="0"/>
              </a:rPr>
              <a:t>ArcMap</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561" y="92630"/>
            <a:ext cx="1097484" cy="81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3"/>
          <p:cNvSpPr txBox="1">
            <a:spLocks noChangeArrowheads="1"/>
          </p:cNvSpPr>
          <p:nvPr/>
        </p:nvSpPr>
        <p:spPr bwMode="auto">
          <a:xfrm>
            <a:off x="350861" y="1906870"/>
            <a:ext cx="7717427" cy="456535"/>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kumimoji="1" lang="en-US" sz="1800" b="1" dirty="0" smtClean="0">
                <a:effectLst>
                  <a:outerShdw dist="88900" dir="2700000" algn="tl" rotWithShape="0">
                    <a:schemeClr val="bg2">
                      <a:alpha val="40000"/>
                    </a:schemeClr>
                  </a:outerShdw>
                </a:effectLst>
                <a:latin typeface="Arial" pitchFamily="34" charset="0"/>
                <a:cs typeface="Arial" pitchFamily="34" charset="0"/>
              </a:rPr>
              <a:t>Click Properties of Data Frame</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sp>
        <p:nvSpPr>
          <p:cNvPr id="8" name="Text Box 3"/>
          <p:cNvSpPr txBox="1">
            <a:spLocks noChangeArrowheads="1"/>
          </p:cNvSpPr>
          <p:nvPr/>
        </p:nvSpPr>
        <p:spPr bwMode="auto">
          <a:xfrm>
            <a:off x="350861" y="2830200"/>
            <a:ext cx="6781257" cy="456535"/>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lang="en-US" sz="1800" b="1" dirty="0" smtClean="0">
                <a:effectLst>
                  <a:outerShdw dist="88900" dir="2700000" algn="tl" rotWithShape="0">
                    <a:schemeClr val="bg2">
                      <a:alpha val="40000"/>
                    </a:schemeClr>
                  </a:outerShdw>
                </a:effectLst>
                <a:latin typeface="Arial" pitchFamily="34" charset="0"/>
                <a:cs typeface="Arial" pitchFamily="34" charset="0"/>
              </a:rPr>
              <a:t>Select </a:t>
            </a:r>
            <a:r>
              <a:rPr kumimoji="1" lang="en-US" sz="1800" b="1" dirty="0" smtClean="0">
                <a:effectLst>
                  <a:outerShdw dist="88900" dir="2700000" algn="tl" rotWithShape="0">
                    <a:schemeClr val="bg2">
                      <a:alpha val="40000"/>
                    </a:schemeClr>
                  </a:outerShdw>
                </a:effectLst>
                <a:latin typeface="Arial" pitchFamily="34" charset="0"/>
                <a:cs typeface="Arial" pitchFamily="34" charset="0"/>
              </a:rPr>
              <a:t>Coordinate System Tab</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099" y="4810296"/>
            <a:ext cx="6151018" cy="73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3"/>
          <p:cNvSpPr txBox="1">
            <a:spLocks noChangeArrowheads="1"/>
          </p:cNvSpPr>
          <p:nvPr/>
        </p:nvSpPr>
        <p:spPr bwMode="auto">
          <a:xfrm>
            <a:off x="423431" y="3946820"/>
            <a:ext cx="8640740" cy="507831"/>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kumimoji="1" lang="en-US" sz="1800" b="1" dirty="0" smtClean="0">
                <a:effectLst>
                  <a:outerShdw dist="88900" dir="2700000" algn="tl" rotWithShape="0">
                    <a:schemeClr val="bg2">
                      <a:alpha val="40000"/>
                    </a:schemeClr>
                  </a:outerShdw>
                </a:effectLst>
                <a:latin typeface="Arial" pitchFamily="34" charset="0"/>
                <a:cs typeface="Arial" pitchFamily="34" charset="0"/>
              </a:rPr>
              <a:t>Select / Projected Coordinate Systems / UTM/ North America </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sp>
        <p:nvSpPr>
          <p:cNvPr id="10" name="AutoShape 6"/>
          <p:cNvSpPr>
            <a:spLocks noChangeArrowheads="1"/>
          </p:cNvSpPr>
          <p:nvPr/>
        </p:nvSpPr>
        <p:spPr bwMode="auto">
          <a:xfrm>
            <a:off x="7945402" y="4818562"/>
            <a:ext cx="979715" cy="71670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12" name="Text Box 3"/>
          <p:cNvSpPr txBox="1">
            <a:spLocks noChangeArrowheads="1"/>
          </p:cNvSpPr>
          <p:nvPr/>
        </p:nvSpPr>
        <p:spPr bwMode="auto">
          <a:xfrm>
            <a:off x="665774" y="4302465"/>
            <a:ext cx="8960053" cy="507831"/>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lang="en-US" sz="1800" b="1" dirty="0" smtClean="0">
                <a:effectLst>
                  <a:outerShdw dist="88900" dir="2700000" algn="tl" rotWithShape="0">
                    <a:schemeClr val="bg2">
                      <a:alpha val="40000"/>
                    </a:schemeClr>
                  </a:outerShdw>
                </a:effectLst>
                <a:latin typeface="Arial" pitchFamily="34" charset="0"/>
                <a:cs typeface="Arial" pitchFamily="34" charset="0"/>
              </a:rPr>
              <a:t> </a:t>
            </a:r>
            <a:r>
              <a:rPr kumimoji="1" lang="en-US" sz="1800" b="1" dirty="0" smtClean="0">
                <a:effectLst>
                  <a:outerShdw dist="88900" dir="2700000" algn="tl" rotWithShape="0">
                    <a:schemeClr val="bg2">
                      <a:alpha val="40000"/>
                    </a:schemeClr>
                  </a:outerShdw>
                </a:effectLst>
                <a:latin typeface="Arial" pitchFamily="34" charset="0"/>
                <a:cs typeface="Arial" pitchFamily="34" charset="0"/>
              </a:rPr>
              <a:t>NAD83 (2011) UTM Zone 8N.prj</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sp>
        <p:nvSpPr>
          <p:cNvPr id="15" name="Text Box 3"/>
          <p:cNvSpPr txBox="1">
            <a:spLocks noChangeArrowheads="1"/>
          </p:cNvSpPr>
          <p:nvPr/>
        </p:nvSpPr>
        <p:spPr bwMode="auto">
          <a:xfrm>
            <a:off x="561318" y="4819949"/>
            <a:ext cx="6781257" cy="456535"/>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kumimoji="1" lang="en-US" sz="1800" b="1" dirty="0" smtClean="0">
                <a:effectLst>
                  <a:outerShdw dist="88900" dir="2700000" algn="tl" rotWithShape="0">
                    <a:schemeClr val="bg2">
                      <a:alpha val="40000"/>
                    </a:schemeClr>
                  </a:outerShdw>
                </a:effectLst>
                <a:latin typeface="Arial" pitchFamily="34" charset="0"/>
                <a:cs typeface="Arial" pitchFamily="34" charset="0"/>
              </a:rPr>
              <a:t>Select Favorites</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5141"/>
          <a:stretch/>
        </p:blipFill>
        <p:spPr bwMode="auto">
          <a:xfrm>
            <a:off x="6530261" y="5942884"/>
            <a:ext cx="2626600" cy="89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AutoShape 6"/>
          <p:cNvSpPr>
            <a:spLocks noChangeArrowheads="1"/>
          </p:cNvSpPr>
          <p:nvPr/>
        </p:nvSpPr>
        <p:spPr bwMode="auto">
          <a:xfrm>
            <a:off x="7899886" y="6033627"/>
            <a:ext cx="979715" cy="71670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18" name="Text Box 3"/>
          <p:cNvSpPr txBox="1">
            <a:spLocks noChangeArrowheads="1"/>
          </p:cNvSpPr>
          <p:nvPr/>
        </p:nvSpPr>
        <p:spPr bwMode="auto">
          <a:xfrm>
            <a:off x="713717" y="6033627"/>
            <a:ext cx="6781257" cy="456535"/>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kumimoji="1" lang="en-US" sz="1800" b="1" dirty="0" smtClean="0">
                <a:effectLst>
                  <a:outerShdw dist="88900" dir="2700000" algn="tl" rotWithShape="0">
                    <a:schemeClr val="bg2">
                      <a:alpha val="40000"/>
                    </a:schemeClr>
                  </a:outerShdw>
                </a:effectLst>
                <a:latin typeface="Arial" pitchFamily="34" charset="0"/>
                <a:cs typeface="Arial" pitchFamily="34" charset="0"/>
              </a:rPr>
              <a:t>Click Add To Favorites</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9ED65A90-9045-4B5D-ABA2-2B7A3146CAC9}" type="slidenum">
              <a:rPr lang="en-US" smtClean="0"/>
              <a:pPr>
                <a:defRPr/>
              </a:pPr>
              <a:t>51</a:t>
            </a:fld>
            <a:endParaRPr lang="en-US" dirty="0"/>
          </a:p>
        </p:txBody>
      </p:sp>
    </p:spTree>
    <p:extLst>
      <p:ext uri="{BB962C8B-B14F-4D97-AF65-F5344CB8AC3E}">
        <p14:creationId xmlns:p14="http://schemas.microsoft.com/office/powerpoint/2010/main" val="46809422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894" y="217033"/>
            <a:ext cx="4287837" cy="330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30" y="3526656"/>
            <a:ext cx="8864453" cy="184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1760" name="Picture 16"/>
          <p:cNvPicPr>
            <a:picLocks noChangeAspect="1" noChangeArrowheads="1"/>
          </p:cNvPicPr>
          <p:nvPr/>
        </p:nvPicPr>
        <p:blipFill>
          <a:blip r:embed="rId5"/>
          <a:srcRect/>
          <a:stretch>
            <a:fillRect/>
          </a:stretch>
        </p:blipFill>
        <p:spPr bwMode="auto">
          <a:xfrm>
            <a:off x="4537075" y="5716588"/>
            <a:ext cx="2598738" cy="896937"/>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671746" name="Rectangle 2"/>
          <p:cNvSpPr>
            <a:spLocks noGrp="1" noChangeArrowheads="1"/>
          </p:cNvSpPr>
          <p:nvPr>
            <p:ph type="title"/>
          </p:nvPr>
        </p:nvSpPr>
        <p:spPr>
          <a:xfrm>
            <a:off x="-2278966" y="0"/>
            <a:ext cx="9144000" cy="923925"/>
          </a:xfrm>
          <a:effectLst/>
        </p:spPr>
        <p:txBody>
          <a:bodyPr/>
          <a:lstStyle/>
          <a:p>
            <a:pPr>
              <a:defRPr/>
            </a:pPr>
            <a:r>
              <a:rPr lang="en-US" kern="1200" dirty="0" smtClean="0">
                <a:effectLst>
                  <a:outerShdw dist="101600" dir="3600000" algn="tl" rotWithShape="0">
                    <a:prstClr val="black"/>
                  </a:outerShdw>
                </a:effectLst>
                <a:ea typeface="+mn-ea"/>
                <a:cs typeface="+mn-cs"/>
              </a:rPr>
              <a:t>Select Projection</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52</a:t>
            </a:fld>
            <a:endParaRPr lang="en-US"/>
          </a:p>
        </p:txBody>
      </p:sp>
      <p:sp>
        <p:nvSpPr>
          <p:cNvPr id="9" name="AutoShape 6"/>
          <p:cNvSpPr>
            <a:spLocks noChangeArrowheads="1"/>
          </p:cNvSpPr>
          <p:nvPr/>
        </p:nvSpPr>
        <p:spPr bwMode="auto">
          <a:xfrm>
            <a:off x="4611688" y="5743575"/>
            <a:ext cx="2419350" cy="78263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0" name="AutoShape 6"/>
          <p:cNvSpPr>
            <a:spLocks noChangeArrowheads="1"/>
          </p:cNvSpPr>
          <p:nvPr/>
        </p:nvSpPr>
        <p:spPr bwMode="auto">
          <a:xfrm>
            <a:off x="223200" y="4591820"/>
            <a:ext cx="8555111" cy="77946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1" name="AutoShape 6"/>
          <p:cNvSpPr>
            <a:spLocks noChangeArrowheads="1"/>
          </p:cNvSpPr>
          <p:nvPr/>
        </p:nvSpPr>
        <p:spPr bwMode="auto">
          <a:xfrm>
            <a:off x="4654623" y="2873326"/>
            <a:ext cx="4179887" cy="8001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14202922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671760"/>
                                        </p:tgtEl>
                                        <p:attrNameLst>
                                          <p:attrName>style.visibility</p:attrName>
                                        </p:attrNameLst>
                                      </p:cBhvr>
                                      <p:to>
                                        <p:strVal val="visible"/>
                                      </p:to>
                                    </p:set>
                                    <p:animEffect transition="in" filter="dissolve">
                                      <p:cBhvr>
                                        <p:cTn id="13" dur="500"/>
                                        <p:tgtEl>
                                          <p:spTgt spid="671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7" name="Rectangle 3"/>
          <p:cNvSpPr>
            <a:spLocks noGrp="1" noChangeArrowheads="1"/>
          </p:cNvSpPr>
          <p:nvPr>
            <p:ph type="title"/>
          </p:nvPr>
        </p:nvSpPr>
        <p:spPr>
          <a:xfrm>
            <a:off x="642961" y="0"/>
            <a:ext cx="7772400" cy="1143000"/>
          </a:xfrm>
        </p:spPr>
        <p:txBody>
          <a:bodyPr/>
          <a:lstStyle/>
          <a:p>
            <a:pPr eaLnBrk="1" hangingPunct="1">
              <a:defRPr/>
            </a:pPr>
            <a:r>
              <a:rPr lang="en-US" dirty="0" smtClean="0"/>
              <a:t>If Alaska Albers NAD83 (2011) is not Present</a:t>
            </a:r>
            <a:endParaRPr lang="en-US" dirty="0"/>
          </a:p>
        </p:txBody>
      </p:sp>
      <p:sp>
        <p:nvSpPr>
          <p:cNvPr id="4" name="Text Box 3"/>
          <p:cNvSpPr txBox="1">
            <a:spLocks noChangeArrowheads="1"/>
          </p:cNvSpPr>
          <p:nvPr/>
        </p:nvSpPr>
        <p:spPr bwMode="auto">
          <a:xfrm>
            <a:off x="423431" y="1308305"/>
            <a:ext cx="4178300" cy="456535"/>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kumimoji="1" lang="en-US" sz="1800" b="1" dirty="0" smtClean="0">
                <a:effectLst>
                  <a:outerShdw dist="88900" dir="2700000" algn="tl" rotWithShape="0">
                    <a:schemeClr val="bg2">
                      <a:alpha val="40000"/>
                    </a:schemeClr>
                  </a:outerShdw>
                </a:effectLst>
                <a:latin typeface="Arial" pitchFamily="34" charset="0"/>
                <a:cs typeface="Arial" pitchFamily="34" charset="0"/>
              </a:rPr>
              <a:t>Launch </a:t>
            </a:r>
            <a:r>
              <a:rPr kumimoji="1" lang="en-US" sz="1800" b="1" dirty="0" err="1" smtClean="0">
                <a:effectLst>
                  <a:outerShdw dist="88900" dir="2700000" algn="tl" rotWithShape="0">
                    <a:schemeClr val="bg2">
                      <a:alpha val="40000"/>
                    </a:schemeClr>
                  </a:outerShdw>
                </a:effectLst>
                <a:latin typeface="Arial" pitchFamily="34" charset="0"/>
                <a:cs typeface="Arial" pitchFamily="34" charset="0"/>
              </a:rPr>
              <a:t>ArcMap</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561" y="92630"/>
            <a:ext cx="1097484" cy="81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3"/>
          <p:cNvSpPr txBox="1">
            <a:spLocks noChangeArrowheads="1"/>
          </p:cNvSpPr>
          <p:nvPr/>
        </p:nvSpPr>
        <p:spPr bwMode="auto">
          <a:xfrm>
            <a:off x="350861" y="1906870"/>
            <a:ext cx="7717427" cy="456535"/>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kumimoji="1" lang="en-US" sz="1800" b="1" dirty="0" smtClean="0">
                <a:effectLst>
                  <a:outerShdw dist="88900" dir="2700000" algn="tl" rotWithShape="0">
                    <a:schemeClr val="bg2">
                      <a:alpha val="40000"/>
                    </a:schemeClr>
                  </a:outerShdw>
                </a:effectLst>
                <a:latin typeface="Arial" pitchFamily="34" charset="0"/>
                <a:cs typeface="Arial" pitchFamily="34" charset="0"/>
              </a:rPr>
              <a:t>Click Properties of Data Frame</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sp>
        <p:nvSpPr>
          <p:cNvPr id="8" name="Text Box 3"/>
          <p:cNvSpPr txBox="1">
            <a:spLocks noChangeArrowheads="1"/>
          </p:cNvSpPr>
          <p:nvPr/>
        </p:nvSpPr>
        <p:spPr bwMode="auto">
          <a:xfrm>
            <a:off x="350861" y="2830200"/>
            <a:ext cx="6781257" cy="456535"/>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lang="en-US" sz="1800" b="1" dirty="0" smtClean="0">
                <a:effectLst>
                  <a:outerShdw dist="88900" dir="2700000" algn="tl" rotWithShape="0">
                    <a:schemeClr val="bg2">
                      <a:alpha val="40000"/>
                    </a:schemeClr>
                  </a:outerShdw>
                </a:effectLst>
                <a:latin typeface="Arial" pitchFamily="34" charset="0"/>
                <a:cs typeface="Arial" pitchFamily="34" charset="0"/>
              </a:rPr>
              <a:t>Select </a:t>
            </a:r>
            <a:r>
              <a:rPr kumimoji="1" lang="en-US" sz="1800" b="1" dirty="0" smtClean="0">
                <a:effectLst>
                  <a:outerShdw dist="88900" dir="2700000" algn="tl" rotWithShape="0">
                    <a:schemeClr val="bg2">
                      <a:alpha val="40000"/>
                    </a:schemeClr>
                  </a:outerShdw>
                </a:effectLst>
                <a:latin typeface="Arial" pitchFamily="34" charset="0"/>
                <a:cs typeface="Arial" pitchFamily="34" charset="0"/>
              </a:rPr>
              <a:t>Coordinate System Tab</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099" y="4810296"/>
            <a:ext cx="6151018" cy="73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3"/>
          <p:cNvSpPr txBox="1">
            <a:spLocks noChangeArrowheads="1"/>
          </p:cNvSpPr>
          <p:nvPr/>
        </p:nvSpPr>
        <p:spPr bwMode="auto">
          <a:xfrm>
            <a:off x="423431" y="3946820"/>
            <a:ext cx="8640740" cy="507831"/>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kumimoji="1" lang="en-US" sz="1800" b="1" dirty="0" smtClean="0">
                <a:effectLst>
                  <a:outerShdw dist="88900" dir="2700000" algn="tl" rotWithShape="0">
                    <a:schemeClr val="bg2">
                      <a:alpha val="40000"/>
                    </a:schemeClr>
                  </a:outerShdw>
                </a:effectLst>
                <a:latin typeface="Arial" pitchFamily="34" charset="0"/>
                <a:cs typeface="Arial" pitchFamily="34" charset="0"/>
              </a:rPr>
              <a:t>Select / Projected Coordinate Systems / State Systems / </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sp>
        <p:nvSpPr>
          <p:cNvPr id="10" name="AutoShape 6"/>
          <p:cNvSpPr>
            <a:spLocks noChangeArrowheads="1"/>
          </p:cNvSpPr>
          <p:nvPr/>
        </p:nvSpPr>
        <p:spPr bwMode="auto">
          <a:xfrm>
            <a:off x="7945402" y="4818562"/>
            <a:ext cx="979715" cy="71670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12" name="Text Box 3"/>
          <p:cNvSpPr txBox="1">
            <a:spLocks noChangeArrowheads="1"/>
          </p:cNvSpPr>
          <p:nvPr/>
        </p:nvSpPr>
        <p:spPr bwMode="auto">
          <a:xfrm>
            <a:off x="665774" y="4302465"/>
            <a:ext cx="8960053" cy="507831"/>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lang="en-US" sz="1800" b="1" dirty="0" smtClean="0">
                <a:effectLst>
                  <a:outerShdw dist="88900" dir="2700000" algn="tl" rotWithShape="0">
                    <a:schemeClr val="bg2">
                      <a:alpha val="40000"/>
                    </a:schemeClr>
                  </a:outerShdw>
                </a:effectLst>
                <a:latin typeface="Arial" pitchFamily="34" charset="0"/>
                <a:cs typeface="Arial" pitchFamily="34" charset="0"/>
              </a:rPr>
              <a:t> </a:t>
            </a:r>
            <a:r>
              <a:rPr kumimoji="1" lang="en-US" sz="1800" b="1" dirty="0" smtClean="0">
                <a:effectLst>
                  <a:outerShdw dist="88900" dir="2700000" algn="tl" rotWithShape="0">
                    <a:schemeClr val="bg2">
                      <a:alpha val="40000"/>
                    </a:schemeClr>
                  </a:outerShdw>
                </a:effectLst>
                <a:latin typeface="Arial" pitchFamily="34" charset="0"/>
                <a:cs typeface="Arial" pitchFamily="34" charset="0"/>
              </a:rPr>
              <a:t>Alaska </a:t>
            </a:r>
            <a:r>
              <a:rPr kumimoji="1" lang="en-US" sz="1800" b="1" dirty="0">
                <a:effectLst>
                  <a:outerShdw dist="88900" dir="2700000" algn="tl" rotWithShape="0">
                    <a:schemeClr val="bg2">
                      <a:alpha val="40000"/>
                    </a:schemeClr>
                  </a:outerShdw>
                </a:effectLst>
                <a:latin typeface="Arial" pitchFamily="34" charset="0"/>
                <a:cs typeface="Arial" pitchFamily="34" charset="0"/>
              </a:rPr>
              <a:t>Albers NAD83 (2011).prj</a:t>
            </a:r>
          </a:p>
        </p:txBody>
      </p:sp>
      <p:sp>
        <p:nvSpPr>
          <p:cNvPr id="15" name="Text Box 3"/>
          <p:cNvSpPr txBox="1">
            <a:spLocks noChangeArrowheads="1"/>
          </p:cNvSpPr>
          <p:nvPr/>
        </p:nvSpPr>
        <p:spPr bwMode="auto">
          <a:xfrm>
            <a:off x="561318" y="4819949"/>
            <a:ext cx="6781257" cy="456535"/>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kumimoji="1" lang="en-US" sz="1800" b="1" dirty="0" smtClean="0">
                <a:effectLst>
                  <a:outerShdw dist="88900" dir="2700000" algn="tl" rotWithShape="0">
                    <a:schemeClr val="bg2">
                      <a:alpha val="40000"/>
                    </a:schemeClr>
                  </a:outerShdw>
                </a:effectLst>
                <a:latin typeface="Arial" pitchFamily="34" charset="0"/>
                <a:cs typeface="Arial" pitchFamily="34" charset="0"/>
              </a:rPr>
              <a:t>Select Favorites</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141"/>
          <a:stretch/>
        </p:blipFill>
        <p:spPr bwMode="auto">
          <a:xfrm>
            <a:off x="6530261" y="5942884"/>
            <a:ext cx="2626600" cy="89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AutoShape 6"/>
          <p:cNvSpPr>
            <a:spLocks noChangeArrowheads="1"/>
          </p:cNvSpPr>
          <p:nvPr/>
        </p:nvSpPr>
        <p:spPr bwMode="auto">
          <a:xfrm>
            <a:off x="7899886" y="6033627"/>
            <a:ext cx="979715" cy="71670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fontAlgn="auto">
              <a:spcBef>
                <a:spcPts val="0"/>
              </a:spcBef>
              <a:spcAft>
                <a:spcPts val="0"/>
              </a:spcAft>
              <a:defRPr/>
            </a:pPr>
            <a:endParaRPr lang="en-US">
              <a:latin typeface="+mn-lt"/>
            </a:endParaRPr>
          </a:p>
        </p:txBody>
      </p:sp>
      <p:pic>
        <p:nvPicPr>
          <p:cNvPr id="3074" name="Picture 2" descr="C:\Users\jjcusick\AppData\Local\Temp\SNAGHTML1cf329a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5801" y="1308305"/>
            <a:ext cx="3733800" cy="2895601"/>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3"/>
          <p:cNvSpPr txBox="1">
            <a:spLocks noChangeArrowheads="1"/>
          </p:cNvSpPr>
          <p:nvPr/>
        </p:nvSpPr>
        <p:spPr bwMode="auto">
          <a:xfrm>
            <a:off x="713717" y="6033627"/>
            <a:ext cx="6781257" cy="456535"/>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kumimoji="1" lang="en-US" sz="1800" b="1" dirty="0" smtClean="0">
                <a:effectLst>
                  <a:outerShdw dist="88900" dir="2700000" algn="tl" rotWithShape="0">
                    <a:schemeClr val="bg2">
                      <a:alpha val="40000"/>
                    </a:schemeClr>
                  </a:outerShdw>
                </a:effectLst>
                <a:latin typeface="Arial" pitchFamily="34" charset="0"/>
                <a:cs typeface="Arial" pitchFamily="34" charset="0"/>
              </a:rPr>
              <a:t>Click Add To Favorites</a:t>
            </a:r>
            <a:endParaRPr kumimoji="1" lang="en-US" sz="1800" b="1" dirty="0">
              <a:effectLst>
                <a:outerShdw dist="88900" dir="2700000" algn="tl" rotWithShape="0">
                  <a:schemeClr val="bg2">
                    <a:alpha val="40000"/>
                  </a:schemeClr>
                </a:outerShdw>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53</a:t>
            </a:fld>
            <a:endParaRPr lang="en-US" dirty="0"/>
          </a:p>
        </p:txBody>
      </p:sp>
    </p:spTree>
    <p:extLst>
      <p:ext uri="{BB962C8B-B14F-4D97-AF65-F5344CB8AC3E}">
        <p14:creationId xmlns:p14="http://schemas.microsoft.com/office/powerpoint/2010/main" val="427446898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1887080" y="174172"/>
            <a:ext cx="9144000" cy="923925"/>
          </a:xfrm>
          <a:effectLst/>
        </p:spPr>
        <p:txBody>
          <a:bodyPr/>
          <a:lstStyle/>
          <a:p>
            <a:pPr>
              <a:defRPr/>
            </a:pPr>
            <a:r>
              <a:rPr lang="en-US" kern="1200" dirty="0" smtClean="0">
                <a:effectLst>
                  <a:outerShdw dist="101600" dir="3600000" algn="tl" rotWithShape="0">
                    <a:prstClr val="black"/>
                  </a:outerShdw>
                </a:effectLst>
                <a:ea typeface="+mn-ea"/>
                <a:cs typeface="+mn-cs"/>
              </a:rPr>
              <a:t>Select Projection</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54</a:t>
            </a:fld>
            <a:endParaRPr lang="en-US"/>
          </a:p>
        </p:txBody>
      </p:sp>
      <p:sp>
        <p:nvSpPr>
          <p:cNvPr id="13" name="Text Box 3"/>
          <p:cNvSpPr txBox="1">
            <a:spLocks noChangeArrowheads="1"/>
          </p:cNvSpPr>
          <p:nvPr/>
        </p:nvSpPr>
        <p:spPr bwMode="auto">
          <a:xfrm>
            <a:off x="655660" y="1483836"/>
            <a:ext cx="7704569" cy="4524315"/>
          </a:xfrm>
          <a:prstGeom prst="rect">
            <a:avLst/>
          </a:prstGeom>
          <a:noFill/>
          <a:ln w="12700" cap="sq">
            <a:noFill/>
            <a:miter lim="800000"/>
            <a:headEnd type="none" w="sm" len="sm"/>
            <a:tailEnd type="none" w="sm" len="sm"/>
          </a:ln>
        </p:spPr>
        <p:txBody>
          <a:bodyPr wrap="square">
            <a:spAutoFit/>
          </a:bodyPr>
          <a:lstStyle/>
          <a:p>
            <a:pPr eaLnBrk="0" hangingPunct="0">
              <a:lnSpc>
                <a:spcPct val="150000"/>
              </a:lnSpc>
              <a:defRPr/>
            </a:pPr>
            <a:r>
              <a:rPr kumimoji="1" lang="en-US" b="1" dirty="0" smtClean="0">
                <a:effectLst>
                  <a:outerShdw dist="88900" dir="2700000" algn="tl" rotWithShape="0">
                    <a:schemeClr val="bg2">
                      <a:alpha val="40000"/>
                    </a:schemeClr>
                  </a:outerShdw>
                </a:effectLst>
                <a:latin typeface="Arial" pitchFamily="34" charset="0"/>
                <a:cs typeface="Arial" pitchFamily="34" charset="0"/>
              </a:rPr>
              <a:t>Once you have added NAD83(2011) UTM Zone 8 North as a Favorite in ArcGIS the file is stored on your Harddrive.</a:t>
            </a:r>
          </a:p>
          <a:p>
            <a:pPr eaLnBrk="0" hangingPunct="0">
              <a:lnSpc>
                <a:spcPct val="150000"/>
              </a:lnSpc>
              <a:defRPr/>
            </a:pPr>
            <a:r>
              <a:rPr lang="en-US" b="1" dirty="0" smtClean="0">
                <a:effectLst>
                  <a:outerShdw dist="88900" dir="2700000" algn="tl" rotWithShape="0">
                    <a:schemeClr val="bg2">
                      <a:alpha val="40000"/>
                    </a:schemeClr>
                  </a:outerShdw>
                </a:effectLst>
                <a:latin typeface="Arial" pitchFamily="34" charset="0"/>
                <a:cs typeface="Arial" pitchFamily="34" charset="0"/>
              </a:rPr>
              <a:t>Proceed to next slide</a:t>
            </a:r>
            <a:endParaRPr kumimoji="1" lang="en-US" b="1" dirty="0" smtClean="0">
              <a:effectLst>
                <a:outerShdw dist="88900" dir="2700000" algn="tl" rotWithShape="0">
                  <a:schemeClr val="bg2">
                    <a:alpha val="40000"/>
                  </a:schemeClr>
                </a:outerShdw>
              </a:effectLst>
              <a:latin typeface="Arial" pitchFamily="34" charset="0"/>
              <a:cs typeface="Arial" pitchFamily="34" charset="0"/>
            </a:endParaRPr>
          </a:p>
          <a:p>
            <a:pPr eaLnBrk="0" hangingPunct="0">
              <a:lnSpc>
                <a:spcPct val="150000"/>
              </a:lnSpc>
              <a:defRPr/>
            </a:pPr>
            <a:endParaRPr lang="en-US" b="1" dirty="0">
              <a:effectLst>
                <a:outerShdw dist="88900" dir="2700000" algn="tl" rotWithShape="0">
                  <a:schemeClr val="bg2">
                    <a:alpha val="40000"/>
                  </a:schemeClr>
                </a:outerShdw>
              </a:effectLst>
              <a:latin typeface="Arial" pitchFamily="34" charset="0"/>
              <a:cs typeface="Arial" pitchFamily="34" charset="0"/>
            </a:endParaRPr>
          </a:p>
          <a:p>
            <a:pPr eaLnBrk="0" hangingPunct="0">
              <a:lnSpc>
                <a:spcPct val="150000"/>
              </a:lnSpc>
              <a:defRPr/>
            </a:pPr>
            <a:r>
              <a:rPr kumimoji="1" lang="en-US" b="1" dirty="0" smtClean="0">
                <a:effectLst>
                  <a:outerShdw dist="88900" dir="2700000" algn="tl" rotWithShape="0">
                    <a:schemeClr val="bg2">
                      <a:alpha val="40000"/>
                    </a:schemeClr>
                  </a:outerShdw>
                </a:effectLst>
                <a:latin typeface="Arial" pitchFamily="34" charset="0"/>
                <a:cs typeface="Arial" pitchFamily="34" charset="0"/>
              </a:rPr>
              <a:t>If you Don’t have ArcMap, these other locations</a:t>
            </a:r>
          </a:p>
          <a:p>
            <a:pPr marL="342900" indent="-342900" eaLnBrk="0" hangingPunct="0">
              <a:lnSpc>
                <a:spcPct val="150000"/>
              </a:lnSpc>
              <a:buFont typeface="Arial" panose="020B0604020202020204" pitchFamily="34" charset="0"/>
              <a:buChar char="•"/>
              <a:defRPr/>
            </a:pPr>
            <a:r>
              <a:rPr lang="en-US" b="1" dirty="0" smtClean="0">
                <a:effectLst>
                  <a:outerShdw dist="88900" dir="2700000" algn="tl" rotWithShape="0">
                    <a:schemeClr val="bg2">
                      <a:alpha val="40000"/>
                    </a:schemeClr>
                  </a:outerShdw>
                </a:effectLst>
                <a:latin typeface="Arial" pitchFamily="34" charset="0"/>
                <a:cs typeface="Arial" pitchFamily="34" charset="0"/>
              </a:rPr>
              <a:t>CD - /Coordinate Systems</a:t>
            </a:r>
          </a:p>
          <a:p>
            <a:pPr marL="342900" indent="-342900" eaLnBrk="0" hangingPunct="0">
              <a:lnSpc>
                <a:spcPct val="150000"/>
              </a:lnSpc>
              <a:buFont typeface="Arial" panose="020B0604020202020204" pitchFamily="34" charset="0"/>
              <a:buChar char="•"/>
              <a:defRPr/>
            </a:pPr>
            <a:r>
              <a:rPr lang="en-US" b="1" dirty="0">
                <a:effectLst>
                  <a:outerShdw dist="88900" dir="2700000" algn="tl" rotWithShape="0">
                    <a:schemeClr val="bg2">
                      <a:alpha val="40000"/>
                    </a:schemeClr>
                  </a:outerShdw>
                </a:effectLst>
                <a:latin typeface="Arial" pitchFamily="34" charset="0"/>
                <a:cs typeface="Arial" pitchFamily="34" charset="0"/>
              </a:rPr>
              <a:t>W:drive  W:\ARO\GIS\GPS_Support\2019Courses</a:t>
            </a:r>
            <a:endParaRPr lang="en-US" b="1" dirty="0" smtClean="0">
              <a:effectLst>
                <a:outerShdw dist="88900" dir="2700000" algn="tl" rotWithShape="0">
                  <a:schemeClr val="bg2">
                    <a:alpha val="40000"/>
                  </a:schemeClr>
                </a:outerShdw>
              </a:effectLst>
              <a:latin typeface="Arial" pitchFamily="34" charset="0"/>
              <a:cs typeface="Arial" pitchFamily="34" charset="0"/>
            </a:endParaRPr>
          </a:p>
        </p:txBody>
      </p:sp>
    </p:spTree>
    <p:extLst>
      <p:ext uri="{BB962C8B-B14F-4D97-AF65-F5344CB8AC3E}">
        <p14:creationId xmlns:p14="http://schemas.microsoft.com/office/powerpoint/2010/main" val="185845575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8" name="Picture 10"/>
          <p:cNvPicPr>
            <a:picLocks noChangeAspect="1" noChangeArrowheads="1"/>
          </p:cNvPicPr>
          <p:nvPr/>
        </p:nvPicPr>
        <p:blipFill>
          <a:blip r:embed="rId3"/>
          <a:srcRect l="2601" t="3701" r="2189"/>
          <a:stretch>
            <a:fillRect/>
          </a:stretch>
        </p:blipFill>
        <p:spPr bwMode="auto">
          <a:xfrm>
            <a:off x="533400" y="1409700"/>
            <a:ext cx="8077200" cy="2519363"/>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445442" name="Rectangle 1026"/>
          <p:cNvSpPr>
            <a:spLocks noGrp="1" noChangeArrowheads="1"/>
          </p:cNvSpPr>
          <p:nvPr>
            <p:ph type="title"/>
          </p:nvPr>
        </p:nvSpPr>
        <p:spPr>
          <a:xfrm>
            <a:off x="0" y="103188"/>
            <a:ext cx="9144000" cy="1209675"/>
          </a:xfrm>
          <a:effectLst/>
        </p:spPr>
        <p:txBody>
          <a:bodyPr/>
          <a:lstStyle/>
          <a:p>
            <a:pPr>
              <a:defRPr/>
            </a:pPr>
            <a:r>
              <a:rPr smtClean="0"/>
              <a:t>ESRI Shapefile Tab</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55</a:t>
            </a:fld>
            <a:endParaRPr lang="en-US"/>
          </a:p>
        </p:txBody>
      </p:sp>
      <p:sp>
        <p:nvSpPr>
          <p:cNvPr id="6" name="AutoShape 9"/>
          <p:cNvSpPr>
            <a:spLocks noChangeArrowheads="1"/>
          </p:cNvSpPr>
          <p:nvPr/>
        </p:nvSpPr>
        <p:spPr bwMode="auto">
          <a:xfrm rot="18365449" flipV="1">
            <a:off x="3994150" y="2686050"/>
            <a:ext cx="457200" cy="14351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445451" name="Rectangle 1035"/>
          <p:cNvSpPr>
            <a:spLocks noChangeArrowheads="1"/>
          </p:cNvSpPr>
          <p:nvPr/>
        </p:nvSpPr>
        <p:spPr bwMode="auto">
          <a:xfrm>
            <a:off x="2073275" y="3714750"/>
            <a:ext cx="5921375" cy="611188"/>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Check, if using Tracking Analyst </a:t>
            </a:r>
          </a:p>
        </p:txBody>
      </p:sp>
      <p:sp>
        <p:nvSpPr>
          <p:cNvPr id="7" name="AutoShape 6"/>
          <p:cNvSpPr>
            <a:spLocks noChangeArrowheads="1"/>
          </p:cNvSpPr>
          <p:nvPr/>
        </p:nvSpPr>
        <p:spPr bwMode="auto">
          <a:xfrm>
            <a:off x="6278563" y="1646238"/>
            <a:ext cx="2005012" cy="496887"/>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330" y="5120640"/>
            <a:ext cx="3235715" cy="99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6"/>
          <p:cNvSpPr>
            <a:spLocks noChangeArrowheads="1"/>
          </p:cNvSpPr>
          <p:nvPr/>
        </p:nvSpPr>
        <p:spPr bwMode="auto">
          <a:xfrm>
            <a:off x="3381670" y="5225464"/>
            <a:ext cx="2932307" cy="78263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Snagit_PPTBAF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147" y="108112"/>
            <a:ext cx="6672530" cy="6617612"/>
          </a:xfrm>
        </p:spPr>
      </p:pic>
      <p:sp>
        <p:nvSpPr>
          <p:cNvPr id="4" name="Slide Number Placeholder 3"/>
          <p:cNvSpPr>
            <a:spLocks noGrp="1"/>
          </p:cNvSpPr>
          <p:nvPr>
            <p:ph type="sldNum" sz="quarter" idx="12"/>
          </p:nvPr>
        </p:nvSpPr>
        <p:spPr/>
        <p:txBody>
          <a:bodyPr/>
          <a:lstStyle/>
          <a:p>
            <a:pPr>
              <a:defRPr/>
            </a:pPr>
            <a:fld id="{9ED65A90-9045-4B5D-ABA2-2B7A3146CAC9}" type="slidenum">
              <a:rPr lang="en-US" smtClean="0"/>
              <a:pPr>
                <a:defRPr/>
              </a:pPr>
              <a:t>56</a:t>
            </a:fld>
            <a:endParaRPr lang="en-US"/>
          </a:p>
        </p:txBody>
      </p:sp>
      <p:sp>
        <p:nvSpPr>
          <p:cNvPr id="6" name="AutoShape 6"/>
          <p:cNvSpPr>
            <a:spLocks noChangeArrowheads="1"/>
          </p:cNvSpPr>
          <p:nvPr/>
        </p:nvSpPr>
        <p:spPr bwMode="auto">
          <a:xfrm>
            <a:off x="3543398" y="5825270"/>
            <a:ext cx="1353014" cy="78263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7" name="AutoShape 6"/>
          <p:cNvSpPr>
            <a:spLocks noChangeArrowheads="1"/>
          </p:cNvSpPr>
          <p:nvPr/>
        </p:nvSpPr>
        <p:spPr bwMode="auto">
          <a:xfrm>
            <a:off x="3822467" y="1416226"/>
            <a:ext cx="2400202" cy="149718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114750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Snagit_PPTBAF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7526" y="1981200"/>
            <a:ext cx="4148947" cy="4114800"/>
          </a:xfrm>
        </p:spPr>
      </p:pic>
      <p:sp>
        <p:nvSpPr>
          <p:cNvPr id="4" name="Slide Number Placeholder 3"/>
          <p:cNvSpPr>
            <a:spLocks noGrp="1"/>
          </p:cNvSpPr>
          <p:nvPr>
            <p:ph type="sldNum" sz="quarter" idx="12"/>
          </p:nvPr>
        </p:nvSpPr>
        <p:spPr/>
        <p:txBody>
          <a:bodyPr/>
          <a:lstStyle/>
          <a:p>
            <a:pPr>
              <a:defRPr/>
            </a:pPr>
            <a:fld id="{9ED65A90-9045-4B5D-ABA2-2B7A3146CAC9}" type="slidenum">
              <a:rPr lang="en-US" smtClean="0"/>
              <a:pPr>
                <a:defRPr/>
              </a:pPr>
              <a:t>57</a:t>
            </a:fld>
            <a:endParaRPr lang="en-US"/>
          </a:p>
        </p:txBody>
      </p:sp>
      <p:pic>
        <p:nvPicPr>
          <p:cNvPr id="28674" name="Picture 2" descr="C:\Users\jjcusick\AppData\Local\Temp\SNAGHTML18905d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514" y="6731"/>
            <a:ext cx="6669796" cy="660117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p:cNvSpPr>
            <a:spLocks noChangeArrowheads="1"/>
          </p:cNvSpPr>
          <p:nvPr/>
        </p:nvSpPr>
        <p:spPr bwMode="auto">
          <a:xfrm>
            <a:off x="3543398" y="5825270"/>
            <a:ext cx="1353014" cy="78263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7" name="AutoShape 6"/>
          <p:cNvSpPr>
            <a:spLocks noChangeArrowheads="1"/>
          </p:cNvSpPr>
          <p:nvPr/>
        </p:nvSpPr>
        <p:spPr bwMode="auto">
          <a:xfrm>
            <a:off x="3869969" y="1333099"/>
            <a:ext cx="2400202" cy="149718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3028412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3" name="Snagit_PPTA7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72" y="724347"/>
            <a:ext cx="6272776" cy="5988189"/>
          </a:xfrm>
          <a:prstGeom prst="rect">
            <a:avLst/>
          </a:prstGeom>
        </p:spPr>
      </p:pic>
      <p:sp>
        <p:nvSpPr>
          <p:cNvPr id="456706" name="Rectangle 2"/>
          <p:cNvSpPr>
            <a:spLocks noGrp="1" noChangeArrowheads="1"/>
          </p:cNvSpPr>
          <p:nvPr>
            <p:ph type="title"/>
          </p:nvPr>
        </p:nvSpPr>
        <p:spPr>
          <a:xfrm>
            <a:off x="0" y="429285"/>
            <a:ext cx="2799471" cy="2127250"/>
          </a:xfrm>
          <a:effectLst/>
        </p:spPr>
        <p:txBody>
          <a:bodyPr/>
          <a:lstStyle/>
          <a:p>
            <a:pPr>
              <a:defRPr/>
            </a:pPr>
            <a:r>
              <a:rPr dirty="0" smtClean="0"/>
              <a:t>Create Shapefile Export Files</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58</a:t>
            </a:fld>
            <a:endParaRPr lang="en-US"/>
          </a:p>
        </p:txBody>
      </p:sp>
      <p:sp>
        <p:nvSpPr>
          <p:cNvPr id="5" name="AutoShape 6"/>
          <p:cNvSpPr>
            <a:spLocks noChangeArrowheads="1"/>
          </p:cNvSpPr>
          <p:nvPr/>
        </p:nvSpPr>
        <p:spPr bwMode="auto">
          <a:xfrm>
            <a:off x="7918904" y="1137644"/>
            <a:ext cx="804863" cy="465524"/>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4" descr="C:\Users\jjcusick\AppData\Local\Temp\SNAGHTML189fd76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402" y="774700"/>
            <a:ext cx="6075786" cy="5788652"/>
          </a:xfrm>
          <a:prstGeom prst="rect">
            <a:avLst/>
          </a:prstGeom>
          <a:noFill/>
          <a:extLst>
            <a:ext uri="{909E8E84-426E-40DD-AFC4-6F175D3DCCD1}">
              <a14:hiddenFill xmlns:a14="http://schemas.microsoft.com/office/drawing/2010/main">
                <a:solidFill>
                  <a:srgbClr val="FFFFFF"/>
                </a:solidFill>
              </a14:hiddenFill>
            </a:ext>
          </a:extLst>
        </p:spPr>
      </p:pic>
      <p:sp>
        <p:nvSpPr>
          <p:cNvPr id="456706" name="Rectangle 2"/>
          <p:cNvSpPr>
            <a:spLocks noGrp="1" noChangeArrowheads="1"/>
          </p:cNvSpPr>
          <p:nvPr>
            <p:ph type="title"/>
          </p:nvPr>
        </p:nvSpPr>
        <p:spPr>
          <a:xfrm>
            <a:off x="0" y="429285"/>
            <a:ext cx="2799471" cy="2127250"/>
          </a:xfrm>
          <a:effectLst/>
        </p:spPr>
        <p:txBody>
          <a:bodyPr/>
          <a:lstStyle/>
          <a:p>
            <a:pPr>
              <a:defRPr/>
            </a:pPr>
            <a:r>
              <a:rPr dirty="0" smtClean="0"/>
              <a:t>Create Shapefile Export Files</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59</a:t>
            </a:fld>
            <a:endParaRPr lang="en-US"/>
          </a:p>
        </p:txBody>
      </p:sp>
      <p:sp>
        <p:nvSpPr>
          <p:cNvPr id="5" name="AutoShape 6"/>
          <p:cNvSpPr>
            <a:spLocks noChangeArrowheads="1"/>
          </p:cNvSpPr>
          <p:nvPr/>
        </p:nvSpPr>
        <p:spPr bwMode="auto">
          <a:xfrm>
            <a:off x="7788275" y="1102019"/>
            <a:ext cx="804863"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42024342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53" name="Picture 9"/>
          <p:cNvPicPr>
            <a:picLocks noChangeAspect="1" noChangeArrowheads="1"/>
          </p:cNvPicPr>
          <p:nvPr/>
        </p:nvPicPr>
        <p:blipFill>
          <a:blip r:embed="rId3"/>
          <a:srcRect r="60625" b="28114"/>
          <a:stretch>
            <a:fillRect/>
          </a:stretch>
        </p:blipFill>
        <p:spPr bwMode="auto">
          <a:xfrm>
            <a:off x="4029075" y="373063"/>
            <a:ext cx="4941888" cy="6232525"/>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pic>
        <p:nvPicPr>
          <p:cNvPr id="31747" name="Picture 10"/>
          <p:cNvPicPr>
            <a:picLocks noChangeAspect="1" noChangeArrowheads="1"/>
          </p:cNvPicPr>
          <p:nvPr/>
        </p:nvPicPr>
        <p:blipFill>
          <a:blip r:embed="rId4">
            <a:extLst>
              <a:ext uri="{28A0092B-C50C-407E-A947-70E740481C1C}">
                <a14:useLocalDpi xmlns:a14="http://schemas.microsoft.com/office/drawing/2010/main" val="0"/>
              </a:ext>
            </a:extLst>
          </a:blip>
          <a:srcRect l="12457" t="36383" r="1392" b="1895"/>
          <a:stretch>
            <a:fillRect/>
          </a:stretch>
        </p:blipFill>
        <p:spPr bwMode="auto">
          <a:xfrm>
            <a:off x="4572000" y="1985963"/>
            <a:ext cx="43148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474118" name="Rectangle 6"/>
          <p:cNvSpPr>
            <a:spLocks noChangeArrowheads="1"/>
          </p:cNvSpPr>
          <p:nvPr/>
        </p:nvSpPr>
        <p:spPr bwMode="auto">
          <a:xfrm>
            <a:off x="238125" y="1625600"/>
            <a:ext cx="3630613" cy="4972050"/>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defTabSz="457200" eaLnBrk="0" hangingPunct="0">
              <a:lnSpc>
                <a:spcPct val="90000"/>
              </a:lnSpc>
              <a:tabLst>
                <a:tab pos="0" algn="l"/>
              </a:tabLst>
              <a:defRPr/>
            </a:pPr>
            <a:r>
              <a:rPr lang="en-US" sz="2800" b="1" dirty="0">
                <a:solidFill>
                  <a:srgbClr val="0000CC"/>
                </a:solidFill>
                <a:latin typeface="Arial" charset="0"/>
              </a:rPr>
              <a:t>1 Trimble File </a:t>
            </a:r>
          </a:p>
          <a:p>
            <a:pPr defTabSz="457200" eaLnBrk="0" hangingPunct="0">
              <a:lnSpc>
                <a:spcPct val="90000"/>
              </a:lnSpc>
              <a:tabLst>
                <a:tab pos="0" algn="l"/>
              </a:tabLst>
              <a:defRPr/>
            </a:pPr>
            <a:r>
              <a:rPr lang="en-US" sz="2800" b="1" dirty="0">
                <a:solidFill>
                  <a:srgbClr val="0000CC"/>
                </a:solidFill>
                <a:latin typeface="Arial" charset="0"/>
              </a:rPr>
              <a:t>(5 Feature Names)</a:t>
            </a:r>
          </a:p>
          <a:p>
            <a:pPr defTabSz="457200" eaLnBrk="0" hangingPunct="0">
              <a:lnSpc>
                <a:spcPct val="90000"/>
              </a:lnSpc>
              <a:tabLst>
                <a:tab pos="0" algn="l"/>
              </a:tabLst>
              <a:defRPr/>
            </a:pPr>
            <a:endParaRPr lang="en-US" sz="2800" b="1" dirty="0">
              <a:solidFill>
                <a:srgbClr val="0000CC"/>
              </a:solidFill>
              <a:latin typeface="Arial" charset="0"/>
            </a:endParaRPr>
          </a:p>
          <a:p>
            <a:pPr defTabSz="457200" eaLnBrk="0" hangingPunct="0">
              <a:lnSpc>
                <a:spcPct val="90000"/>
              </a:lnSpc>
              <a:tabLst>
                <a:tab pos="0" algn="l"/>
              </a:tabLst>
              <a:defRPr/>
            </a:pPr>
            <a:endParaRPr lang="en-US" sz="2800" b="1" dirty="0">
              <a:solidFill>
                <a:srgbClr val="0000CC"/>
              </a:solidFill>
              <a:latin typeface="Arial" charset="0"/>
            </a:endParaRPr>
          </a:p>
          <a:p>
            <a:pPr defTabSz="457200" eaLnBrk="0" hangingPunct="0">
              <a:lnSpc>
                <a:spcPct val="90000"/>
              </a:lnSpc>
              <a:tabLst>
                <a:tab pos="0" algn="l"/>
              </a:tabLst>
              <a:defRPr/>
            </a:pPr>
            <a:endParaRPr lang="en-US" sz="2800" b="1" dirty="0">
              <a:solidFill>
                <a:srgbClr val="0000CC"/>
              </a:solidFill>
              <a:latin typeface="Arial" charset="0"/>
            </a:endParaRPr>
          </a:p>
          <a:p>
            <a:pPr defTabSz="457200" eaLnBrk="0" hangingPunct="0">
              <a:lnSpc>
                <a:spcPct val="90000"/>
              </a:lnSpc>
              <a:tabLst>
                <a:tab pos="0" algn="l"/>
              </a:tabLst>
              <a:defRPr/>
            </a:pPr>
            <a:endParaRPr lang="en-US" sz="2800" b="1" dirty="0">
              <a:solidFill>
                <a:srgbClr val="0000CC"/>
              </a:solidFill>
              <a:latin typeface="Arial" charset="0"/>
            </a:endParaRPr>
          </a:p>
          <a:p>
            <a:pPr defTabSz="457200" eaLnBrk="0" hangingPunct="0">
              <a:lnSpc>
                <a:spcPct val="90000"/>
              </a:lnSpc>
              <a:tabLst>
                <a:tab pos="0" algn="l"/>
              </a:tabLst>
              <a:defRPr/>
            </a:pPr>
            <a:endParaRPr lang="en-US" sz="2800" b="1" dirty="0">
              <a:solidFill>
                <a:srgbClr val="0000CC"/>
              </a:solidFill>
              <a:latin typeface="Arial" charset="0"/>
            </a:endParaRPr>
          </a:p>
          <a:p>
            <a:pPr defTabSz="457200" eaLnBrk="0" hangingPunct="0">
              <a:lnSpc>
                <a:spcPct val="90000"/>
              </a:lnSpc>
              <a:tabLst>
                <a:tab pos="0" algn="l"/>
              </a:tabLst>
              <a:defRPr/>
            </a:pPr>
            <a:endParaRPr lang="en-US" sz="2800" b="1" dirty="0">
              <a:solidFill>
                <a:srgbClr val="0000CC"/>
              </a:solidFill>
              <a:latin typeface="Arial" charset="0"/>
            </a:endParaRPr>
          </a:p>
          <a:p>
            <a:pPr defTabSz="457200" eaLnBrk="0" hangingPunct="0">
              <a:lnSpc>
                <a:spcPct val="90000"/>
              </a:lnSpc>
              <a:tabLst>
                <a:tab pos="0" algn="l"/>
              </a:tabLst>
              <a:defRPr/>
            </a:pPr>
            <a:r>
              <a:rPr lang="en-US" sz="2800" b="1" dirty="0">
                <a:solidFill>
                  <a:srgbClr val="0000CC"/>
                </a:solidFill>
                <a:latin typeface="Arial" charset="0"/>
              </a:rPr>
              <a:t>20 ArcGIS Files </a:t>
            </a:r>
          </a:p>
          <a:p>
            <a:pPr defTabSz="457200" eaLnBrk="0" hangingPunct="0">
              <a:lnSpc>
                <a:spcPct val="90000"/>
              </a:lnSpc>
              <a:tabLst>
                <a:tab pos="0" algn="l"/>
              </a:tabLst>
              <a:defRPr/>
            </a:pPr>
            <a:r>
              <a:rPr lang="en-US" sz="2800" b="1" dirty="0">
                <a:solidFill>
                  <a:srgbClr val="0000CC"/>
                </a:solidFill>
                <a:latin typeface="Arial" charset="0"/>
              </a:rPr>
              <a:t>	+</a:t>
            </a:r>
          </a:p>
          <a:p>
            <a:pPr defTabSz="457200" eaLnBrk="0" hangingPunct="0">
              <a:lnSpc>
                <a:spcPct val="90000"/>
              </a:lnSpc>
              <a:tabLst>
                <a:tab pos="0" algn="l"/>
              </a:tabLst>
              <a:defRPr/>
            </a:pPr>
            <a:r>
              <a:rPr lang="en-US" sz="2800" b="1" dirty="0">
                <a:solidFill>
                  <a:srgbClr val="0000CC"/>
                </a:solidFill>
                <a:latin typeface="Arial" charset="0"/>
              </a:rPr>
              <a:t>2 information files</a:t>
            </a:r>
            <a:r>
              <a:rPr lang="en-US" sz="2800" b="1" dirty="0" smtClean="0">
                <a:solidFill>
                  <a:srgbClr val="0000CC"/>
                </a:solidFill>
                <a:latin typeface="Arial" charset="0"/>
              </a:rPr>
              <a:t>(*.log, *.txt</a:t>
            </a:r>
            <a:r>
              <a:rPr lang="en-US" sz="2800" b="1" dirty="0">
                <a:solidFill>
                  <a:srgbClr val="0000CC"/>
                </a:solidFill>
                <a:latin typeface="Arial" charset="0"/>
              </a:rPr>
              <a:t>)</a:t>
            </a:r>
          </a:p>
        </p:txBody>
      </p:sp>
      <p:sp>
        <p:nvSpPr>
          <p:cNvPr id="474114" name="Rectangle 2"/>
          <p:cNvSpPr>
            <a:spLocks noGrp="1" noChangeArrowheads="1"/>
          </p:cNvSpPr>
          <p:nvPr>
            <p:ph type="title"/>
          </p:nvPr>
        </p:nvSpPr>
        <p:spPr>
          <a:xfrm>
            <a:off x="165100" y="-47625"/>
            <a:ext cx="3581400" cy="1866900"/>
          </a:xfrm>
          <a:effectLst/>
        </p:spPr>
        <p:txBody>
          <a:bodyPr/>
          <a:lstStyle/>
          <a:p>
            <a:pPr>
              <a:lnSpc>
                <a:spcPct val="90000"/>
              </a:lnSpc>
              <a:defRPr/>
            </a:pPr>
            <a:r>
              <a:rPr smtClean="0"/>
              <a:t>Map View of Rover File</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6</a:t>
            </a:fld>
            <a:endParaRPr lang="en-US"/>
          </a:p>
        </p:txBody>
      </p:sp>
      <p:sp>
        <p:nvSpPr>
          <p:cNvPr id="31750" name="Line 7"/>
          <p:cNvSpPr>
            <a:spLocks noChangeShapeType="1"/>
          </p:cNvSpPr>
          <p:nvPr/>
        </p:nvSpPr>
        <p:spPr bwMode="auto">
          <a:xfrm>
            <a:off x="463550" y="2774950"/>
            <a:ext cx="0" cy="2133600"/>
          </a:xfrm>
          <a:prstGeom prst="line">
            <a:avLst/>
          </a:prstGeom>
          <a:noFill/>
          <a:ln w="101600" cap="sq">
            <a:solidFill>
              <a:srgbClr val="000099"/>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pic>
        <p:nvPicPr>
          <p:cNvPr id="3175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2786063"/>
            <a:ext cx="1285875" cy="1762125"/>
          </a:xfrm>
          <a:prstGeom prst="rect">
            <a:avLst/>
          </a:prstGeom>
          <a:noFill/>
          <a:ln w="28575" cap="sq">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31752" name="Picture 14"/>
          <p:cNvPicPr>
            <a:picLocks noChangeAspect="1" noChangeArrowheads="1"/>
          </p:cNvPicPr>
          <p:nvPr/>
        </p:nvPicPr>
        <p:blipFill>
          <a:blip r:embed="rId6">
            <a:extLst>
              <a:ext uri="{28A0092B-C50C-407E-A947-70E740481C1C}">
                <a14:useLocalDpi xmlns:a14="http://schemas.microsoft.com/office/drawing/2010/main" val="0"/>
              </a:ext>
            </a:extLst>
          </a:blip>
          <a:srcRect l="11266" t="9003" r="46712" b="23358"/>
          <a:stretch>
            <a:fillRect/>
          </a:stretch>
        </p:blipFill>
        <p:spPr bwMode="auto">
          <a:xfrm>
            <a:off x="2486025" y="2794000"/>
            <a:ext cx="1268413" cy="1871663"/>
          </a:xfrm>
          <a:prstGeom prst="rect">
            <a:avLst/>
          </a:prstGeom>
          <a:noFill/>
          <a:ln w="28575" cap="sq">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369888" y="212725"/>
            <a:ext cx="2692400" cy="1565275"/>
          </a:xfrm>
          <a:effectLst/>
        </p:spPr>
        <p:txBody>
          <a:bodyPr/>
          <a:lstStyle/>
          <a:p>
            <a:pPr>
              <a:defRPr/>
            </a:pPr>
            <a:r>
              <a:rPr smtClean="0"/>
              <a:t>Status Windows</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60</a:t>
            </a:fld>
            <a:endParaRPr lang="en-US"/>
          </a:p>
        </p:txBody>
      </p:sp>
      <p:pic>
        <p:nvPicPr>
          <p:cNvPr id="46089" name="Picture 9"/>
          <p:cNvPicPr>
            <a:picLocks noChangeAspect="1" noChangeArrowheads="1"/>
          </p:cNvPicPr>
          <p:nvPr/>
        </p:nvPicPr>
        <p:blipFill>
          <a:blip r:embed="rId3"/>
          <a:srcRect l="942" t="3118" r="1047"/>
          <a:stretch>
            <a:fillRect/>
          </a:stretch>
        </p:blipFill>
        <p:spPr bwMode="auto">
          <a:xfrm>
            <a:off x="4000500" y="304800"/>
            <a:ext cx="4457700" cy="1973263"/>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pic>
        <p:nvPicPr>
          <p:cNvPr id="46090" name="Picture 10"/>
          <p:cNvPicPr>
            <a:picLocks noChangeAspect="1" noChangeArrowheads="1"/>
          </p:cNvPicPr>
          <p:nvPr/>
        </p:nvPicPr>
        <p:blipFill>
          <a:blip r:embed="rId4"/>
          <a:srcRect l="1165" t="2300"/>
          <a:stretch>
            <a:fillRect/>
          </a:stretch>
        </p:blipFill>
        <p:spPr bwMode="auto">
          <a:xfrm>
            <a:off x="838200" y="2781300"/>
            <a:ext cx="5791200" cy="3911600"/>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pic>
        <p:nvPicPr>
          <p:cNvPr id="655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163" y="958850"/>
            <a:ext cx="2592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68775" y="938213"/>
            <a:ext cx="2941638" cy="369887"/>
          </a:xfrm>
          <a:prstGeom prst="rect">
            <a:avLst/>
          </a:prstGeom>
          <a:noFill/>
        </p:spPr>
        <p:txBody>
          <a:bodyPr wrap="none">
            <a:spAutoFit/>
          </a:bodyPr>
          <a:lstStyle/>
          <a:p>
            <a:pPr>
              <a:defRPr/>
            </a:pPr>
            <a:r>
              <a:rPr lang="en-US" sz="1800" dirty="0">
                <a:solidFill>
                  <a:schemeClr val="bg2"/>
                </a:solidFill>
                <a:latin typeface="+mj-lt"/>
              </a:rPr>
              <a:t>Reading file R041312A.cor</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18" name="Picture 14"/>
          <p:cNvPicPr>
            <a:picLocks noChangeAspect="1" noChangeArrowheads="1"/>
          </p:cNvPicPr>
          <p:nvPr/>
        </p:nvPicPr>
        <p:blipFill>
          <a:blip r:embed="rId3"/>
          <a:srcRect l="5194" t="1034" r="3819" b="35403"/>
          <a:stretch>
            <a:fillRect/>
          </a:stretch>
        </p:blipFill>
        <p:spPr bwMode="auto">
          <a:xfrm>
            <a:off x="190500" y="1428750"/>
            <a:ext cx="8794750" cy="4800600"/>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574467" name="Rectangle 3"/>
          <p:cNvSpPr>
            <a:spLocks noGrp="1" noChangeArrowheads="1"/>
          </p:cNvSpPr>
          <p:nvPr>
            <p:ph type="title"/>
          </p:nvPr>
        </p:nvSpPr>
        <p:spPr>
          <a:xfrm>
            <a:off x="0" y="57150"/>
            <a:ext cx="9144000" cy="1143000"/>
          </a:xfrm>
          <a:effectLst/>
        </p:spPr>
        <p:txBody>
          <a:bodyPr/>
          <a:lstStyle/>
          <a:p>
            <a:pPr>
              <a:defRPr/>
            </a:pPr>
            <a:r>
              <a:rPr lang="en-US" kern="1200" dirty="0" smtClean="0">
                <a:effectLst>
                  <a:outerShdw dist="101600" dir="3600000" algn="tl" rotWithShape="0">
                    <a:prstClr val="black"/>
                  </a:outerShdw>
                </a:effectLst>
                <a:ea typeface="+mn-ea"/>
                <a:cs typeface="+mn-cs"/>
              </a:rPr>
              <a:t>Contents of an Export Folder</a:t>
            </a:r>
          </a:p>
        </p:txBody>
      </p:sp>
      <p:sp>
        <p:nvSpPr>
          <p:cNvPr id="2" name="Slide Number Placeholder 1"/>
          <p:cNvSpPr>
            <a:spLocks noGrp="1"/>
          </p:cNvSpPr>
          <p:nvPr>
            <p:ph type="sldNum" sz="quarter" idx="12"/>
          </p:nvPr>
        </p:nvSpPr>
        <p:spPr/>
        <p:txBody>
          <a:bodyPr/>
          <a:lstStyle/>
          <a:p>
            <a:pPr>
              <a:defRPr/>
            </a:pPr>
            <a:fld id="{BD3B5639-0693-4627-ACB6-4F2D1C1954A3}" type="slidenum">
              <a:rPr lang="en-US" smtClean="0"/>
              <a:pPr>
                <a:defRPr/>
              </a:pPr>
              <a:t>61</a:t>
            </a:fld>
            <a:endParaRPr lang="en-US"/>
          </a:p>
        </p:txBody>
      </p:sp>
      <p:pic>
        <p:nvPicPr>
          <p:cNvPr id="66564" name="Picture 4"/>
          <p:cNvPicPr>
            <a:picLocks noChangeAspect="1" noChangeArrowheads="1"/>
          </p:cNvPicPr>
          <p:nvPr/>
        </p:nvPicPr>
        <p:blipFill>
          <a:blip r:embed="rId4">
            <a:extLst>
              <a:ext uri="{28A0092B-C50C-407E-A947-70E740481C1C}">
                <a14:useLocalDpi xmlns:a14="http://schemas.microsoft.com/office/drawing/2010/main" val="0"/>
              </a:ext>
            </a:extLst>
          </a:blip>
          <a:srcRect l="6068" t="13284" r="26505" b="17894"/>
          <a:stretch>
            <a:fillRect/>
          </a:stretch>
        </p:blipFill>
        <p:spPr bwMode="auto">
          <a:xfrm>
            <a:off x="204788" y="2033588"/>
            <a:ext cx="866616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9"/>
          <p:cNvSpPr>
            <a:spLocks noChangeArrowheads="1"/>
          </p:cNvSpPr>
          <p:nvPr/>
        </p:nvSpPr>
        <p:spPr bwMode="auto">
          <a:xfrm rot="2955935" flipV="1">
            <a:off x="2092325" y="2273300"/>
            <a:ext cx="457200" cy="14351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13" name="AutoShape 9"/>
          <p:cNvSpPr>
            <a:spLocks noChangeArrowheads="1"/>
          </p:cNvSpPr>
          <p:nvPr/>
        </p:nvSpPr>
        <p:spPr bwMode="auto">
          <a:xfrm rot="5400000" flipV="1">
            <a:off x="3597275" y="1681163"/>
            <a:ext cx="457200" cy="40132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14" name="AutoShape 6"/>
          <p:cNvSpPr>
            <a:spLocks noChangeArrowheads="1"/>
          </p:cNvSpPr>
          <p:nvPr/>
        </p:nvSpPr>
        <p:spPr bwMode="auto">
          <a:xfrm>
            <a:off x="2927350" y="1979613"/>
            <a:ext cx="2749550" cy="515937"/>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574470" name="Rectangle 6"/>
          <p:cNvSpPr>
            <a:spLocks noChangeArrowheads="1"/>
          </p:cNvSpPr>
          <p:nvPr/>
        </p:nvSpPr>
        <p:spPr bwMode="auto">
          <a:xfrm>
            <a:off x="273050" y="3298825"/>
            <a:ext cx="1970088" cy="971550"/>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Keep with shapefiles  </a:t>
            </a:r>
          </a:p>
        </p:txBody>
      </p:sp>
      <p:sp>
        <p:nvSpPr>
          <p:cNvPr id="66569" name="Rectangle 10"/>
          <p:cNvSpPr>
            <a:spLocks noChangeArrowheads="1"/>
          </p:cNvSpPr>
          <p:nvPr/>
        </p:nvSpPr>
        <p:spPr bwMode="auto">
          <a:xfrm>
            <a:off x="6470650" y="3495675"/>
            <a:ext cx="2224088" cy="307975"/>
          </a:xfrm>
          <a:prstGeom prst="rect">
            <a:avLst/>
          </a:prstGeom>
          <a:solidFill>
            <a:schemeClr val="tx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p>
            <a:pPr algn="ctr" eaLnBrk="0" hangingPunct="0"/>
            <a:endParaRPr lang="en-US"/>
          </a:p>
        </p:txBody>
      </p:sp>
      <p:sp>
        <p:nvSpPr>
          <p:cNvPr id="10" name="TextBox 9"/>
          <p:cNvSpPr txBox="1"/>
          <p:nvPr/>
        </p:nvSpPr>
        <p:spPr>
          <a:xfrm>
            <a:off x="6297613" y="3454400"/>
            <a:ext cx="2214562" cy="476250"/>
          </a:xfrm>
          <a:prstGeom prst="rect">
            <a:avLst/>
          </a:prstGeom>
          <a:noFill/>
        </p:spPr>
        <p:txBody>
          <a:bodyPr wrap="none">
            <a:spAutoFit/>
          </a:bodyPr>
          <a:lstStyle/>
          <a:p>
            <a:pPr>
              <a:defRPr/>
            </a:pPr>
            <a:r>
              <a:rPr lang="en-US" sz="2500" dirty="0">
                <a:solidFill>
                  <a:schemeClr val="bg2"/>
                </a:solidFill>
                <a:latin typeface="+mj-lt"/>
              </a:rPr>
              <a:t> R041312A.inf</a:t>
            </a:r>
          </a:p>
        </p:txBody>
      </p:sp>
      <p:sp>
        <p:nvSpPr>
          <p:cNvPr id="15" name="AutoShape 6"/>
          <p:cNvSpPr>
            <a:spLocks noChangeArrowheads="1"/>
          </p:cNvSpPr>
          <p:nvPr/>
        </p:nvSpPr>
        <p:spPr bwMode="auto">
          <a:xfrm>
            <a:off x="6013450" y="3370263"/>
            <a:ext cx="2901950" cy="592137"/>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xfrm>
            <a:off x="51362" y="179288"/>
            <a:ext cx="2862263" cy="903287"/>
          </a:xfrm>
          <a:effectLst/>
        </p:spPr>
        <p:txBody>
          <a:bodyPr/>
          <a:lstStyle/>
          <a:p>
            <a:pPr>
              <a:defRPr/>
            </a:pPr>
            <a:r>
              <a:rPr dirty="0" smtClean="0"/>
              <a:t>Shapefile Summary</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62</a:t>
            </a:fld>
            <a:endParaRPr lang="en-US"/>
          </a:p>
        </p:txBody>
      </p:sp>
      <p:sp>
        <p:nvSpPr>
          <p:cNvPr id="32771" name="Rectangle 3"/>
          <p:cNvSpPr>
            <a:spLocks noChangeArrowheads="1"/>
          </p:cNvSpPr>
          <p:nvPr/>
        </p:nvSpPr>
        <p:spPr bwMode="auto">
          <a:xfrm>
            <a:off x="2630064" y="3103563"/>
            <a:ext cx="838200" cy="476250"/>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2" name="Rectangle 4"/>
          <p:cNvSpPr>
            <a:spLocks noChangeArrowheads="1"/>
          </p:cNvSpPr>
          <p:nvPr/>
        </p:nvSpPr>
        <p:spPr bwMode="auto">
          <a:xfrm>
            <a:off x="2744364" y="3770142"/>
            <a:ext cx="838200" cy="2152356"/>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3" name="Rectangle 5"/>
          <p:cNvSpPr>
            <a:spLocks noChangeArrowheads="1"/>
          </p:cNvSpPr>
          <p:nvPr/>
        </p:nvSpPr>
        <p:spPr bwMode="auto">
          <a:xfrm>
            <a:off x="2744364" y="1069144"/>
            <a:ext cx="838200" cy="1616905"/>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4" name="Text Box 6"/>
          <p:cNvSpPr txBox="1">
            <a:spLocks noChangeArrowheads="1"/>
          </p:cNvSpPr>
          <p:nvPr/>
        </p:nvSpPr>
        <p:spPr bwMode="auto">
          <a:xfrm>
            <a:off x="37864" y="2944687"/>
            <a:ext cx="2549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r>
              <a:rPr lang="en-US" sz="3200" b="1" dirty="0">
                <a:latin typeface="Arial" charset="0"/>
              </a:rPr>
              <a:t>Output Files</a:t>
            </a:r>
          </a:p>
        </p:txBody>
      </p:sp>
      <p:sp>
        <p:nvSpPr>
          <p:cNvPr id="32775" name="Text Box 7"/>
          <p:cNvSpPr txBox="1">
            <a:spLocks noChangeArrowheads="1"/>
          </p:cNvSpPr>
          <p:nvPr/>
        </p:nvSpPr>
        <p:spPr bwMode="auto">
          <a:xfrm>
            <a:off x="-189336" y="4400550"/>
            <a:ext cx="2819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lnSpc>
                <a:spcPct val="115000"/>
              </a:lnSpc>
            </a:pPr>
            <a:r>
              <a:rPr lang="en-US" sz="3200" b="1">
                <a:latin typeface="Arial" charset="0"/>
              </a:rPr>
              <a:t>Export Setup</a:t>
            </a:r>
          </a:p>
        </p:txBody>
      </p:sp>
      <p:sp>
        <p:nvSpPr>
          <p:cNvPr id="32776" name="Rectangle 8"/>
          <p:cNvSpPr>
            <a:spLocks noChangeArrowheads="1"/>
          </p:cNvSpPr>
          <p:nvPr/>
        </p:nvSpPr>
        <p:spPr bwMode="auto">
          <a:xfrm>
            <a:off x="-94086" y="13716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r" eaLnBrk="0" hangingPunct="0"/>
            <a:r>
              <a:rPr lang="en-US" sz="3200" b="1" dirty="0">
                <a:latin typeface="Arial" charset="0"/>
              </a:rPr>
              <a:t>Input Files</a:t>
            </a:r>
          </a:p>
        </p:txBody>
      </p:sp>
      <p:pic>
        <p:nvPicPr>
          <p:cNvPr id="3" name="Picture 2"/>
          <p:cNvPicPr>
            <a:picLocks noChangeAspect="1"/>
          </p:cNvPicPr>
          <p:nvPr/>
        </p:nvPicPr>
        <p:blipFill>
          <a:blip r:embed="rId3"/>
          <a:stretch>
            <a:fillRect/>
          </a:stretch>
        </p:blipFill>
        <p:spPr>
          <a:xfrm>
            <a:off x="2913625" y="447362"/>
            <a:ext cx="6063756" cy="5788652"/>
          </a:xfrm>
          <a:prstGeom prst="rect">
            <a:avLst/>
          </a:prstGeom>
        </p:spPr>
      </p:pic>
    </p:spTree>
    <p:extLst>
      <p:ext uri="{BB962C8B-B14F-4D97-AF65-F5344CB8AC3E}">
        <p14:creationId xmlns:p14="http://schemas.microsoft.com/office/powerpoint/2010/main" val="127825786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xfrm>
            <a:off x="171450" y="85404"/>
            <a:ext cx="2862263" cy="903287"/>
          </a:xfrm>
          <a:effectLst/>
        </p:spPr>
        <p:txBody>
          <a:bodyPr/>
          <a:lstStyle/>
          <a:p>
            <a:pPr>
              <a:defRPr/>
            </a:pPr>
            <a:r>
              <a:rPr dirty="0" smtClean="0"/>
              <a:t>Shapefile Summary</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63</a:t>
            </a:fld>
            <a:endParaRPr lang="en-US"/>
          </a:p>
        </p:txBody>
      </p:sp>
      <p:sp>
        <p:nvSpPr>
          <p:cNvPr id="32771" name="Rectangle 3"/>
          <p:cNvSpPr>
            <a:spLocks noChangeArrowheads="1"/>
          </p:cNvSpPr>
          <p:nvPr/>
        </p:nvSpPr>
        <p:spPr bwMode="auto">
          <a:xfrm>
            <a:off x="2630064" y="3103563"/>
            <a:ext cx="838200" cy="476250"/>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2" name="Rectangle 4"/>
          <p:cNvSpPr>
            <a:spLocks noChangeArrowheads="1"/>
          </p:cNvSpPr>
          <p:nvPr/>
        </p:nvSpPr>
        <p:spPr bwMode="auto">
          <a:xfrm>
            <a:off x="2744364" y="3770142"/>
            <a:ext cx="838200" cy="2152356"/>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3" name="Rectangle 5"/>
          <p:cNvSpPr>
            <a:spLocks noChangeArrowheads="1"/>
          </p:cNvSpPr>
          <p:nvPr/>
        </p:nvSpPr>
        <p:spPr bwMode="auto">
          <a:xfrm>
            <a:off x="2744364" y="1069144"/>
            <a:ext cx="838200" cy="1616905"/>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4" name="Text Box 6"/>
          <p:cNvSpPr txBox="1">
            <a:spLocks noChangeArrowheads="1"/>
          </p:cNvSpPr>
          <p:nvPr/>
        </p:nvSpPr>
        <p:spPr bwMode="auto">
          <a:xfrm>
            <a:off x="80539" y="2977356"/>
            <a:ext cx="2549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r>
              <a:rPr lang="en-US" sz="3200" b="1" dirty="0">
                <a:latin typeface="Arial" charset="0"/>
              </a:rPr>
              <a:t>Output Files</a:t>
            </a:r>
          </a:p>
        </p:txBody>
      </p:sp>
      <p:sp>
        <p:nvSpPr>
          <p:cNvPr id="32775" name="Text Box 7"/>
          <p:cNvSpPr txBox="1">
            <a:spLocks noChangeArrowheads="1"/>
          </p:cNvSpPr>
          <p:nvPr/>
        </p:nvSpPr>
        <p:spPr bwMode="auto">
          <a:xfrm>
            <a:off x="-189336" y="4400550"/>
            <a:ext cx="2819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lnSpc>
                <a:spcPct val="115000"/>
              </a:lnSpc>
            </a:pPr>
            <a:r>
              <a:rPr lang="en-US" sz="3200" b="1">
                <a:latin typeface="Arial" charset="0"/>
              </a:rPr>
              <a:t>Export Setup</a:t>
            </a:r>
          </a:p>
        </p:txBody>
      </p:sp>
      <p:sp>
        <p:nvSpPr>
          <p:cNvPr id="32776" name="Rectangle 8"/>
          <p:cNvSpPr>
            <a:spLocks noChangeArrowheads="1"/>
          </p:cNvSpPr>
          <p:nvPr/>
        </p:nvSpPr>
        <p:spPr bwMode="auto">
          <a:xfrm>
            <a:off x="-94086" y="13716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r" eaLnBrk="0" hangingPunct="0"/>
            <a:r>
              <a:rPr lang="en-US" sz="3200" b="1" dirty="0">
                <a:latin typeface="Arial" charset="0"/>
              </a:rPr>
              <a:t>Input Files</a:t>
            </a:r>
          </a:p>
        </p:txBody>
      </p:sp>
      <p:pic>
        <p:nvPicPr>
          <p:cNvPr id="24580" name="Picture 4" descr="C:\Users\jjcusick\AppData\Local\Temp\SNAGHTML189fd76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469" y="671350"/>
            <a:ext cx="6075786" cy="5788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09046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0" y="406400"/>
            <a:ext cx="9144000" cy="1143000"/>
          </a:xfrm>
          <a:effectLst/>
        </p:spPr>
        <p:txBody>
          <a:bodyPr/>
          <a:lstStyle/>
          <a:p>
            <a:pPr>
              <a:defRPr/>
            </a:pPr>
            <a:r>
              <a:rPr dirty="0" smtClean="0"/>
              <a:t>Shapefile Export Summary</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64</a:t>
            </a:fld>
            <a:endParaRPr lang="en-US"/>
          </a:p>
        </p:txBody>
      </p:sp>
      <p:pic>
        <p:nvPicPr>
          <p:cNvPr id="460807" name="Picture 7"/>
          <p:cNvPicPr>
            <a:picLocks noChangeAspect="1" noChangeArrowheads="1"/>
          </p:cNvPicPr>
          <p:nvPr/>
        </p:nvPicPr>
        <p:blipFill>
          <a:blip r:embed="rId3"/>
          <a:srcRect l="427" t="2893"/>
          <a:stretch>
            <a:fillRect/>
          </a:stretch>
        </p:blipFill>
        <p:spPr bwMode="auto">
          <a:xfrm>
            <a:off x="104775" y="2552700"/>
            <a:ext cx="8877300" cy="1865313"/>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937"/>
          </a:xfrm>
          <a:prstGeom prst="rect">
            <a:avLst/>
          </a:prstGeom>
          <a:noFill/>
        </p:spPr>
        <p:txBody>
          <a:bodyPr>
            <a:spAutoFit/>
          </a:bodyPr>
          <a:lstStyle/>
          <a:p>
            <a:pPr algn="ctr" fontAlgn="auto">
              <a:spcBef>
                <a:spcPts val="0"/>
              </a:spcBef>
              <a:spcAft>
                <a:spcPts val="0"/>
              </a:spcAft>
              <a:defRPr/>
            </a:pPr>
            <a:r>
              <a:rPr lang="en-US" sz="4400" b="1" dirty="0" smtClean="0">
                <a:ln>
                  <a:solidFill>
                    <a:srgbClr val="FFFF00"/>
                  </a:solidFill>
                </a:ln>
                <a:solidFill>
                  <a:srgbClr val="FFFF66"/>
                </a:solidFill>
                <a:effectLst>
                  <a:outerShdw blurRad="63500" dist="101600" dir="3600000" algn="tl" rotWithShape="0">
                    <a:prstClr val="black">
                      <a:alpha val="75000"/>
                    </a:prstClr>
                  </a:outerShdw>
                </a:effectLst>
                <a:latin typeface="+mn-lt"/>
              </a:rPr>
              <a:t>STEPS</a:t>
            </a:r>
            <a:endParaRPr lang="en-US" sz="4400" b="1" dirty="0">
              <a:ln>
                <a:solidFill>
                  <a:srgbClr val="FFFF00"/>
                </a:solidFill>
              </a:ln>
              <a:solidFill>
                <a:srgbClr val="FFFF66"/>
              </a:solidFill>
              <a:effectLst>
                <a:outerShdw blurRad="63500" dist="101600" dir="3600000" algn="tl" rotWithShape="0">
                  <a:prstClr val="black">
                    <a:alpha val="75000"/>
                  </a:prstClr>
                </a:outerShdw>
              </a:effectLst>
              <a:latin typeface="+mn-lt"/>
            </a:endParaRPr>
          </a:p>
        </p:txBody>
      </p:sp>
      <p:graphicFrame>
        <p:nvGraphicFramePr>
          <p:cNvPr id="5" name="Content Placeholder 4"/>
          <p:cNvGraphicFramePr>
            <a:graphicFrameLocks noGrp="1"/>
          </p:cNvGraphicFramePr>
          <p:nvPr>
            <p:ph sz="half" idx="2"/>
            <p:extLst/>
          </p:nvPr>
        </p:nvGraphicFramePr>
        <p:xfrm>
          <a:off x="129540" y="537774"/>
          <a:ext cx="8534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9080" y="2247124"/>
            <a:ext cx="2880360" cy="1323439"/>
          </a:xfrm>
          <a:prstGeom prst="rect">
            <a:avLst/>
          </a:prstGeom>
          <a:noFill/>
        </p:spPr>
        <p:txBody>
          <a:bodyPr wrap="square" rtlCol="0">
            <a:spAutoFit/>
          </a:bodyPr>
          <a:lstStyle/>
          <a:p>
            <a:pPr marL="174625" indent="-174625">
              <a:buFont typeface="Arial" panose="020B0604020202020204" pitchFamily="34" charset="0"/>
              <a:buChar char="-"/>
            </a:pPr>
            <a:r>
              <a:rPr lang="en-US" sz="2000" dirty="0" smtClean="0">
                <a:latin typeface="Arial" pitchFamily="34" charset="0"/>
                <a:cs typeface="Arial" pitchFamily="34" charset="0"/>
              </a:rPr>
              <a:t>Create Project Folder</a:t>
            </a:r>
          </a:p>
          <a:p>
            <a:pPr marL="174625" indent="-174625">
              <a:buFont typeface="Arial" panose="020B0604020202020204" pitchFamily="34" charset="0"/>
              <a:buChar char="-"/>
            </a:pPr>
            <a:r>
              <a:rPr lang="en-US" sz="2000" dirty="0" smtClean="0">
                <a:latin typeface="Arial" pitchFamily="34" charset="0"/>
                <a:cs typeface="Arial" pitchFamily="34" charset="0"/>
              </a:rPr>
              <a:t>Set Units</a:t>
            </a:r>
          </a:p>
          <a:p>
            <a:pPr marL="174625" indent="-174625">
              <a:buFont typeface="Arial" panose="020B0604020202020204" pitchFamily="34" charset="0"/>
              <a:buChar char="-"/>
            </a:pPr>
            <a:r>
              <a:rPr lang="en-US" sz="2000" dirty="0" smtClean="0">
                <a:latin typeface="Arial" pitchFamily="34" charset="0"/>
                <a:cs typeface="Arial" pitchFamily="34" charset="0"/>
              </a:rPr>
              <a:t>Edit Data Dictionary</a:t>
            </a:r>
          </a:p>
          <a:p>
            <a:pPr marL="174625" indent="-174625">
              <a:buFont typeface="Arial" panose="020B0604020202020204" pitchFamily="34" charset="0"/>
              <a:buChar char="-"/>
            </a:pPr>
            <a:r>
              <a:rPr lang="en-US" sz="2000" dirty="0" smtClean="0">
                <a:latin typeface="Arial" pitchFamily="34" charset="0"/>
                <a:cs typeface="Arial" pitchFamily="34" charset="0"/>
              </a:rPr>
              <a:t>Studio File</a:t>
            </a:r>
          </a:p>
        </p:txBody>
      </p:sp>
      <p:sp>
        <p:nvSpPr>
          <p:cNvPr id="7" name="TextBox 6"/>
          <p:cNvSpPr txBox="1"/>
          <p:nvPr/>
        </p:nvSpPr>
        <p:spPr>
          <a:xfrm>
            <a:off x="3230880" y="2247124"/>
            <a:ext cx="2971800" cy="1631216"/>
          </a:xfrm>
          <a:prstGeom prst="rect">
            <a:avLst/>
          </a:prstGeom>
          <a:noFill/>
        </p:spPr>
        <p:txBody>
          <a:bodyPr wrap="square" rtlCol="0">
            <a:spAutoFit/>
          </a:bodyPr>
          <a:lstStyle/>
          <a:p>
            <a:pPr marL="174625" indent="-174625">
              <a:buFont typeface="Arial" panose="020B0604020202020204" pitchFamily="34" charset="0"/>
              <a:buChar char="-"/>
            </a:pPr>
            <a:r>
              <a:rPr lang="en-US" sz="2000" dirty="0">
                <a:latin typeface="Arial" pitchFamily="34" charset="0"/>
                <a:cs typeface="Arial" pitchFamily="34" charset="0"/>
              </a:rPr>
              <a:t>Make Connection</a:t>
            </a:r>
          </a:p>
          <a:p>
            <a:pPr marL="174625" indent="-174625">
              <a:buFont typeface="Arial" panose="020B0604020202020204" pitchFamily="34" charset="0"/>
              <a:buChar char="-"/>
            </a:pPr>
            <a:r>
              <a:rPr lang="en-US" sz="2000" dirty="0">
                <a:latin typeface="Arial" pitchFamily="34" charset="0"/>
                <a:cs typeface="Arial" pitchFamily="34" charset="0"/>
              </a:rPr>
              <a:t>Data Dictionary</a:t>
            </a:r>
          </a:p>
          <a:p>
            <a:pPr marL="174625" indent="-174625">
              <a:buFont typeface="Arial" panose="020B0604020202020204" pitchFamily="34" charset="0"/>
              <a:buChar char="-"/>
            </a:pPr>
            <a:r>
              <a:rPr lang="en-US" sz="2000" dirty="0" smtClean="0">
                <a:latin typeface="Arial" pitchFamily="34" charset="0"/>
                <a:cs typeface="Arial" pitchFamily="34" charset="0"/>
              </a:rPr>
              <a:t>Studio File</a:t>
            </a:r>
          </a:p>
          <a:p>
            <a:pPr marL="174625" indent="-174625">
              <a:buFont typeface="Arial" panose="020B0604020202020204" pitchFamily="34" charset="0"/>
              <a:buChar char="-"/>
            </a:pPr>
            <a:r>
              <a:rPr lang="en-US" sz="2000" dirty="0" smtClean="0">
                <a:latin typeface="Arial" pitchFamily="34" charset="0"/>
                <a:cs typeface="Arial" pitchFamily="34" charset="0"/>
              </a:rPr>
              <a:t>Background </a:t>
            </a:r>
            <a:r>
              <a:rPr lang="en-US" sz="2000" dirty="0">
                <a:latin typeface="Arial" pitchFamily="34" charset="0"/>
                <a:cs typeface="Arial" pitchFamily="34" charset="0"/>
              </a:rPr>
              <a:t>Data</a:t>
            </a:r>
          </a:p>
          <a:p>
            <a:endParaRPr lang="en-US" sz="2000" dirty="0">
              <a:latin typeface="Arial" pitchFamily="34" charset="0"/>
              <a:cs typeface="Arial" pitchFamily="34" charset="0"/>
            </a:endParaRPr>
          </a:p>
        </p:txBody>
      </p:sp>
      <p:sp>
        <p:nvSpPr>
          <p:cNvPr id="8" name="TextBox 7"/>
          <p:cNvSpPr txBox="1"/>
          <p:nvPr/>
        </p:nvSpPr>
        <p:spPr>
          <a:xfrm>
            <a:off x="6126480" y="2237987"/>
            <a:ext cx="2971800" cy="1323439"/>
          </a:xfrm>
          <a:prstGeom prst="rect">
            <a:avLst/>
          </a:prstGeom>
          <a:noFill/>
        </p:spPr>
        <p:txBody>
          <a:bodyPr wrap="square" rtlCol="0">
            <a:spAutoFit/>
          </a:bodyPr>
          <a:lstStyle/>
          <a:p>
            <a:pPr marL="174625" indent="-174625">
              <a:buFont typeface="Arial" panose="020B0604020202020204" pitchFamily="34" charset="0"/>
              <a:buChar char="-"/>
            </a:pPr>
            <a:r>
              <a:rPr lang="en-US" sz="2000" dirty="0" smtClean="0">
                <a:latin typeface="Arial" pitchFamily="34" charset="0"/>
                <a:cs typeface="Arial" pitchFamily="34" charset="0"/>
              </a:rPr>
              <a:t>Receiver </a:t>
            </a:r>
            <a:r>
              <a:rPr lang="en-US" sz="2000" dirty="0">
                <a:latin typeface="Arial" pitchFamily="34" charset="0"/>
                <a:cs typeface="Arial" pitchFamily="34" charset="0"/>
              </a:rPr>
              <a:t>Configuration</a:t>
            </a:r>
          </a:p>
          <a:p>
            <a:pPr marL="174625" indent="-174625">
              <a:buFont typeface="Arial" panose="020B0604020202020204" pitchFamily="34" charset="0"/>
              <a:buChar char="-"/>
            </a:pPr>
            <a:r>
              <a:rPr lang="en-US" sz="2000" dirty="0" smtClean="0">
                <a:latin typeface="Arial" pitchFamily="34" charset="0"/>
                <a:cs typeface="Arial" pitchFamily="34" charset="0"/>
              </a:rPr>
              <a:t>Camera Setup</a:t>
            </a:r>
          </a:p>
          <a:p>
            <a:pPr marL="174625" indent="-174625">
              <a:buFont typeface="Arial" panose="020B0604020202020204" pitchFamily="34" charset="0"/>
              <a:buChar char="-"/>
            </a:pPr>
            <a:r>
              <a:rPr lang="en-US" sz="2000" dirty="0" smtClean="0">
                <a:latin typeface="Arial" pitchFamily="34" charset="0"/>
                <a:cs typeface="Arial" pitchFamily="34" charset="0"/>
              </a:rPr>
              <a:t>Satellite Planning</a:t>
            </a:r>
          </a:p>
          <a:p>
            <a:endParaRPr lang="en-US" sz="2000" dirty="0">
              <a:latin typeface="Arial" pitchFamily="34" charset="0"/>
              <a:cs typeface="Arial" pitchFamily="34" charset="0"/>
            </a:endParaRPr>
          </a:p>
        </p:txBody>
      </p:sp>
      <p:sp>
        <p:nvSpPr>
          <p:cNvPr id="9" name="TextBox 8"/>
          <p:cNvSpPr txBox="1"/>
          <p:nvPr/>
        </p:nvSpPr>
        <p:spPr>
          <a:xfrm>
            <a:off x="6139815" y="5038991"/>
            <a:ext cx="2971800" cy="1323439"/>
          </a:xfrm>
          <a:prstGeom prst="rect">
            <a:avLst/>
          </a:prstGeom>
          <a:noFill/>
        </p:spPr>
        <p:txBody>
          <a:bodyPr wrap="square" rtlCol="0">
            <a:spAutoFit/>
          </a:bodyPr>
          <a:lstStyle/>
          <a:p>
            <a:pPr marL="174625" indent="-174625">
              <a:buFont typeface="Arial" panose="020B0604020202020204" pitchFamily="34" charset="0"/>
              <a:buChar char="-"/>
            </a:pPr>
            <a:r>
              <a:rPr lang="en-US" sz="2000" dirty="0" smtClean="0">
                <a:latin typeface="Arial" pitchFamily="34" charset="0"/>
                <a:cs typeface="Arial" pitchFamily="34" charset="0"/>
              </a:rPr>
              <a:t>Points</a:t>
            </a:r>
            <a:r>
              <a:rPr lang="en-US" sz="2000" dirty="0">
                <a:latin typeface="Arial" pitchFamily="34" charset="0"/>
                <a:cs typeface="Arial" pitchFamily="34" charset="0"/>
              </a:rPr>
              <a:t>, Lines, Areas</a:t>
            </a:r>
          </a:p>
          <a:p>
            <a:pPr marL="174625" indent="-174625">
              <a:buFont typeface="Arial" panose="020B0604020202020204" pitchFamily="34" charset="0"/>
              <a:buChar char="-"/>
            </a:pPr>
            <a:r>
              <a:rPr lang="en-US" sz="2000" dirty="0">
                <a:latin typeface="Arial" pitchFamily="34" charset="0"/>
                <a:cs typeface="Arial" pitchFamily="34" charset="0"/>
              </a:rPr>
              <a:t>Assign Attributes</a:t>
            </a:r>
          </a:p>
          <a:p>
            <a:pPr marL="174625" indent="-174625">
              <a:buFont typeface="Arial" panose="020B0604020202020204" pitchFamily="34" charset="0"/>
              <a:buChar char="-"/>
            </a:pPr>
            <a:r>
              <a:rPr lang="en-US" sz="2000" dirty="0" smtClean="0">
                <a:latin typeface="Arial" pitchFamily="34" charset="0"/>
                <a:cs typeface="Arial" pitchFamily="34" charset="0"/>
              </a:rPr>
              <a:t>Take Photos</a:t>
            </a:r>
          </a:p>
          <a:p>
            <a:pPr marL="174625" indent="-174625">
              <a:buFont typeface="Arial" panose="020B0604020202020204" pitchFamily="34" charset="0"/>
              <a:buChar char="-"/>
            </a:pPr>
            <a:r>
              <a:rPr lang="en-US" sz="2000" smtClean="0">
                <a:latin typeface="Arial" pitchFamily="34" charset="0"/>
                <a:cs typeface="Arial" pitchFamily="34" charset="0"/>
              </a:rPr>
              <a:t>Navigate</a:t>
            </a:r>
            <a:endParaRPr lang="en-US" sz="2000" dirty="0">
              <a:latin typeface="Arial" pitchFamily="34" charset="0"/>
              <a:cs typeface="Arial" pitchFamily="34" charset="0"/>
            </a:endParaRPr>
          </a:p>
        </p:txBody>
      </p:sp>
      <p:sp>
        <p:nvSpPr>
          <p:cNvPr id="10" name="TextBox 9"/>
          <p:cNvSpPr txBox="1"/>
          <p:nvPr/>
        </p:nvSpPr>
        <p:spPr>
          <a:xfrm>
            <a:off x="3253740" y="5067566"/>
            <a:ext cx="2971800" cy="1015663"/>
          </a:xfrm>
          <a:prstGeom prst="rect">
            <a:avLst/>
          </a:prstGeom>
          <a:noFill/>
        </p:spPr>
        <p:txBody>
          <a:bodyPr wrap="square" rtlCol="0">
            <a:spAutoFit/>
          </a:bodyPr>
          <a:lstStyle/>
          <a:p>
            <a:pPr marL="174625" indent="-174625">
              <a:buFont typeface="Arial" panose="020B0604020202020204" pitchFamily="34" charset="0"/>
              <a:buChar char="-"/>
            </a:pPr>
            <a:r>
              <a:rPr lang="en-US" sz="2000" dirty="0" smtClean="0">
                <a:latin typeface="Arial" pitchFamily="34" charset="0"/>
                <a:cs typeface="Arial" pitchFamily="34" charset="0"/>
              </a:rPr>
              <a:t>Make Connection</a:t>
            </a:r>
          </a:p>
          <a:p>
            <a:pPr marL="174625" indent="-174625">
              <a:buFont typeface="Arial" panose="020B0604020202020204" pitchFamily="34" charset="0"/>
              <a:buChar char="-"/>
            </a:pPr>
            <a:r>
              <a:rPr lang="en-US" sz="2000" dirty="0" smtClean="0">
                <a:latin typeface="Arial" pitchFamily="34" charset="0"/>
                <a:cs typeface="Arial" pitchFamily="34" charset="0"/>
              </a:rPr>
              <a:t>SSF File</a:t>
            </a:r>
          </a:p>
          <a:p>
            <a:pPr marL="174625" indent="-174625">
              <a:buFont typeface="Arial" panose="020B0604020202020204" pitchFamily="34" charset="0"/>
              <a:buChar char="-"/>
            </a:pPr>
            <a:r>
              <a:rPr lang="en-US" sz="2000" dirty="0" smtClean="0">
                <a:latin typeface="Arial" pitchFamily="34" charset="0"/>
                <a:cs typeface="Arial" pitchFamily="34" charset="0"/>
              </a:rPr>
              <a:t>Photos</a:t>
            </a:r>
            <a:endParaRPr lang="en-US" sz="2000" dirty="0">
              <a:latin typeface="Arial" pitchFamily="34" charset="0"/>
              <a:cs typeface="Arial" pitchFamily="34" charset="0"/>
            </a:endParaRPr>
          </a:p>
        </p:txBody>
      </p:sp>
      <p:sp>
        <p:nvSpPr>
          <p:cNvPr id="11" name="TextBox 10"/>
          <p:cNvSpPr txBox="1"/>
          <p:nvPr/>
        </p:nvSpPr>
        <p:spPr>
          <a:xfrm>
            <a:off x="259080" y="5047057"/>
            <a:ext cx="2971800" cy="1631216"/>
          </a:xfrm>
          <a:prstGeom prst="rect">
            <a:avLst/>
          </a:prstGeom>
          <a:noFill/>
        </p:spPr>
        <p:txBody>
          <a:bodyPr wrap="square" rtlCol="0">
            <a:spAutoFit/>
          </a:bodyPr>
          <a:lstStyle/>
          <a:p>
            <a:pPr marL="174625" indent="-174625">
              <a:buFont typeface="Arial" panose="020B0604020202020204" pitchFamily="34" charset="0"/>
              <a:buChar char="-"/>
            </a:pPr>
            <a:r>
              <a:rPr lang="en-US" sz="2000" dirty="0">
                <a:latin typeface="Arial" pitchFamily="34" charset="0"/>
                <a:cs typeface="Arial" pitchFamily="34" charset="0"/>
              </a:rPr>
              <a:t>Check/Verify Files</a:t>
            </a:r>
          </a:p>
          <a:p>
            <a:pPr marL="174625" indent="-174625">
              <a:buFont typeface="Arial" panose="020B0604020202020204" pitchFamily="34" charset="0"/>
              <a:buChar char="-"/>
            </a:pPr>
            <a:r>
              <a:rPr lang="en-US" sz="2000" dirty="0">
                <a:latin typeface="Arial" pitchFamily="34" charset="0"/>
                <a:cs typeface="Arial" pitchFamily="34" charset="0"/>
              </a:rPr>
              <a:t>Differential Correction</a:t>
            </a:r>
          </a:p>
          <a:p>
            <a:pPr marL="174625" indent="-174625">
              <a:buFont typeface="Arial" panose="020B0604020202020204" pitchFamily="34" charset="0"/>
              <a:buChar char="-"/>
            </a:pPr>
            <a:r>
              <a:rPr lang="en-US" sz="2000" dirty="0" smtClean="0">
                <a:latin typeface="Arial" pitchFamily="34" charset="0"/>
                <a:cs typeface="Arial" pitchFamily="34" charset="0"/>
              </a:rPr>
              <a:t>Edit Corrected File</a:t>
            </a:r>
            <a:endParaRPr lang="en-US" sz="2000" dirty="0">
              <a:latin typeface="Arial" pitchFamily="34" charset="0"/>
              <a:cs typeface="Arial" pitchFamily="34" charset="0"/>
            </a:endParaRPr>
          </a:p>
          <a:p>
            <a:pPr marL="174625" indent="-174625">
              <a:buFont typeface="Arial" panose="020B0604020202020204" pitchFamily="34" charset="0"/>
              <a:buChar char="-"/>
            </a:pPr>
            <a:r>
              <a:rPr lang="en-US" sz="2000" dirty="0" smtClean="0">
                <a:latin typeface="Arial" pitchFamily="34" charset="0"/>
                <a:cs typeface="Arial" pitchFamily="34" charset="0"/>
              </a:rPr>
              <a:t>Export to KMZ / GIS</a:t>
            </a:r>
          </a:p>
          <a:p>
            <a:pPr marL="174625" indent="-174625">
              <a:buFont typeface="Arial" panose="020B0604020202020204" pitchFamily="34" charset="0"/>
              <a:buChar char="-"/>
            </a:pPr>
            <a:r>
              <a:rPr lang="en-US" sz="2000" dirty="0" smtClean="0">
                <a:latin typeface="Arial" pitchFamily="34" charset="0"/>
                <a:cs typeface="Arial" pitchFamily="34" charset="0"/>
              </a:rPr>
              <a:t>GeoJot+ Processing</a:t>
            </a:r>
            <a:endParaRPr lang="en-US" sz="2000" dirty="0">
              <a:latin typeface="Arial" pitchFamily="34" charset="0"/>
              <a:cs typeface="Arial" pitchFamily="34" charset="0"/>
            </a:endParaRPr>
          </a:p>
        </p:txBody>
      </p:sp>
      <p:sp>
        <p:nvSpPr>
          <p:cNvPr id="12" name="AutoShape 23"/>
          <p:cNvSpPr>
            <a:spLocks noChangeArrowheads="1"/>
          </p:cNvSpPr>
          <p:nvPr/>
        </p:nvSpPr>
        <p:spPr bwMode="auto">
          <a:xfrm>
            <a:off x="129540" y="3589672"/>
            <a:ext cx="2162175" cy="1438275"/>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fontAlgn="auto">
              <a:spcBef>
                <a:spcPts val="0"/>
              </a:spcBef>
              <a:spcAft>
                <a:spcPts val="0"/>
              </a:spcAft>
              <a:defRPr/>
            </a:pPr>
            <a:endParaRPr lang="en-US" dirty="0">
              <a:latin typeface="+mn-lt"/>
            </a:endParaRPr>
          </a:p>
        </p:txBody>
      </p:sp>
      <p:sp>
        <p:nvSpPr>
          <p:cNvPr id="13" name="AutoShape 23"/>
          <p:cNvSpPr>
            <a:spLocks noChangeArrowheads="1"/>
          </p:cNvSpPr>
          <p:nvPr/>
        </p:nvSpPr>
        <p:spPr bwMode="auto">
          <a:xfrm>
            <a:off x="259080" y="5951494"/>
            <a:ext cx="2657475" cy="390525"/>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fontAlgn="auto">
              <a:spcBef>
                <a:spcPts val="0"/>
              </a:spcBef>
              <a:spcAft>
                <a:spcPts val="0"/>
              </a:spcAft>
              <a:defRPr/>
            </a:pPr>
            <a:endParaRPr lang="en-US" dirty="0">
              <a:latin typeface="+mn-lt"/>
            </a:endParaRPr>
          </a:p>
        </p:txBody>
      </p:sp>
      <p:sp>
        <p:nvSpPr>
          <p:cNvPr id="2" name="Slide Number Placeholder 1"/>
          <p:cNvSpPr>
            <a:spLocks noGrp="1"/>
          </p:cNvSpPr>
          <p:nvPr>
            <p:ph type="sldNum" sz="quarter" idx="12"/>
          </p:nvPr>
        </p:nvSpPr>
        <p:spPr/>
        <p:txBody>
          <a:bodyPr/>
          <a:lstStyle/>
          <a:p>
            <a:pPr>
              <a:defRPr/>
            </a:pPr>
            <a:fld id="{1A219EA0-FD43-4D56-ADD3-081B376BB2DA}" type="slidenum">
              <a:rPr lang="en-US" smtClean="0"/>
              <a:pPr>
                <a:defRPr/>
              </a:pPr>
              <a:t>65</a:t>
            </a:fld>
            <a:endParaRPr lang="en-US"/>
          </a:p>
        </p:txBody>
      </p:sp>
    </p:spTree>
    <p:extLst>
      <p:ext uri="{BB962C8B-B14F-4D97-AF65-F5344CB8AC3E}">
        <p14:creationId xmlns:p14="http://schemas.microsoft.com/office/powerpoint/2010/main" val="1394833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026" descr="arrows_n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FED7B3E-CD0B-43BB-BC9E-238819530AB1}" type="slidenum">
              <a:rPr lang="en-US" smtClean="0"/>
              <a:pPr>
                <a:defRPr/>
              </a:pPr>
              <a:t>66</a:t>
            </a:fld>
            <a:endParaRPr lang="en-US"/>
          </a:p>
        </p:txBody>
      </p:sp>
    </p:spTree>
    <p:extLst>
      <p:ext uri="{BB962C8B-B14F-4D97-AF65-F5344CB8AC3E}">
        <p14:creationId xmlns:p14="http://schemas.microsoft.com/office/powerpoint/2010/main" val="8920063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To GIS </a:t>
            </a:r>
            <a:endParaRPr lang="en-US" dirty="0"/>
          </a:p>
        </p:txBody>
      </p:sp>
      <p:sp>
        <p:nvSpPr>
          <p:cNvPr id="7" name="Slide Number Placeholder 6"/>
          <p:cNvSpPr>
            <a:spLocks noGrp="1"/>
          </p:cNvSpPr>
          <p:nvPr>
            <p:ph type="sldNum" sz="quarter" idx="12"/>
          </p:nvPr>
        </p:nvSpPr>
        <p:spPr/>
        <p:txBody>
          <a:bodyPr/>
          <a:lstStyle/>
          <a:p>
            <a:pPr>
              <a:defRPr/>
            </a:pPr>
            <a:fld id="{880B181F-1748-4B91-B4F2-E630AB9FABC1}" type="slidenum">
              <a:rPr lang="en-US" smtClean="0"/>
              <a:pPr>
                <a:defRPr/>
              </a:pPr>
              <a:t>67</a:t>
            </a:fld>
            <a:endParaRPr lang="en-US"/>
          </a:p>
        </p:txBody>
      </p:sp>
      <p:sp>
        <p:nvSpPr>
          <p:cNvPr id="3" name="Rectangle 17"/>
          <p:cNvSpPr>
            <a:spLocks noChangeArrowheads="1"/>
          </p:cNvSpPr>
          <p:nvPr/>
        </p:nvSpPr>
        <p:spPr bwMode="auto">
          <a:xfrm>
            <a:off x="445965" y="2545666"/>
            <a:ext cx="3917950" cy="1524000"/>
          </a:xfrm>
          <a:prstGeom prst="rect">
            <a:avLst/>
          </a:prstGeom>
          <a:solidFill>
            <a:srgbClr val="FF9933"/>
          </a:solidFill>
          <a:ln w="28575">
            <a:solidFill>
              <a:srgbClr val="FF3300"/>
            </a:solidFill>
            <a:miter lim="800000"/>
            <a:headEnd/>
            <a:tailEnd/>
          </a:ln>
          <a:effectLst>
            <a:outerShdw dist="117088" dir="2436078" algn="ctr" rotWithShape="0">
              <a:schemeClr val="bg2">
                <a:alpha val="90000"/>
              </a:schemeClr>
            </a:outerShdw>
          </a:effectLst>
        </p:spPr>
        <p:txBody>
          <a:bodyPr lIns="92075" tIns="46038" rIns="92075" bIns="46038" anchor="ctr"/>
          <a:lstStyle/>
          <a:p>
            <a:pPr algn="ctr" eaLnBrk="0" hangingPunct="0">
              <a:lnSpc>
                <a:spcPts val="5000"/>
              </a:lnSpc>
              <a:defRPr/>
            </a:pPr>
            <a:r>
              <a:rPr lang="en-US" sz="4400" b="1" dirty="0">
                <a:solidFill>
                  <a:srgbClr val="0000CC"/>
                </a:solidFill>
                <a:effectLst>
                  <a:outerShdw blurRad="38100" dist="38100" dir="2700000" algn="tl">
                    <a:srgbClr val="000000"/>
                  </a:outerShdw>
                </a:effectLst>
                <a:latin typeface="Arial" pitchFamily="34" charset="0"/>
              </a:rPr>
              <a:t>ESRI Shapefile</a:t>
            </a:r>
          </a:p>
        </p:txBody>
      </p:sp>
      <p:sp>
        <p:nvSpPr>
          <p:cNvPr id="4" name="Rectangle 17"/>
          <p:cNvSpPr>
            <a:spLocks noChangeArrowheads="1"/>
          </p:cNvSpPr>
          <p:nvPr/>
        </p:nvSpPr>
        <p:spPr bwMode="auto">
          <a:xfrm>
            <a:off x="4804605" y="2545666"/>
            <a:ext cx="3917950" cy="1524000"/>
          </a:xfrm>
          <a:prstGeom prst="rect">
            <a:avLst/>
          </a:prstGeom>
          <a:solidFill>
            <a:srgbClr val="FF9933"/>
          </a:solidFill>
          <a:ln w="28575">
            <a:solidFill>
              <a:srgbClr val="FF3300"/>
            </a:solidFill>
            <a:miter lim="800000"/>
            <a:headEnd/>
            <a:tailEnd/>
          </a:ln>
          <a:effectLst>
            <a:outerShdw dist="117088" dir="2436078" algn="ctr" rotWithShape="0">
              <a:schemeClr val="bg2">
                <a:alpha val="90000"/>
              </a:schemeClr>
            </a:outerShdw>
          </a:effectLst>
        </p:spPr>
        <p:txBody>
          <a:bodyPr lIns="92075" tIns="46038" rIns="92075" bIns="46038" anchor="ctr"/>
          <a:lstStyle/>
          <a:p>
            <a:pPr algn="ctr" eaLnBrk="0" hangingPunct="0">
              <a:lnSpc>
                <a:spcPts val="5000"/>
              </a:lnSpc>
              <a:defRPr/>
            </a:pPr>
            <a:r>
              <a:rPr lang="en-US" sz="4400" b="1" dirty="0">
                <a:solidFill>
                  <a:srgbClr val="0000CC"/>
                </a:solidFill>
                <a:effectLst>
                  <a:outerShdw blurRad="38100" dist="38100" dir="2700000" algn="tl">
                    <a:srgbClr val="000000"/>
                  </a:outerShdw>
                </a:effectLst>
                <a:latin typeface="Arial" pitchFamily="34" charset="0"/>
              </a:rPr>
              <a:t>ESRI </a:t>
            </a:r>
            <a:r>
              <a:rPr lang="en-US" sz="4400" b="1" dirty="0" smtClean="0">
                <a:solidFill>
                  <a:srgbClr val="0000CC"/>
                </a:solidFill>
                <a:effectLst>
                  <a:outerShdw blurRad="38100" dist="38100" dir="2700000" algn="tl">
                    <a:srgbClr val="000000"/>
                  </a:outerShdw>
                </a:effectLst>
                <a:latin typeface="Arial" pitchFamily="34" charset="0"/>
              </a:rPr>
              <a:t>File Geodatabase</a:t>
            </a:r>
            <a:endParaRPr lang="en-US" sz="4400" b="1" dirty="0">
              <a:solidFill>
                <a:srgbClr val="0000CC"/>
              </a:solidFill>
              <a:effectLst>
                <a:outerShdw blurRad="38100" dist="38100" dir="2700000" algn="tl">
                  <a:srgbClr val="000000"/>
                </a:outerShdw>
              </a:effectLst>
              <a:latin typeface="Arial" pitchFamily="34" charset="0"/>
            </a:endParaRPr>
          </a:p>
        </p:txBody>
      </p:sp>
      <p:sp>
        <p:nvSpPr>
          <p:cNvPr id="5" name="TextBox 4"/>
          <p:cNvSpPr txBox="1"/>
          <p:nvPr/>
        </p:nvSpPr>
        <p:spPr>
          <a:xfrm>
            <a:off x="621323" y="4459458"/>
            <a:ext cx="3742592" cy="1569660"/>
          </a:xfrm>
          <a:prstGeom prst="rect">
            <a:avLst/>
          </a:prstGeom>
          <a:noFill/>
        </p:spPr>
        <p:txBody>
          <a:bodyPr wrap="square" rtlCol="0">
            <a:spAutoFit/>
          </a:bodyPr>
          <a:lstStyle/>
          <a:p>
            <a:pPr algn="ctr"/>
            <a:r>
              <a:rPr lang="en-US" sz="3200" dirty="0" smtClean="0">
                <a:latin typeface="+mj-lt"/>
                <a:hlinkClick r:id="rId2" action="ppaction://hlinksldjump"/>
              </a:rPr>
              <a:t>Click Here to proceed to Shapefile Export</a:t>
            </a:r>
            <a:endParaRPr lang="en-US" sz="3200" dirty="0">
              <a:latin typeface="+mj-lt"/>
            </a:endParaRPr>
          </a:p>
        </p:txBody>
      </p:sp>
      <p:sp>
        <p:nvSpPr>
          <p:cNvPr id="6" name="AutoShape 6"/>
          <p:cNvSpPr>
            <a:spLocks noChangeArrowheads="1"/>
          </p:cNvSpPr>
          <p:nvPr/>
        </p:nvSpPr>
        <p:spPr bwMode="auto">
          <a:xfrm>
            <a:off x="4970499" y="2180493"/>
            <a:ext cx="3586162" cy="206426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fontAlgn="auto">
              <a:spcBef>
                <a:spcPts val="0"/>
              </a:spcBef>
              <a:spcAft>
                <a:spcPts val="0"/>
              </a:spcAft>
              <a:defRPr/>
            </a:pPr>
            <a:endParaRPr kumimoji="0" lang="en-US" sz="1800" kern="0">
              <a:solidFill>
                <a:sysClr val="windowText" lastClr="000000"/>
              </a:solidFill>
              <a:latin typeface="Calibri"/>
            </a:endParaRPr>
          </a:p>
        </p:txBody>
      </p:sp>
    </p:spTree>
    <p:extLst>
      <p:ext uri="{BB962C8B-B14F-4D97-AF65-F5344CB8AC3E}">
        <p14:creationId xmlns:p14="http://schemas.microsoft.com/office/powerpoint/2010/main" val="18064829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66675" y="144463"/>
            <a:ext cx="9144000" cy="882650"/>
          </a:xfrm>
        </p:spPr>
        <p:txBody>
          <a:bodyPr/>
          <a:lstStyle/>
          <a:p>
            <a:pPr>
              <a:defRPr/>
            </a:pPr>
            <a:r>
              <a:rPr lang="en-US" dirty="0" smtClean="0">
                <a:solidFill>
                  <a:srgbClr val="FFFF00"/>
                </a:solidFill>
              </a:rPr>
              <a:t>Change Log</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68</a:t>
            </a:fld>
            <a:endParaRPr lang="en-US"/>
          </a:p>
        </p:txBody>
      </p:sp>
      <p:sp>
        <p:nvSpPr>
          <p:cNvPr id="15363" name="Rectangle 4"/>
          <p:cNvSpPr>
            <a:spLocks noChangeArrowheads="1"/>
          </p:cNvSpPr>
          <p:nvPr/>
        </p:nvSpPr>
        <p:spPr bwMode="auto">
          <a:xfrm>
            <a:off x="0" y="1466850"/>
            <a:ext cx="8934450" cy="4857750"/>
          </a:xfrm>
          <a:prstGeom prst="rect">
            <a:avLst/>
          </a:prstGeom>
          <a:noFill/>
          <a:ln w="9525">
            <a:noFill/>
            <a:miter lim="800000"/>
            <a:headEnd/>
            <a:tailEnd/>
          </a:ln>
        </p:spPr>
        <p:txBody>
          <a:bodyPr lIns="92075" tIns="46038" rIns="92075" bIns="46038" anchor="ctr"/>
          <a:lstStyle/>
          <a:p>
            <a:pPr marL="571500" indent="-571500" fontAlgn="auto">
              <a:lnSpc>
                <a:spcPct val="120000"/>
              </a:lnSpc>
              <a:spcBef>
                <a:spcPts val="0"/>
              </a:spcBef>
              <a:spcAft>
                <a:spcPts val="0"/>
              </a:spcAft>
              <a:buFontTx/>
              <a:buChar char="-"/>
              <a:defRPr/>
            </a:pPr>
            <a:r>
              <a:rPr lang="en-US" sz="2800" b="1" dirty="0" smtClean="0">
                <a:solidFill>
                  <a:srgbClr val="FFFFFF"/>
                </a:solidFill>
                <a:effectLst>
                  <a:outerShdw blurRad="63500" dist="114300" dir="3000000" algn="tl" rotWithShape="0">
                    <a:prstClr val="black">
                      <a:alpha val="50000"/>
                    </a:prstClr>
                  </a:outerShdw>
                </a:effectLst>
                <a:latin typeface="Arial" charset="0"/>
              </a:rPr>
              <a:t>You must use the XML Text for Alaska Albers CORS96.  This is a bug that has not been resolved as of June 2015. (redefine GDB FC’s as Alaska Albers NAD83 (2011) in Arc</a:t>
            </a:r>
            <a:endParaRPr lang="en-US" sz="2800" b="1" dirty="0">
              <a:solidFill>
                <a:srgbClr val="FFFFFF"/>
              </a:solidFill>
              <a:effectLst>
                <a:outerShdw blurRad="63500" dist="114300" dir="3000000" algn="tl" rotWithShape="0">
                  <a:prstClr val="black">
                    <a:alpha val="50000"/>
                  </a:prstClr>
                </a:outerShdw>
              </a:effectLst>
              <a:latin typeface="Arial" charset="0"/>
            </a:endParaRPr>
          </a:p>
        </p:txBody>
      </p:sp>
    </p:spTree>
    <p:extLst>
      <p:ext uri="{BB962C8B-B14F-4D97-AF65-F5344CB8AC3E}">
        <p14:creationId xmlns:p14="http://schemas.microsoft.com/office/powerpoint/2010/main" val="422317217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5950" name="AutoShape 30"/>
          <p:cNvSpPr>
            <a:spLocks noChangeArrowheads="1"/>
          </p:cNvSpPr>
          <p:nvPr/>
        </p:nvSpPr>
        <p:spPr bwMode="auto">
          <a:xfrm rot="16206973">
            <a:off x="3928269" y="2831307"/>
            <a:ext cx="381000" cy="1147762"/>
          </a:xfrm>
          <a:prstGeom prst="downArrow">
            <a:avLst>
              <a:gd name="adj1" fmla="val 40731"/>
              <a:gd name="adj2" fmla="val 70306"/>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90000"/>
              </a:srgbClr>
            </a:outerShdw>
          </a:effectLst>
        </p:spPr>
        <p:txBody>
          <a:bodyPr wrap="none" anchor="ctr">
            <a:sp3d/>
          </a:bodyPr>
          <a:lstStyle/>
          <a:p>
            <a:pPr eaLnBrk="0" fontAlgn="auto" hangingPunct="0">
              <a:spcBef>
                <a:spcPts val="0"/>
              </a:spcBef>
              <a:spcAft>
                <a:spcPts val="0"/>
              </a:spcAft>
              <a:defRPr/>
            </a:pPr>
            <a:endParaRPr lang="en-US">
              <a:latin typeface="+mn-lt"/>
            </a:endParaRPr>
          </a:p>
        </p:txBody>
      </p:sp>
      <p:sp>
        <p:nvSpPr>
          <p:cNvPr id="465922" name="Rectangle 2"/>
          <p:cNvSpPr>
            <a:spLocks noGrp="1" noChangeArrowheads="1"/>
          </p:cNvSpPr>
          <p:nvPr>
            <p:ph type="title"/>
          </p:nvPr>
        </p:nvSpPr>
        <p:spPr>
          <a:xfrm>
            <a:off x="285750" y="200025"/>
            <a:ext cx="3409950" cy="981075"/>
          </a:xfrm>
          <a:effectLst/>
        </p:spPr>
        <p:txBody>
          <a:bodyPr/>
          <a:lstStyle/>
          <a:p>
            <a:pPr>
              <a:defRPr/>
            </a:pPr>
            <a:r>
              <a:rPr sz="4000" dirty="0" smtClean="0">
                <a:effectLst/>
              </a:rPr>
              <a:t> </a:t>
            </a:r>
            <a:r>
              <a:rPr dirty="0" smtClean="0"/>
              <a:t>Objective</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69</a:t>
            </a:fld>
            <a:endParaRPr lang="en-US"/>
          </a:p>
        </p:txBody>
      </p:sp>
      <p:sp>
        <p:nvSpPr>
          <p:cNvPr id="465932" name="Text Box 12"/>
          <p:cNvSpPr txBox="1">
            <a:spLocks noChangeArrowheads="1"/>
          </p:cNvSpPr>
          <p:nvPr/>
        </p:nvSpPr>
        <p:spPr bwMode="auto">
          <a:xfrm>
            <a:off x="4811713" y="5448300"/>
            <a:ext cx="3895725" cy="1077913"/>
          </a:xfrm>
          <a:prstGeom prst="rect">
            <a:avLst/>
          </a:prstGeom>
          <a:solidFill>
            <a:srgbClr val="C0C0C0"/>
          </a:solidFill>
          <a:ln w="28575" cap="sq">
            <a:solidFill>
              <a:schemeClr val="bg2"/>
            </a:solidFill>
            <a:miter lim="800000"/>
            <a:headEnd type="none" w="sm" len="sm"/>
            <a:tailEnd type="none" w="sm" len="sm"/>
          </a:ln>
          <a:effectLst>
            <a:outerShdw dist="107763" dir="2700000" algn="ctr" rotWithShape="0">
              <a:schemeClr val="bg2">
                <a:alpha val="90000"/>
              </a:schemeClr>
            </a:outerShdw>
          </a:effectLst>
        </p:spPr>
        <p:txBody>
          <a:bodyPr>
            <a:spAutoFit/>
          </a:bodyPr>
          <a:lstStyle/>
          <a:p>
            <a:pPr eaLnBrk="0" hangingPunct="0">
              <a:spcBef>
                <a:spcPct val="50000"/>
              </a:spcBef>
              <a:defRPr/>
            </a:pPr>
            <a:r>
              <a:rPr lang="en-US" sz="3200" b="1" dirty="0">
                <a:solidFill>
                  <a:srgbClr val="000099"/>
                </a:solidFill>
                <a:effectLst>
                  <a:outerShdw blurRad="38100" dist="38100" dir="2700000" algn="tl">
                    <a:srgbClr val="000000">
                      <a:alpha val="43137"/>
                    </a:srgbClr>
                  </a:outerShdw>
                </a:effectLst>
                <a:latin typeface="Arial" pitchFamily="34" charset="0"/>
              </a:rPr>
              <a:t>.inf	+   .txt Information files</a:t>
            </a:r>
          </a:p>
        </p:txBody>
      </p:sp>
      <p:sp>
        <p:nvSpPr>
          <p:cNvPr id="465934" name="Text Box 14"/>
          <p:cNvSpPr txBox="1">
            <a:spLocks noChangeArrowheads="1"/>
          </p:cNvSpPr>
          <p:nvPr/>
        </p:nvSpPr>
        <p:spPr bwMode="auto">
          <a:xfrm>
            <a:off x="6513513" y="4533900"/>
            <a:ext cx="628650" cy="1006475"/>
          </a:xfrm>
          <a:prstGeom prst="rect">
            <a:avLst/>
          </a:prstGeom>
          <a:noFill/>
          <a:ln w="12700" cap="sq">
            <a:noFill/>
            <a:miter lim="800000"/>
            <a:headEnd type="none" w="sm" len="sm"/>
            <a:tailEnd type="none" w="sm" len="sm"/>
          </a:ln>
        </p:spPr>
        <p:txBody>
          <a:bodyPr>
            <a:spAutoFit/>
          </a:bodyPr>
          <a:lstStyle/>
          <a:p>
            <a:pPr eaLnBrk="0" hangingPunct="0">
              <a:defRPr/>
            </a:pPr>
            <a:r>
              <a:rPr lang="en-US" sz="6000" b="1" dirty="0">
                <a:solidFill>
                  <a:srgbClr val="FF3300"/>
                </a:solidFill>
                <a:effectLst>
                  <a:outerShdw blurRad="50800" dist="38100" dir="3000000" algn="tl">
                    <a:srgbClr val="000000">
                      <a:alpha val="50000"/>
                    </a:srgbClr>
                  </a:outerShdw>
                </a:effectLst>
                <a:latin typeface="Arial" pitchFamily="34" charset="0"/>
              </a:rPr>
              <a:t>+</a:t>
            </a:r>
          </a:p>
        </p:txBody>
      </p:sp>
      <p:grpSp>
        <p:nvGrpSpPr>
          <p:cNvPr id="30726" name="Group 15"/>
          <p:cNvGrpSpPr>
            <a:grpSpLocks/>
          </p:cNvGrpSpPr>
          <p:nvPr/>
        </p:nvGrpSpPr>
        <p:grpSpPr bwMode="auto">
          <a:xfrm>
            <a:off x="4737150" y="887242"/>
            <a:ext cx="4337050" cy="3345385"/>
            <a:chOff x="4807335" y="266700"/>
            <a:chExt cx="3917565" cy="2247791"/>
          </a:xfrm>
        </p:grpSpPr>
        <p:sp>
          <p:nvSpPr>
            <p:cNvPr id="465930" name="Text Box 10"/>
            <p:cNvSpPr txBox="1">
              <a:spLocks noChangeArrowheads="1"/>
            </p:cNvSpPr>
            <p:nvPr/>
          </p:nvSpPr>
          <p:spPr bwMode="auto">
            <a:xfrm>
              <a:off x="4812098" y="1790700"/>
              <a:ext cx="3912802" cy="723791"/>
            </a:xfrm>
            <a:prstGeom prst="rect">
              <a:avLst/>
            </a:prstGeom>
            <a:solidFill>
              <a:srgbClr val="C0C0C0"/>
            </a:solidFill>
            <a:ln w="28575" cap="sq">
              <a:solidFill>
                <a:schemeClr val="bg2"/>
              </a:solidFill>
              <a:miter lim="800000"/>
              <a:headEnd type="none" w="sm" len="sm"/>
              <a:tailEnd type="none" w="sm" len="sm"/>
            </a:ln>
            <a:effectLst>
              <a:outerShdw dist="117088" dir="2436078" algn="ctr" rotWithShape="0">
                <a:schemeClr val="bg2">
                  <a:alpha val="90000"/>
                </a:schemeClr>
              </a:outerShdw>
            </a:effectLst>
          </p:spPr>
          <p:txBody>
            <a:bodyPr>
              <a:spAutoFit/>
            </a:bodyPr>
            <a:lstStyle/>
            <a:p>
              <a:pPr eaLnBrk="0" hangingPunct="0">
                <a:spcBef>
                  <a:spcPct val="50000"/>
                </a:spcBef>
                <a:defRPr/>
              </a:pPr>
              <a:r>
                <a:rPr lang="en-US" sz="3200" b="1" dirty="0" smtClean="0">
                  <a:solidFill>
                    <a:srgbClr val="000099"/>
                  </a:solidFill>
                  <a:effectLst>
                    <a:outerShdw blurRad="38100" dist="38100" dir="2700000" algn="tl">
                      <a:srgbClr val="000000">
                        <a:alpha val="43137"/>
                      </a:srgbClr>
                    </a:outerShdw>
                  </a:effectLst>
                  <a:latin typeface="Arial" pitchFamily="34" charset="0"/>
                </a:rPr>
                <a:t>.</a:t>
              </a:r>
              <a:r>
                <a:rPr lang="en-US" sz="3200" b="1" dirty="0" err="1" smtClean="0">
                  <a:solidFill>
                    <a:srgbClr val="000099"/>
                  </a:solidFill>
                  <a:effectLst>
                    <a:outerShdw blurRad="38100" dist="38100" dir="2700000" algn="tl">
                      <a:srgbClr val="000000">
                        <a:alpha val="43137"/>
                      </a:srgbClr>
                    </a:outerShdw>
                  </a:effectLst>
                  <a:latin typeface="Arial" pitchFamily="34" charset="0"/>
                </a:rPr>
                <a:t>gdb</a:t>
              </a:r>
              <a:r>
                <a:rPr lang="en-US" sz="3200" b="1" dirty="0" smtClean="0">
                  <a:solidFill>
                    <a:srgbClr val="000099"/>
                  </a:solidFill>
                  <a:effectLst>
                    <a:outerShdw blurRad="38100" dist="38100" dir="2700000" algn="tl">
                      <a:srgbClr val="000000">
                        <a:alpha val="43137"/>
                      </a:srgbClr>
                    </a:outerShdw>
                  </a:effectLst>
                  <a:latin typeface="Arial" pitchFamily="34" charset="0"/>
                </a:rPr>
                <a:t> – (All Features)</a:t>
              </a:r>
              <a:endParaRPr lang="en-US" sz="2800" b="1" dirty="0">
                <a:solidFill>
                  <a:srgbClr val="000099"/>
                </a:solidFill>
                <a:effectLst>
                  <a:outerShdw blurRad="38100" dist="38100" dir="2700000" algn="tl">
                    <a:srgbClr val="000000">
                      <a:alpha val="43137"/>
                    </a:srgbClr>
                  </a:outerShdw>
                </a:effectLst>
                <a:latin typeface="Arial" pitchFamily="34" charset="0"/>
              </a:endParaRPr>
            </a:p>
          </p:txBody>
        </p:sp>
        <p:sp>
          <p:nvSpPr>
            <p:cNvPr id="465937" name="Rectangle 17"/>
            <p:cNvSpPr>
              <a:spLocks noChangeArrowheads="1"/>
            </p:cNvSpPr>
            <p:nvPr/>
          </p:nvSpPr>
          <p:spPr bwMode="auto">
            <a:xfrm>
              <a:off x="4807335" y="266700"/>
              <a:ext cx="3917565" cy="1524000"/>
            </a:xfrm>
            <a:prstGeom prst="rect">
              <a:avLst/>
            </a:prstGeom>
            <a:solidFill>
              <a:srgbClr val="FF9933"/>
            </a:solidFill>
            <a:ln w="28575">
              <a:solidFill>
                <a:srgbClr val="FF3300"/>
              </a:solidFill>
              <a:miter lim="800000"/>
              <a:headEnd/>
              <a:tailEnd/>
            </a:ln>
            <a:effectLst>
              <a:outerShdw dist="117088" dir="2436078" algn="ctr" rotWithShape="0">
                <a:schemeClr val="bg2">
                  <a:alpha val="90000"/>
                </a:schemeClr>
              </a:outerShdw>
            </a:effectLst>
          </p:spPr>
          <p:txBody>
            <a:bodyPr lIns="92075" tIns="46038" rIns="92075" bIns="46038" anchor="ctr"/>
            <a:lstStyle/>
            <a:p>
              <a:pPr algn="ctr" eaLnBrk="0" hangingPunct="0">
                <a:lnSpc>
                  <a:spcPts val="5000"/>
                </a:lnSpc>
                <a:defRPr/>
              </a:pPr>
              <a:r>
                <a:rPr lang="en-US" sz="4400" b="1" dirty="0">
                  <a:solidFill>
                    <a:srgbClr val="0000CC"/>
                  </a:solidFill>
                  <a:effectLst>
                    <a:outerShdw blurRad="38100" dist="38100" dir="2700000" algn="tl">
                      <a:srgbClr val="000000"/>
                    </a:outerShdw>
                  </a:effectLst>
                  <a:latin typeface="Arial" pitchFamily="34" charset="0"/>
                </a:rPr>
                <a:t>ESRI </a:t>
              </a:r>
              <a:r>
                <a:rPr lang="en-US" sz="4400" b="1" dirty="0" smtClean="0">
                  <a:solidFill>
                    <a:srgbClr val="0000CC"/>
                  </a:solidFill>
                  <a:effectLst>
                    <a:outerShdw blurRad="38100" dist="38100" dir="2700000" algn="tl">
                      <a:srgbClr val="000000"/>
                    </a:outerShdw>
                  </a:effectLst>
                  <a:latin typeface="Arial" pitchFamily="34" charset="0"/>
                </a:rPr>
                <a:t>Geodatabase</a:t>
              </a:r>
              <a:endParaRPr lang="en-US" sz="4400" b="1" dirty="0">
                <a:solidFill>
                  <a:srgbClr val="0000CC"/>
                </a:solidFill>
                <a:effectLst>
                  <a:outerShdw blurRad="38100" dist="38100" dir="2700000" algn="tl">
                    <a:srgbClr val="000000"/>
                  </a:outerShdw>
                </a:effectLst>
                <a:latin typeface="Arial" pitchFamily="34" charset="0"/>
              </a:endParaRPr>
            </a:p>
          </p:txBody>
        </p:sp>
      </p:grpSp>
      <p:sp>
        <p:nvSpPr>
          <p:cNvPr id="465929" name="Text Box 9"/>
          <p:cNvSpPr txBox="1">
            <a:spLocks noChangeArrowheads="1"/>
          </p:cNvSpPr>
          <p:nvPr/>
        </p:nvSpPr>
        <p:spPr bwMode="auto">
          <a:xfrm>
            <a:off x="517525" y="2835275"/>
            <a:ext cx="3070225" cy="1584325"/>
          </a:xfrm>
          <a:prstGeom prst="rect">
            <a:avLst/>
          </a:prstGeom>
          <a:solidFill>
            <a:srgbClr val="C0C0C0"/>
          </a:solidFill>
          <a:ln w="28575" cap="sq">
            <a:solidFill>
              <a:schemeClr val="bg2"/>
            </a:solidFill>
            <a:miter lim="800000"/>
            <a:headEnd type="none" w="sm" len="sm"/>
            <a:tailEnd type="none" w="sm" len="sm"/>
          </a:ln>
          <a:effectLst>
            <a:outerShdw dist="107763" dir="2700000" algn="ctr" rotWithShape="0">
              <a:schemeClr val="bg2">
                <a:alpha val="90000"/>
              </a:schemeClr>
            </a:outerShdw>
          </a:effectLst>
        </p:spPr>
        <p:txBody>
          <a:bodyPr>
            <a:spAutoFit/>
          </a:bodyPr>
          <a:lstStyle/>
          <a:p>
            <a:pPr eaLnBrk="0" hangingPunct="0">
              <a:spcBef>
                <a:spcPts val="600"/>
              </a:spcBef>
              <a:defRPr/>
            </a:pPr>
            <a:endParaRPr lang="en-US" sz="1000" b="1" dirty="0">
              <a:solidFill>
                <a:srgbClr val="000099"/>
              </a:solidFill>
              <a:effectLst>
                <a:outerShdw blurRad="38100" dist="38100" dir="2700000" algn="tl">
                  <a:srgbClr val="000000">
                    <a:alpha val="43137"/>
                  </a:srgbClr>
                </a:outerShdw>
              </a:effectLst>
              <a:latin typeface="Arial" pitchFamily="34" charset="0"/>
            </a:endParaRPr>
          </a:p>
          <a:p>
            <a:pPr eaLnBrk="0" hangingPunct="0">
              <a:spcBef>
                <a:spcPts val="600"/>
              </a:spcBef>
              <a:defRPr/>
            </a:pPr>
            <a:r>
              <a:rPr lang="en-US" sz="3200" b="1" dirty="0">
                <a:solidFill>
                  <a:srgbClr val="000099"/>
                </a:solidFill>
                <a:effectLst>
                  <a:outerShdw blurRad="38100" dist="38100" dir="2700000" algn="tl">
                    <a:srgbClr val="000000">
                      <a:alpha val="43137"/>
                    </a:srgbClr>
                  </a:outerShdw>
                </a:effectLst>
                <a:latin typeface="Arial" pitchFamily="34" charset="0"/>
              </a:rPr>
              <a:t>.ssf  (cor)</a:t>
            </a:r>
          </a:p>
          <a:p>
            <a:pPr eaLnBrk="0" hangingPunct="0">
              <a:spcBef>
                <a:spcPct val="50000"/>
              </a:spcBef>
              <a:defRPr/>
            </a:pPr>
            <a:r>
              <a:rPr lang="en-US" sz="3200" b="1" dirty="0">
                <a:solidFill>
                  <a:srgbClr val="000099"/>
                </a:solidFill>
                <a:effectLst>
                  <a:outerShdw blurRad="38100" dist="38100" dir="2700000" algn="tl">
                    <a:srgbClr val="000000">
                      <a:alpha val="43137"/>
                    </a:srgbClr>
                  </a:outerShdw>
                </a:effectLst>
                <a:latin typeface="Arial" pitchFamily="34" charset="0"/>
              </a:rPr>
              <a:t>(All Features)</a:t>
            </a:r>
          </a:p>
        </p:txBody>
      </p:sp>
      <p:sp>
        <p:nvSpPr>
          <p:cNvPr id="465945" name="Rectangle 25"/>
          <p:cNvSpPr>
            <a:spLocks noChangeArrowheads="1"/>
          </p:cNvSpPr>
          <p:nvPr/>
        </p:nvSpPr>
        <p:spPr bwMode="auto">
          <a:xfrm>
            <a:off x="498475" y="1558925"/>
            <a:ext cx="3082925" cy="1374775"/>
          </a:xfrm>
          <a:prstGeom prst="rect">
            <a:avLst/>
          </a:prstGeom>
          <a:solidFill>
            <a:srgbClr val="FF9933"/>
          </a:solidFill>
          <a:ln w="28575">
            <a:solidFill>
              <a:srgbClr val="FF3300"/>
            </a:solidFill>
            <a:miter lim="800000"/>
            <a:headEnd/>
            <a:tailEnd/>
          </a:ln>
          <a:effectLst>
            <a:outerShdw dist="107763" dir="2700000" algn="ctr" rotWithShape="0">
              <a:schemeClr val="bg2">
                <a:alpha val="90000"/>
              </a:schemeClr>
            </a:outerShdw>
          </a:effectLst>
        </p:spPr>
        <p:txBody>
          <a:bodyPr lIns="92075" tIns="46038" rIns="92075" bIns="46038" anchor="ctr"/>
          <a:lstStyle/>
          <a:p>
            <a:pPr algn="ctr" eaLnBrk="0" hangingPunct="0">
              <a:lnSpc>
                <a:spcPts val="5000"/>
              </a:lnSpc>
              <a:defRPr/>
            </a:pPr>
            <a:r>
              <a:rPr lang="en-US" sz="4400" b="1" dirty="0">
                <a:solidFill>
                  <a:srgbClr val="0000CC"/>
                </a:solidFill>
                <a:effectLst>
                  <a:outerShdw blurRad="38100" dist="38100" dir="2700000" algn="tl">
                    <a:srgbClr val="000000"/>
                  </a:outerShdw>
                </a:effectLst>
                <a:latin typeface="Arial" pitchFamily="34" charset="0"/>
              </a:rPr>
              <a:t>Pathfinder Office </a:t>
            </a:r>
          </a:p>
        </p:txBody>
      </p:sp>
    </p:spTree>
    <p:extLst>
      <p:ext uri="{BB962C8B-B14F-4D97-AF65-F5344CB8AC3E}">
        <p14:creationId xmlns:p14="http://schemas.microsoft.com/office/powerpoint/2010/main" val="3849132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5934"/>
                                        </p:tgtEl>
                                        <p:attrNameLst>
                                          <p:attrName>style.visibility</p:attrName>
                                        </p:attrNameLst>
                                      </p:cBhvr>
                                      <p:to>
                                        <p:strVal val="visible"/>
                                      </p:to>
                                    </p:set>
                                    <p:animEffect transition="in" filter="wipe(up)">
                                      <p:cBhvr>
                                        <p:cTn id="7" dur="500"/>
                                        <p:tgtEl>
                                          <p:spTgt spid="465934"/>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465932"/>
                                        </p:tgtEl>
                                        <p:attrNameLst>
                                          <p:attrName>style.visibility</p:attrName>
                                        </p:attrNameLst>
                                      </p:cBhvr>
                                      <p:to>
                                        <p:strVal val="visible"/>
                                      </p:to>
                                    </p:set>
                                    <p:animEffect transition="in" filter="dissolve">
                                      <p:cBhvr>
                                        <p:cTn id="11" dur="500"/>
                                        <p:tgtEl>
                                          <p:spTgt spid="465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32" grpId="0" animBg="1" autoUpdateAnimBg="0"/>
      <p:bldP spid="4659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xfrm>
            <a:off x="171450" y="85404"/>
            <a:ext cx="2862263" cy="903287"/>
          </a:xfrm>
          <a:effectLst/>
        </p:spPr>
        <p:txBody>
          <a:bodyPr/>
          <a:lstStyle/>
          <a:p>
            <a:pPr>
              <a:defRPr/>
            </a:pPr>
            <a:r>
              <a:rPr dirty="0" smtClean="0"/>
              <a:t>Summary</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7</a:t>
            </a:fld>
            <a:endParaRPr lang="en-US"/>
          </a:p>
        </p:txBody>
      </p:sp>
      <p:sp>
        <p:nvSpPr>
          <p:cNvPr id="32771" name="Rectangle 3"/>
          <p:cNvSpPr>
            <a:spLocks noChangeArrowheads="1"/>
          </p:cNvSpPr>
          <p:nvPr/>
        </p:nvSpPr>
        <p:spPr bwMode="auto">
          <a:xfrm>
            <a:off x="2630064" y="3103563"/>
            <a:ext cx="838200" cy="476250"/>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2" name="Rectangle 4"/>
          <p:cNvSpPr>
            <a:spLocks noChangeArrowheads="1"/>
          </p:cNvSpPr>
          <p:nvPr/>
        </p:nvSpPr>
        <p:spPr bwMode="auto">
          <a:xfrm>
            <a:off x="2744364" y="3770142"/>
            <a:ext cx="838200" cy="2152356"/>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3" name="Rectangle 5"/>
          <p:cNvSpPr>
            <a:spLocks noChangeArrowheads="1"/>
          </p:cNvSpPr>
          <p:nvPr/>
        </p:nvSpPr>
        <p:spPr bwMode="auto">
          <a:xfrm>
            <a:off x="2744364" y="1069144"/>
            <a:ext cx="838200" cy="1616905"/>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4" name="Text Box 6"/>
          <p:cNvSpPr txBox="1">
            <a:spLocks noChangeArrowheads="1"/>
          </p:cNvSpPr>
          <p:nvPr/>
        </p:nvSpPr>
        <p:spPr bwMode="auto">
          <a:xfrm>
            <a:off x="80539" y="2954337"/>
            <a:ext cx="2549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r>
              <a:rPr lang="en-US" sz="3200" b="1" dirty="0">
                <a:latin typeface="Arial" charset="0"/>
              </a:rPr>
              <a:t>Output Files</a:t>
            </a:r>
          </a:p>
        </p:txBody>
      </p:sp>
      <p:sp>
        <p:nvSpPr>
          <p:cNvPr id="32775" name="Text Box 7"/>
          <p:cNvSpPr txBox="1">
            <a:spLocks noChangeArrowheads="1"/>
          </p:cNvSpPr>
          <p:nvPr/>
        </p:nvSpPr>
        <p:spPr bwMode="auto">
          <a:xfrm>
            <a:off x="-189336" y="4400550"/>
            <a:ext cx="2819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lnSpc>
                <a:spcPct val="115000"/>
              </a:lnSpc>
            </a:pPr>
            <a:r>
              <a:rPr lang="en-US" sz="3200" b="1">
                <a:latin typeface="Arial" charset="0"/>
              </a:rPr>
              <a:t>Export Setup</a:t>
            </a:r>
          </a:p>
        </p:txBody>
      </p:sp>
      <p:sp>
        <p:nvSpPr>
          <p:cNvPr id="32776" name="Rectangle 8"/>
          <p:cNvSpPr>
            <a:spLocks noChangeArrowheads="1"/>
          </p:cNvSpPr>
          <p:nvPr/>
        </p:nvSpPr>
        <p:spPr bwMode="auto">
          <a:xfrm>
            <a:off x="-94086" y="13716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r" eaLnBrk="0" hangingPunct="0"/>
            <a:r>
              <a:rPr lang="en-US" sz="3200" b="1" dirty="0">
                <a:latin typeface="Arial" charset="0"/>
              </a:rPr>
              <a:t>Input Files</a:t>
            </a:r>
          </a:p>
        </p:txBody>
      </p:sp>
      <p:pic>
        <p:nvPicPr>
          <p:cNvPr id="11" name="Picture 10"/>
          <p:cNvPicPr>
            <a:picLocks noChangeAspect="1"/>
          </p:cNvPicPr>
          <p:nvPr/>
        </p:nvPicPr>
        <p:blipFill>
          <a:blip r:embed="rId3"/>
          <a:stretch>
            <a:fillRect/>
          </a:stretch>
        </p:blipFill>
        <p:spPr>
          <a:xfrm>
            <a:off x="2913625" y="447362"/>
            <a:ext cx="6063756" cy="5788652"/>
          </a:xfrm>
          <a:prstGeom prst="rect">
            <a:avLst/>
          </a:prstGeom>
        </p:spPr>
      </p:pic>
    </p:spTree>
    <p:extLst>
      <p:ext uri="{BB962C8B-B14F-4D97-AF65-F5344CB8AC3E}">
        <p14:creationId xmlns:p14="http://schemas.microsoft.com/office/powerpoint/2010/main" val="72884789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53" name="Picture 9"/>
          <p:cNvPicPr>
            <a:picLocks noChangeAspect="1" noChangeArrowheads="1"/>
          </p:cNvPicPr>
          <p:nvPr/>
        </p:nvPicPr>
        <p:blipFill>
          <a:blip r:embed="rId3"/>
          <a:srcRect r="60625" b="28114"/>
          <a:stretch>
            <a:fillRect/>
          </a:stretch>
        </p:blipFill>
        <p:spPr bwMode="auto">
          <a:xfrm>
            <a:off x="4029075" y="373063"/>
            <a:ext cx="4941888" cy="6232525"/>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pic>
        <p:nvPicPr>
          <p:cNvPr id="31747" name="Picture 10"/>
          <p:cNvPicPr>
            <a:picLocks noChangeAspect="1" noChangeArrowheads="1"/>
          </p:cNvPicPr>
          <p:nvPr/>
        </p:nvPicPr>
        <p:blipFill>
          <a:blip r:embed="rId4">
            <a:extLst>
              <a:ext uri="{28A0092B-C50C-407E-A947-70E740481C1C}">
                <a14:useLocalDpi xmlns:a14="http://schemas.microsoft.com/office/drawing/2010/main" val="0"/>
              </a:ext>
            </a:extLst>
          </a:blip>
          <a:srcRect l="12457" t="36383" r="1392" b="1895"/>
          <a:stretch>
            <a:fillRect/>
          </a:stretch>
        </p:blipFill>
        <p:spPr bwMode="auto">
          <a:xfrm>
            <a:off x="4572000" y="1985963"/>
            <a:ext cx="43148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pic>
      <p:sp>
        <p:nvSpPr>
          <p:cNvPr id="474118" name="Rectangle 6"/>
          <p:cNvSpPr>
            <a:spLocks noChangeArrowheads="1"/>
          </p:cNvSpPr>
          <p:nvPr/>
        </p:nvSpPr>
        <p:spPr bwMode="auto">
          <a:xfrm>
            <a:off x="238125" y="1625600"/>
            <a:ext cx="3630613" cy="4972050"/>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defTabSz="457200" eaLnBrk="0" hangingPunct="0">
              <a:lnSpc>
                <a:spcPct val="90000"/>
              </a:lnSpc>
              <a:tabLst>
                <a:tab pos="0" algn="l"/>
              </a:tabLst>
              <a:defRPr/>
            </a:pPr>
            <a:r>
              <a:rPr lang="en-US" sz="2800" b="1" dirty="0">
                <a:solidFill>
                  <a:srgbClr val="0000CC"/>
                </a:solidFill>
                <a:latin typeface="Arial" charset="0"/>
              </a:rPr>
              <a:t>1 Trimble File </a:t>
            </a:r>
          </a:p>
          <a:p>
            <a:pPr defTabSz="457200" eaLnBrk="0" hangingPunct="0">
              <a:lnSpc>
                <a:spcPct val="90000"/>
              </a:lnSpc>
              <a:tabLst>
                <a:tab pos="0" algn="l"/>
              </a:tabLst>
              <a:defRPr/>
            </a:pPr>
            <a:r>
              <a:rPr lang="en-US" sz="2800" b="1" dirty="0">
                <a:solidFill>
                  <a:srgbClr val="0000CC"/>
                </a:solidFill>
                <a:latin typeface="Arial" charset="0"/>
              </a:rPr>
              <a:t>(5 Feature Names)</a:t>
            </a:r>
          </a:p>
          <a:p>
            <a:pPr defTabSz="457200" eaLnBrk="0" hangingPunct="0">
              <a:lnSpc>
                <a:spcPct val="90000"/>
              </a:lnSpc>
              <a:tabLst>
                <a:tab pos="0" algn="l"/>
              </a:tabLst>
              <a:defRPr/>
            </a:pPr>
            <a:endParaRPr lang="en-US" sz="2800" b="1" dirty="0">
              <a:solidFill>
                <a:srgbClr val="0000CC"/>
              </a:solidFill>
              <a:latin typeface="Arial" charset="0"/>
            </a:endParaRPr>
          </a:p>
          <a:p>
            <a:pPr defTabSz="457200" eaLnBrk="0" hangingPunct="0">
              <a:lnSpc>
                <a:spcPct val="90000"/>
              </a:lnSpc>
              <a:tabLst>
                <a:tab pos="0" algn="l"/>
              </a:tabLst>
              <a:defRPr/>
            </a:pPr>
            <a:endParaRPr lang="en-US" sz="2800" b="1" dirty="0">
              <a:solidFill>
                <a:srgbClr val="0000CC"/>
              </a:solidFill>
              <a:latin typeface="Arial" charset="0"/>
            </a:endParaRPr>
          </a:p>
          <a:p>
            <a:pPr defTabSz="457200" eaLnBrk="0" hangingPunct="0">
              <a:lnSpc>
                <a:spcPct val="90000"/>
              </a:lnSpc>
              <a:tabLst>
                <a:tab pos="0" algn="l"/>
              </a:tabLst>
              <a:defRPr/>
            </a:pPr>
            <a:endParaRPr lang="en-US" sz="2800" b="1" dirty="0">
              <a:solidFill>
                <a:srgbClr val="0000CC"/>
              </a:solidFill>
              <a:latin typeface="Arial" charset="0"/>
            </a:endParaRPr>
          </a:p>
          <a:p>
            <a:pPr defTabSz="457200" eaLnBrk="0" hangingPunct="0">
              <a:lnSpc>
                <a:spcPct val="90000"/>
              </a:lnSpc>
              <a:tabLst>
                <a:tab pos="0" algn="l"/>
              </a:tabLst>
              <a:defRPr/>
            </a:pPr>
            <a:endParaRPr lang="en-US" sz="2800" b="1" dirty="0">
              <a:solidFill>
                <a:srgbClr val="0000CC"/>
              </a:solidFill>
              <a:latin typeface="Arial" charset="0"/>
            </a:endParaRPr>
          </a:p>
          <a:p>
            <a:pPr defTabSz="457200" eaLnBrk="0" hangingPunct="0">
              <a:lnSpc>
                <a:spcPct val="90000"/>
              </a:lnSpc>
              <a:tabLst>
                <a:tab pos="0" algn="l"/>
              </a:tabLst>
              <a:defRPr/>
            </a:pPr>
            <a:endParaRPr lang="en-US" sz="2800" b="1" dirty="0">
              <a:solidFill>
                <a:srgbClr val="0000CC"/>
              </a:solidFill>
              <a:latin typeface="Arial" charset="0"/>
            </a:endParaRPr>
          </a:p>
          <a:p>
            <a:pPr defTabSz="457200" eaLnBrk="0" hangingPunct="0">
              <a:lnSpc>
                <a:spcPct val="90000"/>
              </a:lnSpc>
              <a:tabLst>
                <a:tab pos="0" algn="l"/>
              </a:tabLst>
              <a:defRPr/>
            </a:pPr>
            <a:endParaRPr lang="en-US" sz="2800" b="1" dirty="0">
              <a:solidFill>
                <a:srgbClr val="0000CC"/>
              </a:solidFill>
              <a:latin typeface="Arial" charset="0"/>
            </a:endParaRPr>
          </a:p>
          <a:p>
            <a:pPr defTabSz="457200" eaLnBrk="0" hangingPunct="0">
              <a:lnSpc>
                <a:spcPct val="90000"/>
              </a:lnSpc>
              <a:tabLst>
                <a:tab pos="0" algn="l"/>
              </a:tabLst>
              <a:defRPr/>
            </a:pPr>
            <a:r>
              <a:rPr lang="en-US" sz="2800" b="1" dirty="0" smtClean="0">
                <a:solidFill>
                  <a:srgbClr val="0000CC"/>
                </a:solidFill>
                <a:latin typeface="Arial" charset="0"/>
              </a:rPr>
              <a:t>1 </a:t>
            </a:r>
            <a:r>
              <a:rPr lang="en-US" sz="2800" b="1" dirty="0">
                <a:solidFill>
                  <a:srgbClr val="0000CC"/>
                </a:solidFill>
                <a:latin typeface="Arial" charset="0"/>
              </a:rPr>
              <a:t>ArcGIS </a:t>
            </a:r>
            <a:r>
              <a:rPr lang="en-US" sz="2800" b="1" dirty="0" smtClean="0">
                <a:solidFill>
                  <a:srgbClr val="0000CC"/>
                </a:solidFill>
                <a:latin typeface="Arial" charset="0"/>
              </a:rPr>
              <a:t>folder (.</a:t>
            </a:r>
            <a:r>
              <a:rPr lang="en-US" sz="2800" b="1" dirty="0" err="1" smtClean="0">
                <a:solidFill>
                  <a:srgbClr val="0000CC"/>
                </a:solidFill>
                <a:latin typeface="Arial" charset="0"/>
              </a:rPr>
              <a:t>gdb</a:t>
            </a:r>
            <a:r>
              <a:rPr lang="en-US" sz="2800" b="1" dirty="0" smtClean="0">
                <a:solidFill>
                  <a:srgbClr val="0000CC"/>
                </a:solidFill>
                <a:latin typeface="Arial" charset="0"/>
              </a:rPr>
              <a:t>)</a:t>
            </a:r>
            <a:endParaRPr lang="en-US" sz="2800" b="1" dirty="0">
              <a:solidFill>
                <a:srgbClr val="0000CC"/>
              </a:solidFill>
              <a:latin typeface="Arial" charset="0"/>
            </a:endParaRPr>
          </a:p>
          <a:p>
            <a:pPr defTabSz="457200" eaLnBrk="0" hangingPunct="0">
              <a:lnSpc>
                <a:spcPct val="90000"/>
              </a:lnSpc>
              <a:tabLst>
                <a:tab pos="0" algn="l"/>
              </a:tabLst>
              <a:defRPr/>
            </a:pPr>
            <a:r>
              <a:rPr lang="en-US" sz="2800" b="1" dirty="0">
                <a:solidFill>
                  <a:srgbClr val="0000CC"/>
                </a:solidFill>
                <a:latin typeface="Arial" charset="0"/>
              </a:rPr>
              <a:t>	+</a:t>
            </a:r>
          </a:p>
          <a:p>
            <a:pPr defTabSz="457200" eaLnBrk="0" hangingPunct="0">
              <a:lnSpc>
                <a:spcPct val="90000"/>
              </a:lnSpc>
              <a:tabLst>
                <a:tab pos="0" algn="l"/>
              </a:tabLst>
              <a:defRPr/>
            </a:pPr>
            <a:r>
              <a:rPr lang="en-US" sz="2800" b="1" dirty="0">
                <a:solidFill>
                  <a:srgbClr val="0000CC"/>
                </a:solidFill>
                <a:latin typeface="Arial" charset="0"/>
              </a:rPr>
              <a:t>2 information files(*inf, *txt)</a:t>
            </a:r>
          </a:p>
        </p:txBody>
      </p:sp>
      <p:sp>
        <p:nvSpPr>
          <p:cNvPr id="474114" name="Rectangle 2"/>
          <p:cNvSpPr>
            <a:spLocks noGrp="1" noChangeArrowheads="1"/>
          </p:cNvSpPr>
          <p:nvPr>
            <p:ph type="title"/>
          </p:nvPr>
        </p:nvSpPr>
        <p:spPr>
          <a:xfrm>
            <a:off x="165100" y="-47625"/>
            <a:ext cx="3581400" cy="1866900"/>
          </a:xfrm>
          <a:effectLst/>
        </p:spPr>
        <p:txBody>
          <a:bodyPr/>
          <a:lstStyle/>
          <a:p>
            <a:pPr>
              <a:lnSpc>
                <a:spcPct val="90000"/>
              </a:lnSpc>
              <a:defRPr/>
            </a:pPr>
            <a:r>
              <a:rPr smtClean="0"/>
              <a:t>Map View of Rover File</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70</a:t>
            </a:fld>
            <a:endParaRPr lang="en-US"/>
          </a:p>
        </p:txBody>
      </p:sp>
      <p:sp>
        <p:nvSpPr>
          <p:cNvPr id="31750" name="Line 7"/>
          <p:cNvSpPr>
            <a:spLocks noChangeShapeType="1"/>
          </p:cNvSpPr>
          <p:nvPr/>
        </p:nvSpPr>
        <p:spPr bwMode="auto">
          <a:xfrm>
            <a:off x="463550" y="2774950"/>
            <a:ext cx="0" cy="2133600"/>
          </a:xfrm>
          <a:prstGeom prst="line">
            <a:avLst/>
          </a:prstGeom>
          <a:noFill/>
          <a:ln w="101600" cap="sq">
            <a:solidFill>
              <a:srgbClr val="000099"/>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pic>
        <p:nvPicPr>
          <p:cNvPr id="3175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2786063"/>
            <a:ext cx="1285875" cy="1762125"/>
          </a:xfrm>
          <a:prstGeom prst="rect">
            <a:avLst/>
          </a:prstGeom>
          <a:noFill/>
          <a:ln w="28575" cap="sq">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31752" name="Picture 14"/>
          <p:cNvPicPr>
            <a:picLocks noChangeAspect="1" noChangeArrowheads="1"/>
          </p:cNvPicPr>
          <p:nvPr/>
        </p:nvPicPr>
        <p:blipFill>
          <a:blip r:embed="rId6">
            <a:extLst>
              <a:ext uri="{28A0092B-C50C-407E-A947-70E740481C1C}">
                <a14:useLocalDpi xmlns:a14="http://schemas.microsoft.com/office/drawing/2010/main" val="0"/>
              </a:ext>
            </a:extLst>
          </a:blip>
          <a:srcRect l="11266" t="9003" r="46712" b="23358"/>
          <a:stretch>
            <a:fillRect/>
          </a:stretch>
        </p:blipFill>
        <p:spPr bwMode="auto">
          <a:xfrm>
            <a:off x="2486025" y="2794000"/>
            <a:ext cx="1268413" cy="1871663"/>
          </a:xfrm>
          <a:prstGeom prst="rect">
            <a:avLst/>
          </a:prstGeom>
          <a:noFill/>
          <a:ln w="28575" cap="sq">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9795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22" y="2175326"/>
            <a:ext cx="8820526" cy="346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Rectangle 5"/>
          <p:cNvSpPr>
            <a:spLocks noChangeArrowheads="1"/>
          </p:cNvSpPr>
          <p:nvPr/>
        </p:nvSpPr>
        <p:spPr bwMode="auto">
          <a:xfrm>
            <a:off x="377459" y="2732088"/>
            <a:ext cx="6656387" cy="2574925"/>
          </a:xfrm>
          <a:prstGeom prst="rect">
            <a:avLst/>
          </a:prstGeom>
          <a:noFill/>
          <a:ln w="76200" cap="sq">
            <a:solidFill>
              <a:srgbClr val="FFFF00"/>
            </a:solidFill>
            <a:miter lim="800000"/>
            <a:headEnd type="none" w="sm" len="sm"/>
            <a:tailEnd type="none" w="sm" len="sm"/>
          </a:ln>
          <a:effectLst>
            <a:outerShdw blurRad="63500" dist="114300" dir="3000000" algn="tl" rotWithShape="0">
              <a:prstClr val="black">
                <a:alpha val="40000"/>
              </a:prstClr>
            </a:outerShdw>
          </a:effectLst>
        </p:spPr>
        <p:txBody>
          <a:bodyPr wrap="none" anchor="ctr"/>
          <a:lstStyle/>
          <a:p>
            <a:pPr algn="ctr" eaLnBrk="0" hangingPunct="0">
              <a:defRPr/>
            </a:pPr>
            <a:endParaRPr lang="en-US"/>
          </a:p>
        </p:txBody>
      </p:sp>
      <p:sp>
        <p:nvSpPr>
          <p:cNvPr id="435202" name="Rectangle 2"/>
          <p:cNvSpPr>
            <a:spLocks noGrp="1" noChangeArrowheads="1"/>
          </p:cNvSpPr>
          <p:nvPr>
            <p:ph type="title"/>
          </p:nvPr>
        </p:nvSpPr>
        <p:spPr>
          <a:xfrm>
            <a:off x="0" y="203200"/>
            <a:ext cx="9144000" cy="1143000"/>
          </a:xfrm>
          <a:effectLst/>
        </p:spPr>
        <p:txBody>
          <a:bodyPr/>
          <a:lstStyle/>
          <a:p>
            <a:pPr>
              <a:defRPr/>
            </a:pPr>
            <a:r>
              <a:rPr smtClean="0"/>
              <a:t>Input Files</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71</a:t>
            </a:fld>
            <a:endParaRPr lang="en-US"/>
          </a:p>
        </p:txBody>
      </p:sp>
    </p:spTree>
    <p:extLst>
      <p:ext uri="{BB962C8B-B14F-4D97-AF65-F5344CB8AC3E}">
        <p14:creationId xmlns:p14="http://schemas.microsoft.com/office/powerpoint/2010/main" val="10904130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66" y="1684380"/>
            <a:ext cx="8775242" cy="135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Rectangle 3"/>
          <p:cNvSpPr>
            <a:spLocks noChangeArrowheads="1"/>
          </p:cNvSpPr>
          <p:nvPr/>
        </p:nvSpPr>
        <p:spPr bwMode="auto">
          <a:xfrm>
            <a:off x="109766" y="1659164"/>
            <a:ext cx="8531225" cy="1408113"/>
          </a:xfrm>
          <a:prstGeom prst="rect">
            <a:avLst/>
          </a:prstGeom>
          <a:noFill/>
          <a:ln w="76200" cap="sq">
            <a:solidFill>
              <a:srgbClr val="FFFF00"/>
            </a:solidFill>
            <a:miter lim="800000"/>
            <a:headEnd type="none" w="sm" len="sm"/>
            <a:tailEnd type="none" w="sm" len="sm"/>
          </a:ln>
          <a:effectLst>
            <a:outerShdw blurRad="63500" dist="114300" dir="3000000" algn="tl" rotWithShape="0">
              <a:prstClr val="black">
                <a:alpha val="40000"/>
              </a:prstClr>
            </a:outerShdw>
          </a:effectLst>
        </p:spPr>
        <p:txBody>
          <a:bodyPr wrap="none" anchor="ctr"/>
          <a:lstStyle/>
          <a:p>
            <a:pPr algn="ctr" eaLnBrk="0" hangingPunct="0">
              <a:defRPr/>
            </a:pPr>
            <a:endParaRPr lang="en-US"/>
          </a:p>
        </p:txBody>
      </p:sp>
      <p:sp>
        <p:nvSpPr>
          <p:cNvPr id="436226" name="Rectangle 2"/>
          <p:cNvSpPr>
            <a:spLocks noGrp="1" noChangeArrowheads="1"/>
          </p:cNvSpPr>
          <p:nvPr>
            <p:ph type="title"/>
          </p:nvPr>
        </p:nvSpPr>
        <p:spPr>
          <a:xfrm>
            <a:off x="0" y="379413"/>
            <a:ext cx="9144000" cy="1447800"/>
          </a:xfrm>
          <a:effectLst/>
        </p:spPr>
        <p:txBody>
          <a:bodyPr/>
          <a:lstStyle/>
          <a:p>
            <a:pPr>
              <a:defRPr/>
            </a:pPr>
            <a:r>
              <a:rPr lang="en-US" kern="1200" dirty="0" smtClean="0">
                <a:effectLst>
                  <a:outerShdw dist="101600" dir="3600000" algn="tl" rotWithShape="0">
                    <a:prstClr val="black"/>
                  </a:outerShdw>
                </a:effectLst>
                <a:ea typeface="+mn-ea"/>
                <a:cs typeface="+mn-cs"/>
              </a:rPr>
              <a:t>Output Folder</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72</a:t>
            </a:fld>
            <a:endParaRPr lang="en-US"/>
          </a:p>
        </p:txBody>
      </p:sp>
    </p:spTree>
    <p:extLst>
      <p:ext uri="{BB962C8B-B14F-4D97-AF65-F5344CB8AC3E}">
        <p14:creationId xmlns:p14="http://schemas.microsoft.com/office/powerpoint/2010/main" val="192957841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00" y="1621631"/>
            <a:ext cx="8268032" cy="373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Rectangle 2052"/>
          <p:cNvSpPr>
            <a:spLocks noChangeArrowheads="1"/>
          </p:cNvSpPr>
          <p:nvPr/>
        </p:nvSpPr>
        <p:spPr bwMode="auto">
          <a:xfrm>
            <a:off x="1067011" y="1812925"/>
            <a:ext cx="6894512" cy="4260850"/>
          </a:xfrm>
          <a:prstGeom prst="rect">
            <a:avLst/>
          </a:prstGeom>
          <a:noFill/>
          <a:ln w="76200" cap="sq">
            <a:solidFill>
              <a:srgbClr val="FFFF00"/>
            </a:solidFill>
            <a:miter lim="800000"/>
            <a:headEnd type="none" w="sm" len="sm"/>
            <a:tailEnd type="none" w="sm" len="sm"/>
          </a:ln>
          <a:effectLst>
            <a:outerShdw blurRad="63500" dist="114300" dir="3000000" algn="tl" rotWithShape="0">
              <a:prstClr val="black">
                <a:alpha val="40000"/>
              </a:prstClr>
            </a:outerShdw>
          </a:effectLst>
        </p:spPr>
        <p:txBody>
          <a:bodyPr wrap="none" anchor="ctr"/>
          <a:lstStyle/>
          <a:p>
            <a:pPr algn="ctr" eaLnBrk="0" hangingPunct="0">
              <a:defRPr/>
            </a:pPr>
            <a:endParaRPr lang="en-US"/>
          </a:p>
        </p:txBody>
      </p:sp>
      <p:sp>
        <p:nvSpPr>
          <p:cNvPr id="437250" name="Rectangle 2050"/>
          <p:cNvSpPr>
            <a:spLocks noGrp="1" noChangeArrowheads="1"/>
          </p:cNvSpPr>
          <p:nvPr>
            <p:ph type="title"/>
          </p:nvPr>
        </p:nvSpPr>
        <p:spPr>
          <a:xfrm>
            <a:off x="0" y="228600"/>
            <a:ext cx="9144000" cy="1028700"/>
          </a:xfrm>
          <a:effectLst/>
        </p:spPr>
        <p:txBody>
          <a:bodyPr/>
          <a:lstStyle/>
          <a:p>
            <a:pPr>
              <a:defRPr/>
            </a:pPr>
            <a:r>
              <a:rPr smtClean="0"/>
              <a:t>Export Setup</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73</a:t>
            </a:fld>
            <a:endParaRPr lang="en-US"/>
          </a:p>
        </p:txBody>
      </p:sp>
      <p:sp>
        <p:nvSpPr>
          <p:cNvPr id="9" name="AutoShape 6"/>
          <p:cNvSpPr>
            <a:spLocks noChangeArrowheads="1"/>
          </p:cNvSpPr>
          <p:nvPr/>
        </p:nvSpPr>
        <p:spPr bwMode="auto">
          <a:xfrm>
            <a:off x="8305558" y="1998089"/>
            <a:ext cx="614363" cy="53816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0" name="AutoShape 9"/>
          <p:cNvSpPr>
            <a:spLocks noChangeArrowheads="1"/>
          </p:cNvSpPr>
          <p:nvPr/>
        </p:nvSpPr>
        <p:spPr bwMode="auto">
          <a:xfrm rot="1292342" flipV="1">
            <a:off x="1431925" y="3667125"/>
            <a:ext cx="457200" cy="2074863"/>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449553" name="Rectangle 4113"/>
          <p:cNvSpPr>
            <a:spLocks noChangeArrowheads="1"/>
          </p:cNvSpPr>
          <p:nvPr/>
        </p:nvSpPr>
        <p:spPr bwMode="auto">
          <a:xfrm>
            <a:off x="300038" y="5356225"/>
            <a:ext cx="8126510" cy="619125"/>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marL="57150" indent="-57150" eaLnBrk="0" hangingPunct="0">
              <a:lnSpc>
                <a:spcPct val="90000"/>
              </a:lnSpc>
              <a:defRPr/>
            </a:pPr>
            <a:r>
              <a:rPr lang="en-US" sz="2800" b="1" dirty="0">
                <a:solidFill>
                  <a:srgbClr val="0000CC"/>
                </a:solidFill>
                <a:latin typeface="Arial" charset="0"/>
              </a:rPr>
              <a:t>	Select Sample ESRI </a:t>
            </a:r>
            <a:r>
              <a:rPr lang="en-US" sz="2800" b="1" dirty="0" smtClean="0">
                <a:solidFill>
                  <a:srgbClr val="0000CC"/>
                </a:solidFill>
                <a:latin typeface="Arial" charset="0"/>
              </a:rPr>
              <a:t>File Geodatabase Setup</a:t>
            </a:r>
            <a:endParaRPr lang="en-US" sz="2800" b="1" dirty="0">
              <a:solidFill>
                <a:srgbClr val="0000CC"/>
              </a:solidFill>
              <a:latin typeface="Arial" charset="0"/>
            </a:endParaRPr>
          </a:p>
        </p:txBody>
      </p:sp>
    </p:spTree>
    <p:extLst>
      <p:ext uri="{BB962C8B-B14F-4D97-AF65-F5344CB8AC3E}">
        <p14:creationId xmlns:p14="http://schemas.microsoft.com/office/powerpoint/2010/main" val="27942704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 y="877119"/>
            <a:ext cx="6536497" cy="357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8258" name="Rectangle 2"/>
          <p:cNvSpPr>
            <a:spLocks noGrp="1" noChangeArrowheads="1"/>
          </p:cNvSpPr>
          <p:nvPr>
            <p:ph type="title"/>
          </p:nvPr>
        </p:nvSpPr>
        <p:spPr>
          <a:xfrm>
            <a:off x="368300" y="95250"/>
            <a:ext cx="8093075" cy="752475"/>
          </a:xfrm>
          <a:effectLst/>
        </p:spPr>
        <p:txBody>
          <a:bodyPr/>
          <a:lstStyle/>
          <a:p>
            <a:pPr>
              <a:defRPr/>
            </a:pPr>
            <a:r>
              <a:rPr lang="en-US" kern="1200" dirty="0" smtClean="0">
                <a:effectLst>
                  <a:outerShdw dist="101600" dir="3600000" algn="tl" rotWithShape="0">
                    <a:prstClr val="black"/>
                  </a:outerShdw>
                </a:effectLst>
                <a:ea typeface="+mn-ea"/>
                <a:cs typeface="+mn-cs"/>
              </a:rPr>
              <a:t>Create an Export Setup</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74</a:t>
            </a:fld>
            <a:endParaRPr lang="en-US"/>
          </a:p>
        </p:txBody>
      </p:sp>
      <p:sp>
        <p:nvSpPr>
          <p:cNvPr id="17414" name="Line 7"/>
          <p:cNvSpPr>
            <a:spLocks noChangeShapeType="1"/>
          </p:cNvSpPr>
          <p:nvPr/>
        </p:nvSpPr>
        <p:spPr bwMode="auto">
          <a:xfrm>
            <a:off x="1666875" y="4216400"/>
            <a:ext cx="1174750" cy="142875"/>
          </a:xfrm>
          <a:prstGeom prst="line">
            <a:avLst/>
          </a:prstGeom>
          <a:noFill/>
          <a:ln w="101600" cap="sq">
            <a:solidFill>
              <a:srgbClr val="FF3300"/>
            </a:solidFill>
            <a:round/>
            <a:headEnd type="none" w="sm" len="sm"/>
            <a:tailEnd type="triangle" w="med" len="med"/>
          </a:ln>
          <a:effectLst>
            <a:outerShdw blurRad="63500" dist="114300" dir="3000000" algn="ctr" rotWithShape="0">
              <a:srgbClr val="000000">
                <a:alpha val="50000"/>
              </a:srgbClr>
            </a:outerShdw>
          </a:effectLst>
        </p:spPr>
        <p:txBody>
          <a:bodyPr/>
          <a:lstStyle/>
          <a:p>
            <a:pPr algn="ctr" eaLnBrk="0" hangingPunct="0">
              <a:defRPr/>
            </a:pPr>
            <a:endParaRPr lang="en-US"/>
          </a:p>
        </p:txBody>
      </p:sp>
      <p:sp>
        <p:nvSpPr>
          <p:cNvPr id="608267" name="Rectangle 11"/>
          <p:cNvSpPr>
            <a:spLocks noChangeArrowheads="1"/>
          </p:cNvSpPr>
          <p:nvPr/>
        </p:nvSpPr>
        <p:spPr bwMode="auto">
          <a:xfrm>
            <a:off x="1663700" y="2423886"/>
            <a:ext cx="7135813" cy="1046389"/>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marL="57150" indent="-57150" eaLnBrk="0" hangingPunct="0">
              <a:lnSpc>
                <a:spcPct val="90000"/>
              </a:lnSpc>
              <a:defRPr/>
            </a:pPr>
            <a:r>
              <a:rPr lang="en-US" sz="2800" b="1" dirty="0">
                <a:solidFill>
                  <a:srgbClr val="0000CC"/>
                </a:solidFill>
                <a:latin typeface="Arial" charset="0"/>
              </a:rPr>
              <a:t>Setup Name:  My </a:t>
            </a:r>
            <a:r>
              <a:rPr lang="en-US" sz="2800" b="1" dirty="0" smtClean="0">
                <a:solidFill>
                  <a:srgbClr val="0000CC"/>
                </a:solidFill>
                <a:latin typeface="Arial" charset="0"/>
              </a:rPr>
              <a:t>Buildings GDB Export </a:t>
            </a:r>
            <a:r>
              <a:rPr lang="en-US" sz="2800" b="1" dirty="0">
                <a:solidFill>
                  <a:srgbClr val="0000CC"/>
                </a:solidFill>
                <a:latin typeface="Arial" charset="0"/>
              </a:rPr>
              <a:t>Settings</a:t>
            </a:r>
          </a:p>
        </p:txBody>
      </p:sp>
      <p:sp>
        <p:nvSpPr>
          <p:cNvPr id="11" name="AutoShape 6"/>
          <p:cNvSpPr>
            <a:spLocks noChangeArrowheads="1"/>
          </p:cNvSpPr>
          <p:nvPr/>
        </p:nvSpPr>
        <p:spPr bwMode="auto">
          <a:xfrm>
            <a:off x="862012" y="3975834"/>
            <a:ext cx="804863"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pic>
        <p:nvPicPr>
          <p:cNvPr id="10244" name="Picture 4" descr="C:\Users\jjcusick\AppData\Local\Temp\SNAGHTML182e3e4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313" y="3855625"/>
            <a:ext cx="5917808" cy="2763574"/>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p:cNvSpPr>
            <a:spLocks noChangeArrowheads="1"/>
          </p:cNvSpPr>
          <p:nvPr/>
        </p:nvSpPr>
        <p:spPr bwMode="auto">
          <a:xfrm>
            <a:off x="7623614" y="4287837"/>
            <a:ext cx="960438" cy="60801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39849868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8267"/>
                                        </p:tgtEl>
                                        <p:attrNameLst>
                                          <p:attrName>style.visibility</p:attrName>
                                        </p:attrNameLst>
                                      </p:cBhvr>
                                      <p:to>
                                        <p:strVal val="visible"/>
                                      </p:to>
                                    </p:set>
                                    <p:animEffect transition="in" filter="dissolve">
                                      <p:cBhvr>
                                        <p:cTn id="7" dur="500"/>
                                        <p:tgtEl>
                                          <p:spTgt spid="608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7"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574675" y="871538"/>
            <a:ext cx="7772400" cy="776287"/>
          </a:xfrm>
          <a:effectLst/>
        </p:spPr>
        <p:txBody>
          <a:bodyPr/>
          <a:lstStyle/>
          <a:p>
            <a:pPr>
              <a:defRPr/>
            </a:pPr>
            <a:r>
              <a:rPr lang="en-US" kern="1200" dirty="0" smtClean="0">
                <a:effectLst>
                  <a:outerShdw dist="101600" dir="3600000" algn="tl" rotWithShape="0">
                    <a:prstClr val="black"/>
                  </a:outerShdw>
                </a:effectLst>
                <a:ea typeface="+mn-ea"/>
                <a:cs typeface="+mn-cs"/>
              </a:rPr>
              <a:t>About Export Setup </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75</a:t>
            </a:fld>
            <a:endParaRPr lang="en-US"/>
          </a:p>
        </p:txBody>
      </p:sp>
      <p:sp>
        <p:nvSpPr>
          <p:cNvPr id="18435" name="Text Box 3"/>
          <p:cNvSpPr txBox="1">
            <a:spLocks noChangeArrowheads="1"/>
          </p:cNvSpPr>
          <p:nvPr/>
        </p:nvSpPr>
        <p:spPr bwMode="auto">
          <a:xfrm>
            <a:off x="592138" y="1987550"/>
            <a:ext cx="8399462" cy="4247317"/>
          </a:xfrm>
          <a:prstGeom prst="rect">
            <a:avLst/>
          </a:prstGeom>
          <a:noFill/>
          <a:ln w="12700" cap="sq">
            <a:noFill/>
            <a:miter lim="800000"/>
            <a:headEnd type="none" w="sm" len="sm"/>
            <a:tailEnd type="none" w="sm" len="sm"/>
          </a:ln>
        </p:spPr>
        <p:txBody>
          <a:bodyPr>
            <a:spAutoFit/>
          </a:bodyPr>
          <a:lstStyle/>
          <a:p>
            <a:pPr eaLnBrk="0" hangingPunct="0">
              <a:lnSpc>
                <a:spcPct val="150000"/>
              </a:lnSpc>
              <a:defRPr/>
            </a:pPr>
            <a:r>
              <a:rPr lang="en-US" sz="3200" b="1" dirty="0">
                <a:latin typeface="Arial" pitchFamily="34" charset="0"/>
              </a:rPr>
              <a:t> </a:t>
            </a:r>
            <a:r>
              <a:rPr lang="en-US" sz="3600" b="1" dirty="0">
                <a:solidFill>
                  <a:srgbClr val="FFFFFF"/>
                </a:solidFill>
                <a:effectLst>
                  <a:outerShdw blurRad="63500" dist="114300" dir="3000000" algn="tl" rotWithShape="0">
                    <a:prstClr val="black">
                      <a:alpha val="50000"/>
                    </a:prstClr>
                  </a:outerShdw>
                </a:effectLst>
                <a:latin typeface="Arial" charset="0"/>
              </a:rPr>
              <a:t>Added to drop down menu</a:t>
            </a:r>
          </a:p>
          <a:p>
            <a:pPr eaLnBrk="0" hangingPunct="0">
              <a:lnSpc>
                <a:spcPct val="150000"/>
              </a:lnSpc>
              <a:defRPr/>
            </a:pPr>
            <a:r>
              <a:rPr lang="en-US" sz="3600" b="1" dirty="0">
                <a:solidFill>
                  <a:srgbClr val="FFFFFF"/>
                </a:solidFill>
                <a:effectLst>
                  <a:outerShdw blurRad="63500" dist="114300" dir="3000000" algn="tl" rotWithShape="0">
                    <a:prstClr val="black">
                      <a:alpha val="50000"/>
                    </a:prstClr>
                  </a:outerShdw>
                </a:effectLst>
                <a:latin typeface="Arial" charset="0"/>
              </a:rPr>
              <a:t> Stored in Registry</a:t>
            </a:r>
          </a:p>
          <a:p>
            <a:pPr eaLnBrk="0" hangingPunct="0">
              <a:lnSpc>
                <a:spcPct val="150000"/>
              </a:lnSpc>
              <a:defRPr/>
            </a:pPr>
            <a:r>
              <a:rPr lang="en-US" sz="3600" b="1" dirty="0">
                <a:solidFill>
                  <a:srgbClr val="FFFFFF"/>
                </a:solidFill>
                <a:effectLst>
                  <a:outerShdw blurRad="63500" dist="114300" dir="3000000" algn="tl" rotWithShape="0">
                    <a:prstClr val="black">
                      <a:alpha val="50000"/>
                    </a:prstClr>
                  </a:outerShdw>
                </a:effectLst>
                <a:latin typeface="Arial" charset="0"/>
              </a:rPr>
              <a:t> Available only to User who created it </a:t>
            </a:r>
          </a:p>
          <a:p>
            <a:pPr eaLnBrk="0" hangingPunct="0">
              <a:lnSpc>
                <a:spcPct val="150000"/>
              </a:lnSpc>
              <a:defRPr/>
            </a:pPr>
            <a:r>
              <a:rPr lang="en-US" sz="3600" b="1" dirty="0">
                <a:solidFill>
                  <a:srgbClr val="FFFFFF"/>
                </a:solidFill>
                <a:effectLst>
                  <a:outerShdw blurRad="63500" dist="114300" dir="3000000" algn="tl" rotWithShape="0">
                    <a:prstClr val="black">
                      <a:alpha val="50000"/>
                    </a:prstClr>
                  </a:outerShdw>
                </a:effectLst>
                <a:latin typeface="Arial" charset="0"/>
              </a:rPr>
              <a:t> </a:t>
            </a:r>
            <a:r>
              <a:rPr lang="en-US" sz="3600" b="1" dirty="0" smtClean="0">
                <a:solidFill>
                  <a:srgbClr val="FFFFFF"/>
                </a:solidFill>
                <a:effectLst>
                  <a:outerShdw blurRad="63500" dist="114300" dir="3000000" algn="tl" rotWithShape="0">
                    <a:prstClr val="black">
                      <a:alpha val="50000"/>
                    </a:prstClr>
                  </a:outerShdw>
                </a:effectLst>
                <a:latin typeface="Arial" charset="0"/>
              </a:rPr>
              <a:t>Can be used in the Batch Processor to automate Workflows</a:t>
            </a: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pic>
        <p:nvPicPr>
          <p:cNvPr id="38916" name="Picture 1"/>
          <p:cNvPicPr>
            <a:picLocks noChangeAspect="1" noChangeArrowheads="1"/>
          </p:cNvPicPr>
          <p:nvPr/>
        </p:nvPicPr>
        <p:blipFill>
          <a:blip r:embed="rId3">
            <a:clrChange>
              <a:clrFrom>
                <a:srgbClr val="FCFCFD"/>
              </a:clrFrom>
              <a:clrTo>
                <a:srgbClr val="FCFCFD">
                  <a:alpha val="0"/>
                </a:srgbClr>
              </a:clrTo>
            </a:clrChange>
            <a:extLst>
              <a:ext uri="{28A0092B-C50C-407E-A947-70E740481C1C}">
                <a14:useLocalDpi xmlns:a14="http://schemas.microsoft.com/office/drawing/2010/main" val="0"/>
              </a:ext>
            </a:extLst>
          </a:blip>
          <a:srcRect/>
          <a:stretch>
            <a:fillRect/>
          </a:stretch>
        </p:blipFill>
        <p:spPr bwMode="auto">
          <a:xfrm>
            <a:off x="361950" y="3162300"/>
            <a:ext cx="323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
          <p:cNvPicPr>
            <a:picLocks noChangeAspect="1" noChangeArrowheads="1"/>
          </p:cNvPicPr>
          <p:nvPr/>
        </p:nvPicPr>
        <p:blipFill>
          <a:blip r:embed="rId3">
            <a:clrChange>
              <a:clrFrom>
                <a:srgbClr val="FCFCFD"/>
              </a:clrFrom>
              <a:clrTo>
                <a:srgbClr val="FCFCFD">
                  <a:alpha val="0"/>
                </a:srgbClr>
              </a:clrTo>
            </a:clrChange>
            <a:extLst>
              <a:ext uri="{28A0092B-C50C-407E-A947-70E740481C1C}">
                <a14:useLocalDpi xmlns:a14="http://schemas.microsoft.com/office/drawing/2010/main" val="0"/>
              </a:ext>
            </a:extLst>
          </a:blip>
          <a:srcRect/>
          <a:stretch>
            <a:fillRect/>
          </a:stretch>
        </p:blipFill>
        <p:spPr bwMode="auto">
          <a:xfrm>
            <a:off x="342900" y="3962400"/>
            <a:ext cx="323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
          <p:cNvPicPr>
            <a:picLocks noChangeAspect="1" noChangeArrowheads="1"/>
          </p:cNvPicPr>
          <p:nvPr/>
        </p:nvPicPr>
        <p:blipFill>
          <a:blip r:embed="rId3">
            <a:clrChange>
              <a:clrFrom>
                <a:srgbClr val="FCFCFD"/>
              </a:clrFrom>
              <a:clrTo>
                <a:srgbClr val="FCFCFD">
                  <a:alpha val="0"/>
                </a:srgbClr>
              </a:clrTo>
            </a:clrChange>
            <a:extLst>
              <a:ext uri="{28A0092B-C50C-407E-A947-70E740481C1C}">
                <a14:useLocalDpi xmlns:a14="http://schemas.microsoft.com/office/drawing/2010/main" val="0"/>
              </a:ext>
            </a:extLst>
          </a:blip>
          <a:srcRect/>
          <a:stretch>
            <a:fillRect/>
          </a:stretch>
        </p:blipFill>
        <p:spPr bwMode="auto">
          <a:xfrm>
            <a:off x="361950" y="4800600"/>
            <a:ext cx="323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
          <p:cNvPicPr>
            <a:picLocks noChangeAspect="1" noChangeArrowheads="1"/>
          </p:cNvPicPr>
          <p:nvPr/>
        </p:nvPicPr>
        <p:blipFill>
          <a:blip r:embed="rId3">
            <a:clrChange>
              <a:clrFrom>
                <a:srgbClr val="FCFCFD"/>
              </a:clrFrom>
              <a:clrTo>
                <a:srgbClr val="FCFCFD">
                  <a:alpha val="0"/>
                </a:srgbClr>
              </a:clrTo>
            </a:clrChange>
            <a:extLst>
              <a:ext uri="{28A0092B-C50C-407E-A947-70E740481C1C}">
                <a14:useLocalDpi xmlns:a14="http://schemas.microsoft.com/office/drawing/2010/main" val="0"/>
              </a:ext>
            </a:extLst>
          </a:blip>
          <a:srcRect/>
          <a:stretch>
            <a:fillRect/>
          </a:stretch>
        </p:blipFill>
        <p:spPr bwMode="auto">
          <a:xfrm>
            <a:off x="342900" y="2286000"/>
            <a:ext cx="3238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50247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2058490"/>
            <a:ext cx="8581292" cy="163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1346" name="Rectangle 2"/>
          <p:cNvSpPr>
            <a:spLocks noGrp="1" noChangeArrowheads="1"/>
          </p:cNvSpPr>
          <p:nvPr>
            <p:ph type="title"/>
          </p:nvPr>
        </p:nvSpPr>
        <p:spPr>
          <a:xfrm>
            <a:off x="-25400" y="125413"/>
            <a:ext cx="9144000" cy="1208087"/>
          </a:xfrm>
          <a:effectLst/>
        </p:spPr>
        <p:txBody>
          <a:bodyPr/>
          <a:lstStyle/>
          <a:p>
            <a:pPr>
              <a:defRPr/>
            </a:pPr>
            <a:r>
              <a:rPr smtClean="0"/>
              <a:t>Review Properties Tabs</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76</a:t>
            </a:fld>
            <a:endParaRPr lang="en-US"/>
          </a:p>
        </p:txBody>
      </p:sp>
      <p:sp>
        <p:nvSpPr>
          <p:cNvPr id="7" name="AutoShape 6"/>
          <p:cNvSpPr>
            <a:spLocks noChangeArrowheads="1"/>
          </p:cNvSpPr>
          <p:nvPr/>
        </p:nvSpPr>
        <p:spPr bwMode="auto">
          <a:xfrm>
            <a:off x="635428" y="2568950"/>
            <a:ext cx="8126412" cy="1106487"/>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21328546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23" name="Picture 11"/>
          <p:cNvPicPr>
            <a:picLocks noChangeAspect="1" noChangeArrowheads="1"/>
          </p:cNvPicPr>
          <p:nvPr/>
        </p:nvPicPr>
        <p:blipFill>
          <a:blip r:embed="rId3"/>
          <a:srcRect l="2534" t="1087" r="3019"/>
          <a:stretch>
            <a:fillRect/>
          </a:stretch>
        </p:blipFill>
        <p:spPr bwMode="auto">
          <a:xfrm>
            <a:off x="315913" y="914400"/>
            <a:ext cx="8561387" cy="5486400"/>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446466" name="Rectangle 2"/>
          <p:cNvSpPr>
            <a:spLocks noGrp="1" noChangeArrowheads="1"/>
          </p:cNvSpPr>
          <p:nvPr>
            <p:ph type="title"/>
          </p:nvPr>
        </p:nvSpPr>
        <p:spPr>
          <a:xfrm>
            <a:off x="0" y="47625"/>
            <a:ext cx="9144000" cy="982663"/>
          </a:xfrm>
          <a:effectLst/>
        </p:spPr>
        <p:txBody>
          <a:bodyPr/>
          <a:lstStyle/>
          <a:p>
            <a:pPr>
              <a:defRPr/>
            </a:pPr>
            <a:r>
              <a:rPr smtClean="0"/>
              <a:t>Data Tab </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77</a:t>
            </a:fld>
            <a:endParaRPr lang="en-US"/>
          </a:p>
        </p:txBody>
      </p:sp>
      <p:sp>
        <p:nvSpPr>
          <p:cNvPr id="7" name="AutoShape 6"/>
          <p:cNvSpPr>
            <a:spLocks noChangeArrowheads="1"/>
          </p:cNvSpPr>
          <p:nvPr/>
        </p:nvSpPr>
        <p:spPr bwMode="auto">
          <a:xfrm>
            <a:off x="836613" y="1168400"/>
            <a:ext cx="1023937" cy="49688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8" name="AutoShape 6"/>
          <p:cNvSpPr>
            <a:spLocks noChangeArrowheads="1"/>
          </p:cNvSpPr>
          <p:nvPr/>
        </p:nvSpPr>
        <p:spPr bwMode="auto">
          <a:xfrm>
            <a:off x="708025" y="2127250"/>
            <a:ext cx="3859213" cy="50641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9" name="AutoShape 9"/>
          <p:cNvSpPr>
            <a:spLocks noChangeArrowheads="1"/>
          </p:cNvSpPr>
          <p:nvPr/>
        </p:nvSpPr>
        <p:spPr bwMode="auto">
          <a:xfrm rot="16200000" flipV="1">
            <a:off x="5499100" y="2686050"/>
            <a:ext cx="457200" cy="14351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446483" name="Rectangle 19"/>
          <p:cNvSpPr>
            <a:spLocks noChangeArrowheads="1"/>
          </p:cNvSpPr>
          <p:nvPr/>
        </p:nvSpPr>
        <p:spPr bwMode="auto">
          <a:xfrm>
            <a:off x="5505450" y="2628900"/>
            <a:ext cx="3390900" cy="1738313"/>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If collected on datalogger, represent “breadcrumb trail”</a:t>
            </a:r>
          </a:p>
        </p:txBody>
      </p:sp>
    </p:spTree>
    <p:extLst>
      <p:ext uri="{BB962C8B-B14F-4D97-AF65-F5344CB8AC3E}">
        <p14:creationId xmlns:p14="http://schemas.microsoft.com/office/powerpoint/2010/main" val="164902667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1634" name="Picture 2"/>
          <p:cNvPicPr>
            <a:picLocks noChangeAspect="1" noChangeArrowheads="1"/>
          </p:cNvPicPr>
          <p:nvPr/>
        </p:nvPicPr>
        <p:blipFill>
          <a:blip r:embed="rId3"/>
          <a:srcRect r="7089" b="3494"/>
          <a:stretch>
            <a:fillRect/>
          </a:stretch>
        </p:blipFill>
        <p:spPr bwMode="auto">
          <a:xfrm>
            <a:off x="76200" y="1262063"/>
            <a:ext cx="8926513" cy="3954462"/>
          </a:xfrm>
          <a:prstGeom prst="rect">
            <a:avLst/>
          </a:prstGeom>
          <a:noFill/>
          <a:ln w="12700" cap="sq">
            <a:solidFill>
              <a:schemeClr val="bg2"/>
            </a:solidFill>
            <a:miter lim="800000"/>
            <a:headEnd type="none" w="sm" len="sm"/>
            <a:tailEnd type="none" w="sm" len="sm"/>
          </a:ln>
          <a:effectLst>
            <a:outerShdw dist="99190" dir="3011666" algn="ctr" rotWithShape="0">
              <a:schemeClr val="bg2">
                <a:alpha val="50000"/>
              </a:schemeClr>
            </a:outerShdw>
          </a:effectLst>
        </p:spPr>
      </p:pic>
      <p:sp>
        <p:nvSpPr>
          <p:cNvPr id="447490" name="Rectangle 2"/>
          <p:cNvSpPr>
            <a:spLocks noGrp="1" noChangeArrowheads="1"/>
          </p:cNvSpPr>
          <p:nvPr>
            <p:ph type="title"/>
          </p:nvPr>
        </p:nvSpPr>
        <p:spPr>
          <a:xfrm>
            <a:off x="0" y="0"/>
            <a:ext cx="9144000" cy="1092200"/>
          </a:xfrm>
          <a:effectLst/>
        </p:spPr>
        <p:txBody>
          <a:bodyPr/>
          <a:lstStyle/>
          <a:p>
            <a:pPr>
              <a:defRPr/>
            </a:pPr>
            <a:r>
              <a:rPr smtClean="0"/>
              <a:t>Output Tab:  1st Option</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78</a:t>
            </a:fld>
            <a:endParaRPr lang="en-US"/>
          </a:p>
        </p:txBody>
      </p:sp>
      <p:sp>
        <p:nvSpPr>
          <p:cNvPr id="447499" name="Rectangle 11"/>
          <p:cNvSpPr>
            <a:spLocks noChangeArrowheads="1"/>
          </p:cNvSpPr>
          <p:nvPr/>
        </p:nvSpPr>
        <p:spPr bwMode="auto">
          <a:xfrm>
            <a:off x="533400" y="5160963"/>
            <a:ext cx="7905750" cy="1430337"/>
          </a:xfrm>
          <a:prstGeom prst="rect">
            <a:avLst/>
          </a:prstGeom>
          <a:solidFill>
            <a:srgbClr val="FF9933"/>
          </a:solidFill>
          <a:ln w="9525">
            <a:solidFill>
              <a:srgbClr val="FF3300"/>
            </a:solidFill>
            <a:miter lim="800000"/>
            <a:headEnd/>
            <a:tailEnd/>
          </a:ln>
          <a:effectLst>
            <a:outerShdw dist="89803" dir="2700000" algn="ctr" rotWithShape="0">
              <a:schemeClr val="bg2"/>
            </a:outerShdw>
          </a:effectLst>
        </p:spPr>
        <p:txBody>
          <a:bodyPr lIns="92075" tIns="46038" rIns="92075" bIns="46038" anchor="ctr"/>
          <a:lstStyle/>
          <a:p>
            <a:pPr eaLnBrk="0" hangingPunct="0">
              <a:defRPr/>
            </a:pPr>
            <a:r>
              <a:rPr lang="en-US" sz="2800" b="1" dirty="0">
                <a:solidFill>
                  <a:srgbClr val="0000CC"/>
                </a:solidFill>
                <a:latin typeface="Arial" pitchFamily="34" charset="0"/>
              </a:rPr>
              <a:t>Use this option for training.  </a:t>
            </a:r>
            <a:r>
              <a:rPr lang="en-US" sz="2800" b="1" dirty="0">
                <a:solidFill>
                  <a:srgbClr val="0000CC"/>
                </a:solidFill>
                <a:latin typeface="Arial" pitchFamily="34" charset="0"/>
                <a:cs typeface="Arial" pitchFamily="34" charset="0"/>
              </a:rPr>
              <a:t>See Supplemental Materials for results of 2</a:t>
            </a:r>
            <a:r>
              <a:rPr lang="en-US" sz="2800" b="1" baseline="30000" dirty="0">
                <a:solidFill>
                  <a:srgbClr val="0000CC"/>
                </a:solidFill>
                <a:latin typeface="Arial" pitchFamily="34" charset="0"/>
                <a:cs typeface="Arial" pitchFamily="34" charset="0"/>
              </a:rPr>
              <a:t>nd</a:t>
            </a:r>
            <a:r>
              <a:rPr lang="en-US" sz="2800" b="1" dirty="0">
                <a:solidFill>
                  <a:srgbClr val="0000CC"/>
                </a:solidFill>
                <a:latin typeface="Arial" pitchFamily="34" charset="0"/>
                <a:cs typeface="Arial" pitchFamily="34" charset="0"/>
              </a:rPr>
              <a:t> and 3</a:t>
            </a:r>
            <a:r>
              <a:rPr lang="en-US" sz="2800" b="1" baseline="30000" dirty="0">
                <a:solidFill>
                  <a:srgbClr val="0000CC"/>
                </a:solidFill>
                <a:latin typeface="Arial" pitchFamily="34" charset="0"/>
                <a:cs typeface="Arial" pitchFamily="34" charset="0"/>
              </a:rPr>
              <a:t>rd</a:t>
            </a:r>
            <a:r>
              <a:rPr lang="en-US" sz="2800" b="1" dirty="0">
                <a:solidFill>
                  <a:srgbClr val="0000CC"/>
                </a:solidFill>
                <a:latin typeface="Arial" pitchFamily="34" charset="0"/>
                <a:cs typeface="Arial" pitchFamily="34" charset="0"/>
              </a:rPr>
              <a:t> options in order to avoid overwriting files</a:t>
            </a:r>
          </a:p>
        </p:txBody>
      </p:sp>
      <p:sp>
        <p:nvSpPr>
          <p:cNvPr id="6" name="AutoShape 6"/>
          <p:cNvSpPr>
            <a:spLocks noChangeArrowheads="1"/>
          </p:cNvSpPr>
          <p:nvPr/>
        </p:nvSpPr>
        <p:spPr bwMode="auto">
          <a:xfrm>
            <a:off x="2871788" y="1147763"/>
            <a:ext cx="1322387" cy="485775"/>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7" name="AutoShape 6"/>
          <p:cNvSpPr>
            <a:spLocks noChangeArrowheads="1"/>
          </p:cNvSpPr>
          <p:nvPr/>
        </p:nvSpPr>
        <p:spPr bwMode="auto">
          <a:xfrm>
            <a:off x="406400" y="2266950"/>
            <a:ext cx="7681913" cy="6477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4119629529"/>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28" y="2703513"/>
            <a:ext cx="8440615" cy="2778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8514" name="Rectangle 2"/>
          <p:cNvSpPr>
            <a:spLocks noGrp="1" noChangeArrowheads="1"/>
          </p:cNvSpPr>
          <p:nvPr>
            <p:ph type="title"/>
          </p:nvPr>
        </p:nvSpPr>
        <p:spPr>
          <a:xfrm>
            <a:off x="-152400" y="203200"/>
            <a:ext cx="9391650" cy="1309688"/>
          </a:xfrm>
          <a:effectLst/>
        </p:spPr>
        <p:txBody>
          <a:bodyPr/>
          <a:lstStyle/>
          <a:p>
            <a:pPr>
              <a:defRPr/>
            </a:pPr>
            <a:r>
              <a:rPr smtClean="0"/>
              <a:t>Option 1:</a:t>
            </a:r>
            <a:br>
              <a:rPr smtClean="0"/>
            </a:br>
            <a:r>
              <a:rPr smtClean="0"/>
              <a:t>Input and Output to Export Folder</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79</a:t>
            </a:fld>
            <a:endParaRPr lang="en-US"/>
          </a:p>
        </p:txBody>
      </p:sp>
      <p:sp>
        <p:nvSpPr>
          <p:cNvPr id="448516" name="AutoShape 4"/>
          <p:cNvSpPr>
            <a:spLocks noChangeArrowheads="1"/>
          </p:cNvSpPr>
          <p:nvPr/>
        </p:nvSpPr>
        <p:spPr bwMode="auto">
          <a:xfrm rot="5400000">
            <a:off x="6857206" y="2074069"/>
            <a:ext cx="930275" cy="1258888"/>
          </a:xfrm>
          <a:custGeom>
            <a:avLst/>
            <a:gdLst>
              <a:gd name="T0" fmla="*/ 651451 w 21600"/>
              <a:gd name="T1" fmla="*/ 0 h 21600"/>
              <a:gd name="T2" fmla="*/ 651451 w 21600"/>
              <a:gd name="T3" fmla="*/ 708591 h 21600"/>
              <a:gd name="T4" fmla="*/ 139412 w 21600"/>
              <a:gd name="T5" fmla="*/ 1258888 h 21600"/>
              <a:gd name="T6" fmla="*/ 930275 w 21600"/>
              <a:gd name="T7" fmla="*/ 35429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39878771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xfrm>
            <a:off x="171450" y="85404"/>
            <a:ext cx="2862263" cy="903287"/>
          </a:xfrm>
          <a:effectLst/>
        </p:spPr>
        <p:txBody>
          <a:bodyPr/>
          <a:lstStyle/>
          <a:p>
            <a:pPr>
              <a:defRPr/>
            </a:pPr>
            <a:r>
              <a:rPr dirty="0" smtClean="0"/>
              <a:t>Summary</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8</a:t>
            </a:fld>
            <a:endParaRPr lang="en-US"/>
          </a:p>
        </p:txBody>
      </p:sp>
      <p:sp>
        <p:nvSpPr>
          <p:cNvPr id="32771" name="Rectangle 3"/>
          <p:cNvSpPr>
            <a:spLocks noChangeArrowheads="1"/>
          </p:cNvSpPr>
          <p:nvPr/>
        </p:nvSpPr>
        <p:spPr bwMode="auto">
          <a:xfrm>
            <a:off x="2630064" y="3103563"/>
            <a:ext cx="838200" cy="476250"/>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2" name="Rectangle 4"/>
          <p:cNvSpPr>
            <a:spLocks noChangeArrowheads="1"/>
          </p:cNvSpPr>
          <p:nvPr/>
        </p:nvSpPr>
        <p:spPr bwMode="auto">
          <a:xfrm>
            <a:off x="2744364" y="3770142"/>
            <a:ext cx="838200" cy="2152356"/>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3" name="Rectangle 5"/>
          <p:cNvSpPr>
            <a:spLocks noChangeArrowheads="1"/>
          </p:cNvSpPr>
          <p:nvPr/>
        </p:nvSpPr>
        <p:spPr bwMode="auto">
          <a:xfrm>
            <a:off x="2744364" y="1069144"/>
            <a:ext cx="838200" cy="1616905"/>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4" name="Text Box 6"/>
          <p:cNvSpPr txBox="1">
            <a:spLocks noChangeArrowheads="1"/>
          </p:cNvSpPr>
          <p:nvPr/>
        </p:nvSpPr>
        <p:spPr bwMode="auto">
          <a:xfrm>
            <a:off x="77364" y="2762250"/>
            <a:ext cx="2549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r>
              <a:rPr lang="en-US" sz="3200" b="1" dirty="0">
                <a:latin typeface="Arial" charset="0"/>
              </a:rPr>
              <a:t>Output Files</a:t>
            </a:r>
          </a:p>
        </p:txBody>
      </p:sp>
      <p:sp>
        <p:nvSpPr>
          <p:cNvPr id="32775" name="Text Box 7"/>
          <p:cNvSpPr txBox="1">
            <a:spLocks noChangeArrowheads="1"/>
          </p:cNvSpPr>
          <p:nvPr/>
        </p:nvSpPr>
        <p:spPr bwMode="auto">
          <a:xfrm>
            <a:off x="-189336" y="4400550"/>
            <a:ext cx="2819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lnSpc>
                <a:spcPct val="115000"/>
              </a:lnSpc>
            </a:pPr>
            <a:r>
              <a:rPr lang="en-US" sz="3200" b="1">
                <a:latin typeface="Arial" charset="0"/>
              </a:rPr>
              <a:t>Export Setup</a:t>
            </a:r>
          </a:p>
        </p:txBody>
      </p:sp>
      <p:sp>
        <p:nvSpPr>
          <p:cNvPr id="32776" name="Rectangle 8"/>
          <p:cNvSpPr>
            <a:spLocks noChangeArrowheads="1"/>
          </p:cNvSpPr>
          <p:nvPr/>
        </p:nvSpPr>
        <p:spPr bwMode="auto">
          <a:xfrm>
            <a:off x="-94086" y="13716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r" eaLnBrk="0" hangingPunct="0"/>
            <a:r>
              <a:rPr lang="en-US" sz="3200" b="1" dirty="0">
                <a:latin typeface="Arial" charset="0"/>
              </a:rPr>
              <a:t>Input Files</a:t>
            </a:r>
          </a:p>
        </p:txBody>
      </p:sp>
      <p:pic>
        <p:nvPicPr>
          <p:cNvPr id="24580" name="Picture 4" descr="C:\Users\jjcusick\AppData\Local\Temp\SNAGHTML189fd76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469" y="671350"/>
            <a:ext cx="6075786" cy="57886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238" y="1011049"/>
            <a:ext cx="6839659" cy="105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438" y="2894341"/>
            <a:ext cx="5516873" cy="365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9"/>
          <p:cNvSpPr>
            <a:spLocks noChangeArrowheads="1"/>
          </p:cNvSpPr>
          <p:nvPr/>
        </p:nvSpPr>
        <p:spPr bwMode="auto">
          <a:xfrm rot="5641489" flipV="1">
            <a:off x="3783963" y="4735119"/>
            <a:ext cx="457200" cy="1573999"/>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453634" name="Rectangle 1026"/>
          <p:cNvSpPr>
            <a:spLocks noGrp="1" noChangeArrowheads="1"/>
          </p:cNvSpPr>
          <p:nvPr>
            <p:ph type="title"/>
          </p:nvPr>
        </p:nvSpPr>
        <p:spPr>
          <a:xfrm>
            <a:off x="182514" y="0"/>
            <a:ext cx="8440615" cy="1251097"/>
          </a:xfrm>
          <a:effectLst/>
        </p:spPr>
        <p:txBody>
          <a:bodyPr/>
          <a:lstStyle/>
          <a:p>
            <a:pPr>
              <a:defRPr/>
            </a:pPr>
            <a:r>
              <a:rPr dirty="0" smtClean="0"/>
              <a:t>Attributes Tab: Coded Values</a:t>
            </a:r>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80</a:t>
            </a:fld>
            <a:endParaRPr lang="en-US"/>
          </a:p>
        </p:txBody>
      </p:sp>
      <p:sp>
        <p:nvSpPr>
          <p:cNvPr id="453679" name="Rectangle 1071"/>
          <p:cNvSpPr>
            <a:spLocks noChangeArrowheads="1"/>
          </p:cNvSpPr>
          <p:nvPr/>
        </p:nvSpPr>
        <p:spPr bwMode="auto">
          <a:xfrm>
            <a:off x="80881" y="1324344"/>
            <a:ext cx="2281237" cy="2790456"/>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Buildings and Survey Controls – Must Check Code Value</a:t>
            </a:r>
            <a:endParaRPr lang="en-US" sz="2800" b="1" dirty="0">
              <a:solidFill>
                <a:srgbClr val="0000CC"/>
              </a:solidFill>
              <a:latin typeface="Arial" charset="0"/>
            </a:endParaRPr>
          </a:p>
        </p:txBody>
      </p:sp>
      <p:sp>
        <p:nvSpPr>
          <p:cNvPr id="2" name="Rectangle 1071"/>
          <p:cNvSpPr>
            <a:spLocks noChangeArrowheads="1"/>
          </p:cNvSpPr>
          <p:nvPr/>
        </p:nvSpPr>
        <p:spPr bwMode="auto">
          <a:xfrm>
            <a:off x="121830" y="4695634"/>
            <a:ext cx="3138488" cy="1816291"/>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Check Code Value when Codes are stored in the DDF</a:t>
            </a:r>
            <a:endParaRPr lang="en-US" sz="2800" b="1" dirty="0">
              <a:solidFill>
                <a:srgbClr val="0000CC"/>
              </a:solidFill>
              <a:latin typeface="Arial" charset="0"/>
            </a:endParaRPr>
          </a:p>
        </p:txBody>
      </p:sp>
      <p:sp>
        <p:nvSpPr>
          <p:cNvPr id="11" name="AutoShape 6"/>
          <p:cNvSpPr>
            <a:spLocks noChangeArrowheads="1"/>
          </p:cNvSpPr>
          <p:nvPr/>
        </p:nvSpPr>
        <p:spPr bwMode="auto">
          <a:xfrm>
            <a:off x="2463800" y="1539499"/>
            <a:ext cx="1819275" cy="353456"/>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2" name="AutoShape 6"/>
          <p:cNvSpPr>
            <a:spLocks noChangeArrowheads="1"/>
          </p:cNvSpPr>
          <p:nvPr/>
        </p:nvSpPr>
        <p:spPr bwMode="auto">
          <a:xfrm>
            <a:off x="4892040" y="4532313"/>
            <a:ext cx="1600200" cy="197961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14" name="WordArt 37"/>
          <p:cNvSpPr>
            <a:spLocks noChangeArrowheads="1" noChangeShapeType="1" noTextEdit="1"/>
          </p:cNvSpPr>
          <p:nvPr/>
        </p:nvSpPr>
        <p:spPr bwMode="auto">
          <a:xfrm rot="-614512">
            <a:off x="6195143" y="3380771"/>
            <a:ext cx="2638425" cy="874713"/>
          </a:xfrm>
          <a:prstGeom prst="rect">
            <a:avLst/>
          </a:prstGeom>
        </p:spPr>
        <p:txBody>
          <a:bodyPr wrap="none" fromWordArt="1">
            <a:prstTxWarp prst="textCascadeUp">
              <a:avLst>
                <a:gd name="adj" fmla="val 44444"/>
              </a:avLst>
            </a:prstTxWarp>
            <a:scene3d>
              <a:camera prst="legacyPerspectiveFront">
                <a:rot lat="20519969" lon="1080000" rev="0"/>
              </a:camera>
              <a:lightRig rig="legacyHarsh2" dir="b"/>
            </a:scene3d>
            <a:sp3d extrusionH="430200" prstMaterial="legacyMatte">
              <a:extrusionClr>
                <a:srgbClr val="FF6600"/>
              </a:extrusionClr>
            </a:sp3d>
          </a:bodyPr>
          <a:lstStyle/>
          <a:p>
            <a:pPr algn="ctr"/>
            <a:r>
              <a:rPr lang="en-US" sz="3600" kern="10" dirty="0" smtClean="0">
                <a:ln w="9525">
                  <a:round/>
                  <a:headEnd/>
                  <a:tailEnd/>
                </a:ln>
                <a:gradFill rotWithShape="1">
                  <a:gsLst>
                    <a:gs pos="0">
                      <a:srgbClr val="FFE701"/>
                    </a:gs>
                    <a:gs pos="100000">
                      <a:srgbClr val="FE3E02"/>
                    </a:gs>
                  </a:gsLst>
                  <a:lin ang="5400000" scaled="1"/>
                </a:gradFill>
                <a:latin typeface="Impact"/>
              </a:rPr>
              <a:t>Buildings!</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Tree>
    <p:extLst>
      <p:ext uri="{BB962C8B-B14F-4D97-AF65-F5344CB8AC3E}">
        <p14:creationId xmlns:p14="http://schemas.microsoft.com/office/powerpoint/2010/main" val="3172897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309" y="133349"/>
            <a:ext cx="6790691" cy="621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9"/>
          <p:cNvSpPr>
            <a:spLocks noChangeArrowheads="1"/>
          </p:cNvSpPr>
          <p:nvPr/>
        </p:nvSpPr>
        <p:spPr bwMode="auto">
          <a:xfrm rot="3056443" flipV="1">
            <a:off x="2551113" y="3725863"/>
            <a:ext cx="457200" cy="14351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453634" name="Rectangle 1026"/>
          <p:cNvSpPr>
            <a:spLocks noGrp="1" noChangeArrowheads="1"/>
          </p:cNvSpPr>
          <p:nvPr>
            <p:ph type="title"/>
          </p:nvPr>
        </p:nvSpPr>
        <p:spPr>
          <a:xfrm>
            <a:off x="200025" y="246063"/>
            <a:ext cx="2895600" cy="1803400"/>
          </a:xfrm>
          <a:effectLst/>
        </p:spPr>
        <p:txBody>
          <a:bodyPr/>
          <a:lstStyle/>
          <a:p>
            <a:pPr>
              <a:defRPr/>
            </a:pPr>
            <a:r>
              <a:rPr smtClean="0"/>
              <a:t>Attributes Tab</a:t>
            </a:r>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81</a:t>
            </a:fld>
            <a:endParaRPr lang="en-US"/>
          </a:p>
        </p:txBody>
      </p:sp>
      <p:sp>
        <p:nvSpPr>
          <p:cNvPr id="453679" name="Rectangle 1071"/>
          <p:cNvSpPr>
            <a:spLocks noChangeArrowheads="1"/>
          </p:cNvSpPr>
          <p:nvPr/>
        </p:nvSpPr>
        <p:spPr bwMode="auto">
          <a:xfrm>
            <a:off x="234950" y="1870075"/>
            <a:ext cx="2281237" cy="1773238"/>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For training purposes – export all attributes</a:t>
            </a:r>
          </a:p>
        </p:txBody>
      </p:sp>
      <p:sp>
        <p:nvSpPr>
          <p:cNvPr id="2" name="Rectangle 1071"/>
          <p:cNvSpPr>
            <a:spLocks noChangeArrowheads="1"/>
          </p:cNvSpPr>
          <p:nvPr/>
        </p:nvSpPr>
        <p:spPr bwMode="auto">
          <a:xfrm>
            <a:off x="234950" y="4808538"/>
            <a:ext cx="3138488" cy="1703387"/>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For geotagging -  Date/Time/GPS Seconds must be selected</a:t>
            </a:r>
          </a:p>
        </p:txBody>
      </p:sp>
      <p:sp>
        <p:nvSpPr>
          <p:cNvPr id="11" name="AutoShape 6"/>
          <p:cNvSpPr>
            <a:spLocks noChangeArrowheads="1"/>
          </p:cNvSpPr>
          <p:nvPr/>
        </p:nvSpPr>
        <p:spPr bwMode="auto">
          <a:xfrm>
            <a:off x="4839016" y="317500"/>
            <a:ext cx="1819275"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2" name="AutoShape 6"/>
          <p:cNvSpPr>
            <a:spLocks noChangeArrowheads="1"/>
          </p:cNvSpPr>
          <p:nvPr/>
        </p:nvSpPr>
        <p:spPr bwMode="auto">
          <a:xfrm>
            <a:off x="2779713" y="3286125"/>
            <a:ext cx="1600200" cy="55245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dirty="0">
              <a:latin typeface="+mn-lt"/>
            </a:endParaRPr>
          </a:p>
        </p:txBody>
      </p:sp>
    </p:spTree>
    <p:extLst>
      <p:ext uri="{BB962C8B-B14F-4D97-AF65-F5344CB8AC3E}">
        <p14:creationId xmlns:p14="http://schemas.microsoft.com/office/powerpoint/2010/main" val="107620577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65" y="936100"/>
            <a:ext cx="8278689" cy="54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4658" name="Rectangle 2"/>
          <p:cNvSpPr>
            <a:spLocks noGrp="1" noChangeArrowheads="1"/>
          </p:cNvSpPr>
          <p:nvPr>
            <p:ph type="title"/>
          </p:nvPr>
        </p:nvSpPr>
        <p:spPr>
          <a:xfrm>
            <a:off x="0" y="0"/>
            <a:ext cx="9144000" cy="866775"/>
          </a:xfrm>
          <a:effectLst/>
        </p:spPr>
        <p:txBody>
          <a:bodyPr/>
          <a:lstStyle/>
          <a:p>
            <a:pPr>
              <a:defRPr/>
            </a:pPr>
            <a:r>
              <a:rPr smtClean="0"/>
              <a:t>continue . . . Attributes</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82</a:t>
            </a:fld>
            <a:endParaRPr lang="en-US"/>
          </a:p>
        </p:txBody>
      </p:sp>
      <p:sp>
        <p:nvSpPr>
          <p:cNvPr id="10" name="AutoShape 9"/>
          <p:cNvSpPr>
            <a:spLocks noChangeArrowheads="1"/>
          </p:cNvSpPr>
          <p:nvPr/>
        </p:nvSpPr>
        <p:spPr bwMode="auto">
          <a:xfrm rot="18122928" flipV="1">
            <a:off x="2753092" y="3386922"/>
            <a:ext cx="457200" cy="14351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11" name="AutoShape 6"/>
          <p:cNvSpPr>
            <a:spLocks noChangeArrowheads="1"/>
          </p:cNvSpPr>
          <p:nvPr/>
        </p:nvSpPr>
        <p:spPr bwMode="auto">
          <a:xfrm>
            <a:off x="858277" y="3108959"/>
            <a:ext cx="1752600" cy="742717"/>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3" name="AutoShape 6"/>
          <p:cNvSpPr>
            <a:spLocks noChangeArrowheads="1"/>
          </p:cNvSpPr>
          <p:nvPr/>
        </p:nvSpPr>
        <p:spPr bwMode="auto">
          <a:xfrm>
            <a:off x="3722381" y="1592665"/>
            <a:ext cx="633413" cy="225901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4" name="AutoShape 6"/>
          <p:cNvSpPr>
            <a:spLocks noChangeArrowheads="1"/>
          </p:cNvSpPr>
          <p:nvPr/>
        </p:nvSpPr>
        <p:spPr bwMode="auto">
          <a:xfrm>
            <a:off x="8014248" y="4015312"/>
            <a:ext cx="631825" cy="236378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dirty="0">
              <a:latin typeface="+mn-lt"/>
            </a:endParaRPr>
          </a:p>
        </p:txBody>
      </p:sp>
      <p:sp>
        <p:nvSpPr>
          <p:cNvPr id="453679" name="Rectangle 1071"/>
          <p:cNvSpPr>
            <a:spLocks noChangeArrowheads="1"/>
          </p:cNvSpPr>
          <p:nvPr/>
        </p:nvSpPr>
        <p:spPr bwMode="auto">
          <a:xfrm>
            <a:off x="3138854" y="3982082"/>
            <a:ext cx="2160588" cy="1393825"/>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Not Necessary</a:t>
            </a:r>
            <a:endParaRPr lang="en-US" sz="2800" b="1" dirty="0">
              <a:solidFill>
                <a:srgbClr val="0000CC"/>
              </a:solidFill>
              <a:latin typeface="Arial" charset="0"/>
            </a:endParaRPr>
          </a:p>
        </p:txBody>
      </p:sp>
    </p:spTree>
    <p:extLst>
      <p:ext uri="{BB962C8B-B14F-4D97-AF65-F5344CB8AC3E}">
        <p14:creationId xmlns:p14="http://schemas.microsoft.com/office/powerpoint/2010/main" val="159783811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47" name="Picture 15"/>
          <p:cNvPicPr>
            <a:picLocks noChangeAspect="1" noChangeArrowheads="1"/>
          </p:cNvPicPr>
          <p:nvPr/>
        </p:nvPicPr>
        <p:blipFill>
          <a:blip r:embed="rId3"/>
          <a:srcRect l="1436" t="464" r="5274"/>
          <a:stretch>
            <a:fillRect/>
          </a:stretch>
        </p:blipFill>
        <p:spPr bwMode="auto">
          <a:xfrm>
            <a:off x="1079500" y="915988"/>
            <a:ext cx="7881938" cy="4932362"/>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455682" name="Rectangle 2"/>
          <p:cNvSpPr>
            <a:spLocks noGrp="1" noChangeArrowheads="1"/>
          </p:cNvSpPr>
          <p:nvPr>
            <p:ph type="title"/>
          </p:nvPr>
        </p:nvSpPr>
        <p:spPr>
          <a:xfrm>
            <a:off x="0" y="153988"/>
            <a:ext cx="9144000" cy="771525"/>
          </a:xfrm>
          <a:effectLst/>
        </p:spPr>
        <p:txBody>
          <a:bodyPr/>
          <a:lstStyle/>
          <a:p>
            <a:pPr>
              <a:defRPr/>
            </a:pPr>
            <a:r>
              <a:rPr smtClean="0"/>
              <a:t>Units Tab</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83</a:t>
            </a:fld>
            <a:endParaRPr lang="en-US"/>
          </a:p>
        </p:txBody>
      </p:sp>
      <p:sp>
        <p:nvSpPr>
          <p:cNvPr id="13" name="AutoShape 4"/>
          <p:cNvSpPr>
            <a:spLocks noChangeArrowheads="1"/>
          </p:cNvSpPr>
          <p:nvPr/>
        </p:nvSpPr>
        <p:spPr bwMode="auto">
          <a:xfrm>
            <a:off x="1169006" y="3677700"/>
            <a:ext cx="930275" cy="1016000"/>
          </a:xfrm>
          <a:custGeom>
            <a:avLst/>
            <a:gdLst>
              <a:gd name="T0" fmla="*/ 651451 w 21600"/>
              <a:gd name="T1" fmla="*/ 0 h 21600"/>
              <a:gd name="T2" fmla="*/ 651451 w 21600"/>
              <a:gd name="T3" fmla="*/ 708591 h 21600"/>
              <a:gd name="T4" fmla="*/ 139412 w 21600"/>
              <a:gd name="T5" fmla="*/ 1258888 h 21600"/>
              <a:gd name="T6" fmla="*/ 930275 w 21600"/>
              <a:gd name="T7" fmla="*/ 35429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eaLnBrk="0" fontAlgn="auto" hangingPunct="0">
              <a:spcBef>
                <a:spcPts val="0"/>
              </a:spcBef>
              <a:spcAft>
                <a:spcPts val="0"/>
              </a:spcAft>
              <a:defRPr/>
            </a:pPr>
            <a:endParaRPr lang="en-US">
              <a:latin typeface="+mn-lt"/>
            </a:endParaRPr>
          </a:p>
        </p:txBody>
      </p:sp>
      <p:sp>
        <p:nvSpPr>
          <p:cNvPr id="455697" name="Rectangle 17"/>
          <p:cNvSpPr>
            <a:spLocks noChangeArrowheads="1"/>
          </p:cNvSpPr>
          <p:nvPr/>
        </p:nvSpPr>
        <p:spPr bwMode="auto">
          <a:xfrm>
            <a:off x="230188" y="4551363"/>
            <a:ext cx="3806825" cy="2149475"/>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Units affect shapefile attributes:</a:t>
            </a:r>
          </a:p>
          <a:p>
            <a:pPr eaLnBrk="0" hangingPunct="0">
              <a:lnSpc>
                <a:spcPct val="90000"/>
              </a:lnSpc>
              <a:defRPr/>
            </a:pPr>
            <a:r>
              <a:rPr lang="en-US" sz="2800" b="1" dirty="0">
                <a:solidFill>
                  <a:srgbClr val="0000CC"/>
                </a:solidFill>
                <a:latin typeface="Arial" charset="0"/>
              </a:rPr>
              <a:t>GPS_Length, GPS_Area,</a:t>
            </a:r>
          </a:p>
          <a:p>
            <a:pPr eaLnBrk="0" hangingPunct="0">
              <a:lnSpc>
                <a:spcPct val="90000"/>
              </a:lnSpc>
              <a:defRPr/>
            </a:pPr>
            <a:r>
              <a:rPr lang="en-US" sz="2800" b="1" dirty="0">
                <a:solidFill>
                  <a:srgbClr val="0000CC"/>
                </a:solidFill>
                <a:latin typeface="Arial" charset="0"/>
              </a:rPr>
              <a:t>GPS_Perimeter</a:t>
            </a:r>
          </a:p>
        </p:txBody>
      </p:sp>
    </p:spTree>
    <p:extLst>
      <p:ext uri="{BB962C8B-B14F-4D97-AF65-F5344CB8AC3E}">
        <p14:creationId xmlns:p14="http://schemas.microsoft.com/office/powerpoint/2010/main" val="141003322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766" y="698023"/>
            <a:ext cx="6320370" cy="542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2378" name="Line 10"/>
          <p:cNvSpPr>
            <a:spLocks noChangeShapeType="1"/>
          </p:cNvSpPr>
          <p:nvPr/>
        </p:nvSpPr>
        <p:spPr bwMode="auto">
          <a:xfrm>
            <a:off x="2214563" y="1277938"/>
            <a:ext cx="4833937" cy="1587"/>
          </a:xfrm>
          <a:prstGeom prst="line">
            <a:avLst/>
          </a:prstGeom>
          <a:noFill/>
          <a:ln w="57150" cap="sq">
            <a:noFill/>
            <a:round/>
            <a:headEnd type="none" w="sm" len="sm"/>
            <a:tailEnd type="none" w="sm" len="sm"/>
          </a:ln>
          <a:effectLst>
            <a:outerShdw dist="107763" dir="2700000" algn="ctr" rotWithShape="0">
              <a:schemeClr val="bg2"/>
            </a:outerShdw>
          </a:effectLst>
        </p:spPr>
        <p:txBody>
          <a:bodyPr/>
          <a:lstStyle/>
          <a:p>
            <a:pPr algn="ctr" eaLnBrk="0" hangingPunct="0">
              <a:defRPr/>
            </a:pPr>
            <a:endParaRPr lang="en-US"/>
          </a:p>
        </p:txBody>
      </p:sp>
      <p:sp>
        <p:nvSpPr>
          <p:cNvPr id="442370" name="Rectangle 2"/>
          <p:cNvSpPr>
            <a:spLocks noGrp="1" noChangeArrowheads="1"/>
          </p:cNvSpPr>
          <p:nvPr>
            <p:ph type="title"/>
          </p:nvPr>
        </p:nvSpPr>
        <p:spPr>
          <a:xfrm>
            <a:off x="0" y="43375"/>
            <a:ext cx="2406650" cy="1938338"/>
          </a:xfrm>
          <a:effectLst/>
        </p:spPr>
        <p:txBody>
          <a:bodyPr/>
          <a:lstStyle/>
          <a:p>
            <a:pPr>
              <a:defRPr/>
            </a:pPr>
            <a:r>
              <a:rPr dirty="0" smtClean="0"/>
              <a:t>Position Filter Tab</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84</a:t>
            </a:fld>
            <a:endParaRPr lang="en-US"/>
          </a:p>
        </p:txBody>
      </p:sp>
      <p:sp>
        <p:nvSpPr>
          <p:cNvPr id="13" name="AutoShape 6"/>
          <p:cNvSpPr>
            <a:spLocks noChangeArrowheads="1"/>
          </p:cNvSpPr>
          <p:nvPr/>
        </p:nvSpPr>
        <p:spPr bwMode="auto">
          <a:xfrm>
            <a:off x="3431051" y="2947351"/>
            <a:ext cx="1409700" cy="330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4" name="AutoShape 6"/>
          <p:cNvSpPr>
            <a:spLocks noChangeArrowheads="1"/>
          </p:cNvSpPr>
          <p:nvPr/>
        </p:nvSpPr>
        <p:spPr bwMode="auto">
          <a:xfrm>
            <a:off x="5448300" y="628563"/>
            <a:ext cx="1600200" cy="43815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5" name="AutoShape 9"/>
          <p:cNvSpPr>
            <a:spLocks noChangeArrowheads="1"/>
          </p:cNvSpPr>
          <p:nvPr/>
        </p:nvSpPr>
        <p:spPr bwMode="auto">
          <a:xfrm rot="5400000" flipV="1">
            <a:off x="2146154" y="2180552"/>
            <a:ext cx="457200" cy="2039937"/>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582659" name="Rectangle 3"/>
          <p:cNvSpPr>
            <a:spLocks noChangeArrowheads="1"/>
          </p:cNvSpPr>
          <p:nvPr/>
        </p:nvSpPr>
        <p:spPr bwMode="auto">
          <a:xfrm>
            <a:off x="97423" y="2098124"/>
            <a:ext cx="2880898" cy="1836250"/>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marL="57150" indent="-57150" eaLnBrk="0" hangingPunct="0">
              <a:lnSpc>
                <a:spcPct val="90000"/>
              </a:lnSpc>
              <a:defRPr/>
            </a:pPr>
            <a:r>
              <a:rPr lang="en-US" sz="2800" b="1" dirty="0" smtClean="0">
                <a:solidFill>
                  <a:srgbClr val="0000CC"/>
                </a:solidFill>
                <a:latin typeface="Arial" charset="0"/>
              </a:rPr>
              <a:t>Check when diff. correction is less than 100%</a:t>
            </a:r>
            <a:endParaRPr lang="en-US" sz="2800" b="1" dirty="0">
              <a:solidFill>
                <a:srgbClr val="0000CC"/>
              </a:solidFill>
              <a:latin typeface="Arial" charset="0"/>
            </a:endParaRPr>
          </a:p>
        </p:txBody>
      </p:sp>
      <p:sp>
        <p:nvSpPr>
          <p:cNvPr id="16" name="AutoShape 9"/>
          <p:cNvSpPr>
            <a:spLocks noChangeArrowheads="1"/>
          </p:cNvSpPr>
          <p:nvPr/>
        </p:nvSpPr>
        <p:spPr bwMode="auto">
          <a:xfrm rot="5400000" flipV="1">
            <a:off x="2328448" y="4816475"/>
            <a:ext cx="457200" cy="203835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442382" name="Rectangle 14"/>
          <p:cNvSpPr>
            <a:spLocks noChangeArrowheads="1"/>
          </p:cNvSpPr>
          <p:nvPr/>
        </p:nvSpPr>
        <p:spPr bwMode="auto">
          <a:xfrm>
            <a:off x="-25021" y="3986605"/>
            <a:ext cx="3125787" cy="2850710"/>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marL="57150" indent="-57150" eaLnBrk="0" hangingPunct="0">
              <a:lnSpc>
                <a:spcPct val="90000"/>
              </a:lnSpc>
              <a:defRPr/>
            </a:pPr>
            <a:r>
              <a:rPr lang="en-US" sz="2800" b="1" dirty="0">
                <a:solidFill>
                  <a:srgbClr val="0000CC"/>
                </a:solidFill>
                <a:latin typeface="Arial" charset="0"/>
              </a:rPr>
              <a:t>	Non GPS Positions:  not collected by a rover, created in Pathfinder </a:t>
            </a:r>
            <a:r>
              <a:rPr lang="en-US" sz="2800" b="1" dirty="0" smtClean="0">
                <a:solidFill>
                  <a:srgbClr val="0000CC"/>
                </a:solidFill>
                <a:latin typeface="Arial" charset="0"/>
              </a:rPr>
              <a:t>Office or digitized in TerraSync</a:t>
            </a:r>
            <a:endParaRPr lang="en-US" sz="2800" b="1" dirty="0">
              <a:solidFill>
                <a:srgbClr val="0000CC"/>
              </a:solidFill>
              <a:latin typeface="Arial" charset="0"/>
            </a:endParaRPr>
          </a:p>
        </p:txBody>
      </p:sp>
    </p:spTree>
    <p:extLst>
      <p:ext uri="{BB962C8B-B14F-4D97-AF65-F5344CB8AC3E}">
        <p14:creationId xmlns:p14="http://schemas.microsoft.com/office/powerpoint/2010/main" val="2095717483"/>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62" descr="coordinate2"/>
          <p:cNvPicPr>
            <a:picLocks noChangeAspect="1" noChangeArrowheads="1"/>
          </p:cNvPicPr>
          <p:nvPr/>
        </p:nvPicPr>
        <p:blipFill>
          <a:blip r:embed="rId3"/>
          <a:srcRect l="1164" t="1615" r="8590" b="8194"/>
          <a:stretch>
            <a:fillRect/>
          </a:stretch>
        </p:blipFill>
        <p:spPr bwMode="auto">
          <a:xfrm>
            <a:off x="419100" y="1511300"/>
            <a:ext cx="8343900" cy="3556000"/>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sp>
        <p:nvSpPr>
          <p:cNvPr id="443394" name="Rectangle 2"/>
          <p:cNvSpPr>
            <a:spLocks noGrp="1" noChangeArrowheads="1"/>
          </p:cNvSpPr>
          <p:nvPr>
            <p:ph type="title"/>
          </p:nvPr>
        </p:nvSpPr>
        <p:spPr>
          <a:xfrm>
            <a:off x="0" y="190500"/>
            <a:ext cx="9144000" cy="1162050"/>
          </a:xfrm>
          <a:effectLst/>
        </p:spPr>
        <p:txBody>
          <a:bodyPr/>
          <a:lstStyle/>
          <a:p>
            <a:pPr>
              <a:defRPr/>
            </a:pPr>
            <a:r>
              <a:rPr smtClean="0"/>
              <a:t>Coordinate System Tab</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85</a:t>
            </a:fld>
            <a:endParaRPr lang="en-US"/>
          </a:p>
        </p:txBody>
      </p:sp>
      <p:sp>
        <p:nvSpPr>
          <p:cNvPr id="43012" name="Text Box 46"/>
          <p:cNvSpPr txBox="1">
            <a:spLocks noChangeArrowheads="1"/>
          </p:cNvSpPr>
          <p:nvPr/>
        </p:nvSpPr>
        <p:spPr bwMode="auto">
          <a:xfrm>
            <a:off x="609600" y="6248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endParaRPr lang="en-US"/>
          </a:p>
        </p:txBody>
      </p:sp>
      <p:sp>
        <p:nvSpPr>
          <p:cNvPr id="443456" name="Rectangle 64"/>
          <p:cNvSpPr>
            <a:spLocks noChangeArrowheads="1"/>
          </p:cNvSpPr>
          <p:nvPr/>
        </p:nvSpPr>
        <p:spPr bwMode="auto">
          <a:xfrm>
            <a:off x="274638" y="5600700"/>
            <a:ext cx="8640762" cy="990600"/>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Controls how Pathfinder Office transforms GPS data into the coordinate system of your choosing.</a:t>
            </a:r>
          </a:p>
        </p:txBody>
      </p:sp>
      <p:sp>
        <p:nvSpPr>
          <p:cNvPr id="12" name="AutoShape 6"/>
          <p:cNvSpPr>
            <a:spLocks noChangeArrowheads="1"/>
          </p:cNvSpPr>
          <p:nvPr/>
        </p:nvSpPr>
        <p:spPr bwMode="auto">
          <a:xfrm>
            <a:off x="3581400" y="1409700"/>
            <a:ext cx="2286000" cy="50006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3" name="AutoShape 6"/>
          <p:cNvSpPr>
            <a:spLocks noChangeArrowheads="1"/>
          </p:cNvSpPr>
          <p:nvPr/>
        </p:nvSpPr>
        <p:spPr bwMode="auto">
          <a:xfrm>
            <a:off x="495300" y="1981200"/>
            <a:ext cx="3632200" cy="56356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4" name="AutoShape 6"/>
          <p:cNvSpPr>
            <a:spLocks noChangeArrowheads="1"/>
          </p:cNvSpPr>
          <p:nvPr/>
        </p:nvSpPr>
        <p:spPr bwMode="auto">
          <a:xfrm>
            <a:off x="5219700" y="2057400"/>
            <a:ext cx="1409700" cy="611188"/>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2901779229"/>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Snagit_PPTAB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8" y="1176622"/>
            <a:ext cx="6820992" cy="2927527"/>
          </a:xfrm>
          <a:prstGeom prst="rect">
            <a:avLst/>
          </a:prstGeom>
        </p:spPr>
      </p:pic>
      <p:pic>
        <p:nvPicPr>
          <p:cNvPr id="11" name="Picture 10"/>
          <p:cNvPicPr>
            <a:picLocks noChangeAspect="1"/>
          </p:cNvPicPr>
          <p:nvPr/>
        </p:nvPicPr>
        <p:blipFill>
          <a:blip r:embed="rId4"/>
          <a:stretch>
            <a:fillRect/>
          </a:stretch>
        </p:blipFill>
        <p:spPr>
          <a:xfrm>
            <a:off x="1889359" y="4726379"/>
            <a:ext cx="3830137" cy="1522021"/>
          </a:xfrm>
          <a:prstGeom prst="rect">
            <a:avLst/>
          </a:prstGeom>
        </p:spPr>
      </p:pic>
      <p:sp>
        <p:nvSpPr>
          <p:cNvPr id="508932" name="Rectangle 4"/>
          <p:cNvSpPr>
            <a:spLocks noGrp="1" noChangeArrowheads="1"/>
          </p:cNvSpPr>
          <p:nvPr>
            <p:ph type="title"/>
          </p:nvPr>
        </p:nvSpPr>
        <p:spPr>
          <a:xfrm>
            <a:off x="5791200" y="152400"/>
            <a:ext cx="3311525" cy="2921000"/>
          </a:xfrm>
          <a:effectLst/>
        </p:spPr>
        <p:txBody>
          <a:bodyPr/>
          <a:lstStyle/>
          <a:p>
            <a:pPr>
              <a:defRPr/>
            </a:pPr>
            <a:r>
              <a:rPr smtClean="0"/>
              <a:t>Coordinate System Dialog Window</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86</a:t>
            </a:fld>
            <a:endParaRPr lang="en-US"/>
          </a:p>
        </p:txBody>
      </p:sp>
      <p:sp>
        <p:nvSpPr>
          <p:cNvPr id="52228" name="Text Box 13"/>
          <p:cNvSpPr txBox="1">
            <a:spLocks noChangeArrowheads="1"/>
          </p:cNvSpPr>
          <p:nvPr/>
        </p:nvSpPr>
        <p:spPr bwMode="auto">
          <a:xfrm>
            <a:off x="609600" y="6019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endParaRPr lang="en-US"/>
          </a:p>
        </p:txBody>
      </p:sp>
      <p:sp>
        <p:nvSpPr>
          <p:cNvPr id="13" name="AutoShape 6"/>
          <p:cNvSpPr>
            <a:spLocks noChangeArrowheads="1"/>
          </p:cNvSpPr>
          <p:nvPr/>
        </p:nvSpPr>
        <p:spPr bwMode="auto">
          <a:xfrm>
            <a:off x="5719496" y="1719987"/>
            <a:ext cx="804862"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7" name="AutoShape 9"/>
          <p:cNvSpPr>
            <a:spLocks noChangeArrowheads="1"/>
          </p:cNvSpPr>
          <p:nvPr/>
        </p:nvSpPr>
        <p:spPr bwMode="auto">
          <a:xfrm rot="13128261" flipV="1">
            <a:off x="5131563" y="3075713"/>
            <a:ext cx="457200" cy="2358649"/>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508958" name="Rectangle 30"/>
          <p:cNvSpPr>
            <a:spLocks noChangeArrowheads="1"/>
          </p:cNvSpPr>
          <p:nvPr/>
        </p:nvSpPr>
        <p:spPr bwMode="auto">
          <a:xfrm>
            <a:off x="5508186" y="3052690"/>
            <a:ext cx="3272374" cy="1160536"/>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b="1" dirty="0" smtClean="0">
                <a:solidFill>
                  <a:srgbClr val="0000CC"/>
                </a:solidFill>
                <a:latin typeface="Arial" charset="0"/>
              </a:rPr>
              <a:t>Should see 5 choices.  If not, apply PFO updates</a:t>
            </a:r>
            <a:endParaRPr lang="en-US" b="1" dirty="0">
              <a:solidFill>
                <a:srgbClr val="0000CC"/>
              </a:solidFill>
              <a:latin typeface="Arial" charset="0"/>
            </a:endParaRPr>
          </a:p>
        </p:txBody>
      </p:sp>
    </p:spTree>
    <p:extLst>
      <p:ext uri="{BB962C8B-B14F-4D97-AF65-F5344CB8AC3E}">
        <p14:creationId xmlns:p14="http://schemas.microsoft.com/office/powerpoint/2010/main" val="31365593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23" y="1959695"/>
            <a:ext cx="5900195" cy="346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8932" name="Rectangle 4"/>
          <p:cNvSpPr>
            <a:spLocks noGrp="1" noChangeArrowheads="1"/>
          </p:cNvSpPr>
          <p:nvPr>
            <p:ph type="title"/>
          </p:nvPr>
        </p:nvSpPr>
        <p:spPr>
          <a:xfrm>
            <a:off x="5791200" y="152400"/>
            <a:ext cx="3311525" cy="2921000"/>
          </a:xfrm>
          <a:effectLst/>
        </p:spPr>
        <p:txBody>
          <a:bodyPr/>
          <a:lstStyle/>
          <a:p>
            <a:pPr>
              <a:defRPr/>
            </a:pPr>
            <a:r>
              <a:rPr smtClean="0"/>
              <a:t>Coordinate System Dialog Window</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87</a:t>
            </a:fld>
            <a:endParaRPr lang="en-US"/>
          </a:p>
        </p:txBody>
      </p:sp>
      <p:sp>
        <p:nvSpPr>
          <p:cNvPr id="52228" name="Text Box 13"/>
          <p:cNvSpPr txBox="1">
            <a:spLocks noChangeArrowheads="1"/>
          </p:cNvSpPr>
          <p:nvPr/>
        </p:nvSpPr>
        <p:spPr bwMode="auto">
          <a:xfrm>
            <a:off x="609600" y="6019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endParaRPr lang="en-US"/>
          </a:p>
        </p:txBody>
      </p:sp>
      <p:sp>
        <p:nvSpPr>
          <p:cNvPr id="13" name="AutoShape 6"/>
          <p:cNvSpPr>
            <a:spLocks noChangeArrowheads="1"/>
          </p:cNvSpPr>
          <p:nvPr/>
        </p:nvSpPr>
        <p:spPr bwMode="auto">
          <a:xfrm>
            <a:off x="1946056" y="3081337"/>
            <a:ext cx="1880356"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4" name="AutoShape 9"/>
          <p:cNvSpPr>
            <a:spLocks noChangeArrowheads="1"/>
          </p:cNvSpPr>
          <p:nvPr/>
        </p:nvSpPr>
        <p:spPr bwMode="auto">
          <a:xfrm rot="17500738" flipV="1">
            <a:off x="3991023" y="4538668"/>
            <a:ext cx="457200" cy="2351088"/>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508963" name="Rectangle 35"/>
          <p:cNvSpPr>
            <a:spLocks noChangeArrowheads="1"/>
          </p:cNvSpPr>
          <p:nvPr/>
        </p:nvSpPr>
        <p:spPr bwMode="auto">
          <a:xfrm>
            <a:off x="4108450" y="5753686"/>
            <a:ext cx="4667250" cy="815389"/>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b="1" dirty="0" smtClean="0">
                <a:solidFill>
                  <a:srgbClr val="0000CC"/>
                </a:solidFill>
                <a:latin typeface="Arial" charset="0"/>
              </a:rPr>
              <a:t>Try not to mismatch units-stay consistent with UNITS settings</a:t>
            </a:r>
            <a:endParaRPr lang="en-US" b="1" dirty="0">
              <a:solidFill>
                <a:srgbClr val="0000CC"/>
              </a:solidFill>
              <a:latin typeface="Arial" charset="0"/>
            </a:endParaRPr>
          </a:p>
        </p:txBody>
      </p:sp>
      <p:sp>
        <p:nvSpPr>
          <p:cNvPr id="508933" name="Rectangle 5"/>
          <p:cNvSpPr>
            <a:spLocks noChangeArrowheads="1"/>
          </p:cNvSpPr>
          <p:nvPr/>
        </p:nvSpPr>
        <p:spPr bwMode="auto">
          <a:xfrm>
            <a:off x="5162471" y="4384675"/>
            <a:ext cx="3711575" cy="1163638"/>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b="1" dirty="0">
                <a:solidFill>
                  <a:srgbClr val="0000CC"/>
                </a:solidFill>
                <a:latin typeface="Arial" charset="0"/>
              </a:rPr>
              <a:t>Most printed maps use MSL. When in doubt use latest </a:t>
            </a:r>
            <a:r>
              <a:rPr lang="en-US" b="1" dirty="0" err="1">
                <a:solidFill>
                  <a:srgbClr val="0000CC"/>
                </a:solidFill>
                <a:latin typeface="Arial" charset="0"/>
              </a:rPr>
              <a:t>Geoid</a:t>
            </a:r>
            <a:r>
              <a:rPr lang="en-US" b="1" dirty="0">
                <a:solidFill>
                  <a:srgbClr val="0000CC"/>
                </a:solidFill>
                <a:latin typeface="Arial" charset="0"/>
              </a:rPr>
              <a:t> model.</a:t>
            </a:r>
          </a:p>
        </p:txBody>
      </p:sp>
      <p:sp>
        <p:nvSpPr>
          <p:cNvPr id="17" name="AutoShape 9"/>
          <p:cNvSpPr>
            <a:spLocks noChangeArrowheads="1"/>
          </p:cNvSpPr>
          <p:nvPr/>
        </p:nvSpPr>
        <p:spPr bwMode="auto">
          <a:xfrm rot="17092960" flipV="1">
            <a:off x="4009003" y="1992534"/>
            <a:ext cx="457200" cy="2351087"/>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508958" name="Rectangle 30"/>
          <p:cNvSpPr>
            <a:spLocks noChangeArrowheads="1"/>
          </p:cNvSpPr>
          <p:nvPr/>
        </p:nvSpPr>
        <p:spPr bwMode="auto">
          <a:xfrm>
            <a:off x="5162471" y="3309937"/>
            <a:ext cx="3055937" cy="903287"/>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b="1" dirty="0">
                <a:solidFill>
                  <a:srgbClr val="0000CC"/>
                </a:solidFill>
                <a:latin typeface="Arial" charset="0"/>
              </a:rPr>
              <a:t>HAE is precise, but  difficult to relate to</a:t>
            </a:r>
          </a:p>
        </p:txBody>
      </p:sp>
    </p:spTree>
    <p:extLst>
      <p:ext uri="{BB962C8B-B14F-4D97-AF65-F5344CB8AC3E}">
        <p14:creationId xmlns:p14="http://schemas.microsoft.com/office/powerpoint/2010/main" val="3007508038"/>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3007049"/>
            <a:ext cx="5546041" cy="2402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9956" name="Rectangle 4"/>
          <p:cNvSpPr>
            <a:spLocks noGrp="1" noChangeArrowheads="1"/>
          </p:cNvSpPr>
          <p:nvPr>
            <p:ph type="title"/>
          </p:nvPr>
        </p:nvSpPr>
        <p:spPr>
          <a:xfrm>
            <a:off x="0" y="0"/>
            <a:ext cx="9048750" cy="1084262"/>
          </a:xfrm>
          <a:effectLst/>
        </p:spPr>
        <p:txBody>
          <a:bodyPr/>
          <a:lstStyle/>
          <a:p>
            <a:pPr>
              <a:defRPr/>
            </a:pPr>
            <a:r>
              <a:rPr dirty="0" smtClean="0"/>
              <a:t>Coordinate System Tab (cont'd)</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88</a:t>
            </a:fld>
            <a:endParaRPr lang="en-US"/>
          </a:p>
        </p:txBody>
      </p:sp>
      <p:sp>
        <p:nvSpPr>
          <p:cNvPr id="53253" name="Text Box 13"/>
          <p:cNvSpPr txBox="1">
            <a:spLocks noChangeArrowheads="1"/>
          </p:cNvSpPr>
          <p:nvPr/>
        </p:nvSpPr>
        <p:spPr bwMode="auto">
          <a:xfrm>
            <a:off x="609600" y="6019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pPr>
            <a:endParaRPr lang="en-US"/>
          </a:p>
        </p:txBody>
      </p:sp>
      <p:sp>
        <p:nvSpPr>
          <p:cNvPr id="13" name="AutoShape 6"/>
          <p:cNvSpPr>
            <a:spLocks noChangeArrowheads="1"/>
          </p:cNvSpPr>
          <p:nvPr/>
        </p:nvSpPr>
        <p:spPr bwMode="auto">
          <a:xfrm>
            <a:off x="553328" y="3920625"/>
            <a:ext cx="1292782" cy="519112"/>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4" name="AutoShape 6"/>
          <p:cNvSpPr>
            <a:spLocks noChangeArrowheads="1"/>
          </p:cNvSpPr>
          <p:nvPr/>
        </p:nvSpPr>
        <p:spPr bwMode="auto">
          <a:xfrm>
            <a:off x="386645" y="4609412"/>
            <a:ext cx="4306888" cy="818673"/>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6" name="AutoShape 9"/>
          <p:cNvSpPr>
            <a:spLocks noChangeArrowheads="1"/>
          </p:cNvSpPr>
          <p:nvPr/>
        </p:nvSpPr>
        <p:spPr bwMode="auto">
          <a:xfrm rot="17459403" flipV="1">
            <a:off x="3662370" y="4666208"/>
            <a:ext cx="457200" cy="1763712"/>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17" name="AutoShape 9"/>
          <p:cNvSpPr>
            <a:spLocks noChangeArrowheads="1"/>
          </p:cNvSpPr>
          <p:nvPr/>
        </p:nvSpPr>
        <p:spPr bwMode="auto">
          <a:xfrm rot="15348488" flipV="1">
            <a:off x="3063501" y="2524919"/>
            <a:ext cx="457200" cy="2347912"/>
          </a:xfrm>
          <a:prstGeom prst="downArrow">
            <a:avLst>
              <a:gd name="adj1" fmla="val 39583"/>
              <a:gd name="adj2" fmla="val 47407"/>
            </a:avLst>
          </a:prstGeom>
          <a:solidFill>
            <a:srgbClr val="FF9933"/>
          </a:solidFill>
          <a:ln w="12700" cap="sq">
            <a:solidFill>
              <a:srgbClr val="FF3300"/>
            </a:solidFill>
            <a:miter lim="800000"/>
            <a:headEnd type="none" w="sm" len="sm"/>
            <a:tailEnd type="none" w="sm" len="sm"/>
          </a:ln>
          <a:effectLst>
            <a:outerShdw dist="114300" dir="2999994" algn="ctr" rotWithShape="0">
              <a:srgbClr val="000000">
                <a:alpha val="50000"/>
              </a:srgbClr>
            </a:outerShdw>
          </a:effectLst>
        </p:spPr>
        <p:txBody>
          <a:bodyPr rot="10800000" vert="eaVert" wrap="none" anchor="ctr"/>
          <a:lstStyle/>
          <a:p>
            <a:pPr algn="ctr" eaLnBrk="0" fontAlgn="auto" hangingPunct="0">
              <a:spcBef>
                <a:spcPts val="0"/>
              </a:spcBef>
              <a:spcAft>
                <a:spcPts val="0"/>
              </a:spcAft>
              <a:defRPr/>
            </a:pPr>
            <a:endParaRPr lang="en-US" dirty="0">
              <a:latin typeface="+mn-lt"/>
            </a:endParaRPr>
          </a:p>
        </p:txBody>
      </p:sp>
      <p:sp>
        <p:nvSpPr>
          <p:cNvPr id="509969" name="Rectangle 17"/>
          <p:cNvSpPr>
            <a:spLocks noChangeArrowheads="1"/>
          </p:cNvSpPr>
          <p:nvPr/>
        </p:nvSpPr>
        <p:spPr bwMode="auto">
          <a:xfrm>
            <a:off x="3996904" y="4315409"/>
            <a:ext cx="4943108" cy="2159282"/>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ts val="2500"/>
              </a:lnSpc>
              <a:defRPr/>
            </a:pPr>
            <a:r>
              <a:rPr lang="en-US" sz="2800" b="1" dirty="0" smtClean="0">
                <a:solidFill>
                  <a:srgbClr val="0000CC"/>
                </a:solidFill>
                <a:latin typeface="Arial" charset="0"/>
              </a:rPr>
              <a:t>Copy and paste the spatial reference section from an XML workspace document – Next Slide contains the text.</a:t>
            </a:r>
            <a:endParaRPr lang="en-US" sz="2800" b="1" dirty="0">
              <a:solidFill>
                <a:srgbClr val="0000CC"/>
              </a:solidFill>
              <a:latin typeface="Arial" charset="0"/>
            </a:endParaRPr>
          </a:p>
        </p:txBody>
      </p:sp>
      <p:sp>
        <p:nvSpPr>
          <p:cNvPr id="509995" name="Rectangle 43"/>
          <p:cNvSpPr>
            <a:spLocks noChangeArrowheads="1"/>
          </p:cNvSpPr>
          <p:nvPr/>
        </p:nvSpPr>
        <p:spPr bwMode="auto">
          <a:xfrm>
            <a:off x="2540089" y="2715064"/>
            <a:ext cx="5621905" cy="847333"/>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algn="ctr" eaLnBrk="0" hangingPunct="0">
              <a:lnSpc>
                <a:spcPct val="90000"/>
              </a:lnSpc>
              <a:defRPr/>
            </a:pPr>
            <a:r>
              <a:rPr lang="en-US" sz="2800" b="1" dirty="0" smtClean="0">
                <a:solidFill>
                  <a:srgbClr val="0000CC"/>
                </a:solidFill>
                <a:latin typeface="Arial" charset="0"/>
              </a:rPr>
              <a:t>Export for buildings must not include Alias Names!</a:t>
            </a:r>
            <a:endParaRPr lang="en-US" sz="2800" b="1" dirty="0">
              <a:solidFill>
                <a:srgbClr val="0000CC"/>
              </a:solidFill>
              <a:latin typeface="Arial" charset="0"/>
            </a:endParaRP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29" y="880068"/>
            <a:ext cx="8581292" cy="163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utoShape 6"/>
          <p:cNvSpPr>
            <a:spLocks noChangeArrowheads="1"/>
          </p:cNvSpPr>
          <p:nvPr/>
        </p:nvSpPr>
        <p:spPr bwMode="auto">
          <a:xfrm>
            <a:off x="3301200" y="1420712"/>
            <a:ext cx="5638812" cy="553244"/>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11478864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09995"/>
                                        </p:tgtEl>
                                        <p:attrNameLst>
                                          <p:attrName>style.visibility</p:attrName>
                                        </p:attrNameLst>
                                      </p:cBhvr>
                                      <p:to>
                                        <p:strVal val="visible"/>
                                      </p:to>
                                    </p:set>
                                    <p:animEffect transition="in" filter="dissolve">
                                      <p:cBhvr>
                                        <p:cTn id="7" dur="500"/>
                                        <p:tgtEl>
                                          <p:spTgt spid="509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95"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2844801"/>
            <a:ext cx="7772400" cy="3044371"/>
          </a:xfrm>
        </p:spPr>
        <p:txBody>
          <a:bodyPr/>
          <a:lstStyle/>
          <a:p>
            <a:pPr algn="l"/>
            <a:r>
              <a:rPr lang="en-US" sz="1400" dirty="0" smtClean="0"/>
              <a:t>&lt;</a:t>
            </a:r>
            <a:r>
              <a:rPr lang="en-US" sz="1400" dirty="0" err="1"/>
              <a:t>SpatialReference</a:t>
            </a:r>
            <a:r>
              <a:rPr lang="en-US" sz="1400" dirty="0"/>
              <a:t> </a:t>
            </a:r>
            <a:r>
              <a:rPr lang="en-US" sz="1400" dirty="0" err="1"/>
              <a:t>xsi:type</a:t>
            </a:r>
            <a:r>
              <a:rPr lang="en-US" sz="1400" dirty="0"/>
              <a:t>="</a:t>
            </a:r>
            <a:r>
              <a:rPr lang="en-US" sz="1400" dirty="0" err="1"/>
              <a:t>esri:ProjectedCoordinateSystem</a:t>
            </a:r>
            <a:r>
              <a:rPr lang="en-US" sz="1400" dirty="0"/>
              <a:t>"&gt;&lt;WKT&gt;PROJCS["NAD_1983_CORS96_UTM_Zone_8N",GEOGCS["GCS_NAD_1983_CORS96",DATUM["D_NAD_1983_CORS96",SPHEROID["GRS_1980",6378137.0,298.257222101]],PRIMEM["Greenwich",0.0],UNIT["Degree",0.0174532925199433]],PROJECTION["</a:t>
            </a:r>
            <a:r>
              <a:rPr lang="en-US" sz="1400" dirty="0" err="1"/>
              <a:t>Transverse_Mercator</a:t>
            </a:r>
            <a:r>
              <a:rPr lang="en-US" sz="1400" dirty="0"/>
              <a:t>"],PARAMETER["False_Easting",500000.0],PARAMETER["False_Northing",0.0],PARAMETER["Central_Meridian",-135.0],PARAMETER["Scale_Factor",0.9996],PARAMETER["Latitude_Of_Origin",0.0],UNIT["Meter",1.0],AUTHORITY["ESRI",102408]]&lt;/WKT&gt;&lt;</a:t>
            </a:r>
            <a:r>
              <a:rPr lang="en-US" sz="1400" dirty="0" err="1"/>
              <a:t>XOrigin</a:t>
            </a:r>
            <a:r>
              <a:rPr lang="en-US" sz="1400" dirty="0"/>
              <a:t>&gt;-5120900&lt;/</a:t>
            </a:r>
            <a:r>
              <a:rPr lang="en-US" sz="1400" dirty="0" err="1"/>
              <a:t>XOrigin</a:t>
            </a:r>
            <a:r>
              <a:rPr lang="en-US" sz="1400" dirty="0"/>
              <a:t>&gt;&lt;</a:t>
            </a:r>
            <a:r>
              <a:rPr lang="en-US" sz="1400" dirty="0" err="1"/>
              <a:t>YOrigin</a:t>
            </a:r>
            <a:r>
              <a:rPr lang="en-US" sz="1400" dirty="0"/>
              <a:t>&gt;-9998100&lt;/</a:t>
            </a:r>
            <a:r>
              <a:rPr lang="en-US" sz="1400" dirty="0" err="1"/>
              <a:t>YOrigin</a:t>
            </a:r>
            <a:r>
              <a:rPr lang="en-US" sz="1400" dirty="0"/>
              <a:t>&gt;&lt;</a:t>
            </a:r>
            <a:r>
              <a:rPr lang="en-US" sz="1400" dirty="0" err="1"/>
              <a:t>XYScale</a:t>
            </a:r>
            <a:r>
              <a:rPr lang="en-US" sz="1400" dirty="0"/>
              <a:t>&gt;10000&lt;/</a:t>
            </a:r>
            <a:r>
              <a:rPr lang="en-US" sz="1400" dirty="0" err="1"/>
              <a:t>XYScale</a:t>
            </a:r>
            <a:r>
              <a:rPr lang="en-US" sz="1400" dirty="0"/>
              <a:t>&gt;&lt;</a:t>
            </a:r>
            <a:r>
              <a:rPr lang="en-US" sz="1400" dirty="0" err="1"/>
              <a:t>ZOrigin</a:t>
            </a:r>
            <a:r>
              <a:rPr lang="en-US" sz="1400" dirty="0"/>
              <a:t>&gt;-100000&lt;/</a:t>
            </a:r>
            <a:r>
              <a:rPr lang="en-US" sz="1400" dirty="0" err="1"/>
              <a:t>ZOrigin</a:t>
            </a:r>
            <a:r>
              <a:rPr lang="en-US" sz="1400" dirty="0"/>
              <a:t>&gt;&lt;</a:t>
            </a:r>
            <a:r>
              <a:rPr lang="en-US" sz="1400" dirty="0" err="1"/>
              <a:t>ZScale</a:t>
            </a:r>
            <a:r>
              <a:rPr lang="en-US" sz="1400" dirty="0"/>
              <a:t>&gt;10000&lt;/</a:t>
            </a:r>
            <a:r>
              <a:rPr lang="en-US" sz="1400" dirty="0" err="1"/>
              <a:t>ZScale</a:t>
            </a:r>
            <a:r>
              <a:rPr lang="en-US" sz="1400" dirty="0"/>
              <a:t>&gt;&lt;</a:t>
            </a:r>
            <a:r>
              <a:rPr lang="en-US" sz="1400" dirty="0" err="1"/>
              <a:t>MOrigin</a:t>
            </a:r>
            <a:r>
              <a:rPr lang="en-US" sz="1400" dirty="0"/>
              <a:t>&gt;-100000&lt;/</a:t>
            </a:r>
            <a:r>
              <a:rPr lang="en-US" sz="1400" dirty="0" err="1"/>
              <a:t>MOrigin</a:t>
            </a:r>
            <a:r>
              <a:rPr lang="en-US" sz="1400" dirty="0"/>
              <a:t>&gt;&lt;</a:t>
            </a:r>
            <a:r>
              <a:rPr lang="en-US" sz="1400" dirty="0" err="1"/>
              <a:t>MScale</a:t>
            </a:r>
            <a:r>
              <a:rPr lang="en-US" sz="1400" dirty="0"/>
              <a:t>&gt;10000&lt;/</a:t>
            </a:r>
            <a:r>
              <a:rPr lang="en-US" sz="1400" dirty="0" err="1"/>
              <a:t>MScale</a:t>
            </a:r>
            <a:r>
              <a:rPr lang="en-US" sz="1400" dirty="0"/>
              <a:t>&gt;&lt;</a:t>
            </a:r>
            <a:r>
              <a:rPr lang="en-US" sz="1400" dirty="0" err="1"/>
              <a:t>XYTolerance</a:t>
            </a:r>
            <a:r>
              <a:rPr lang="en-US" sz="1400" dirty="0"/>
              <a:t>&gt;0.001&lt;/</a:t>
            </a:r>
            <a:r>
              <a:rPr lang="en-US" sz="1400" dirty="0" err="1"/>
              <a:t>XYTolerance</a:t>
            </a:r>
            <a:r>
              <a:rPr lang="en-US" sz="1400" dirty="0"/>
              <a:t>&gt;&lt;</a:t>
            </a:r>
            <a:r>
              <a:rPr lang="en-US" sz="1400" dirty="0" err="1"/>
              <a:t>ZTolerance</a:t>
            </a:r>
            <a:r>
              <a:rPr lang="en-US" sz="1400" dirty="0"/>
              <a:t>&gt;0.001&lt;/</a:t>
            </a:r>
            <a:r>
              <a:rPr lang="en-US" sz="1400" dirty="0" err="1"/>
              <a:t>ZTolerance</a:t>
            </a:r>
            <a:r>
              <a:rPr lang="en-US" sz="1400" dirty="0"/>
              <a:t>&gt;&lt;</a:t>
            </a:r>
            <a:r>
              <a:rPr lang="en-US" sz="1400" dirty="0" err="1"/>
              <a:t>MTolerance</a:t>
            </a:r>
            <a:r>
              <a:rPr lang="en-US" sz="1400" dirty="0"/>
              <a:t>&gt;0.001&lt;/</a:t>
            </a:r>
            <a:r>
              <a:rPr lang="en-US" sz="1400" dirty="0" err="1"/>
              <a:t>MTolerance</a:t>
            </a:r>
            <a:r>
              <a:rPr lang="en-US" sz="1400" dirty="0"/>
              <a:t>&gt;&lt;</a:t>
            </a:r>
            <a:r>
              <a:rPr lang="en-US" sz="1400" dirty="0" err="1"/>
              <a:t>HighPrecision</a:t>
            </a:r>
            <a:r>
              <a:rPr lang="en-US" sz="1400" dirty="0"/>
              <a:t>&gt;true&lt;/</a:t>
            </a:r>
            <a:r>
              <a:rPr lang="en-US" sz="1400" dirty="0" err="1"/>
              <a:t>HighPrecision</a:t>
            </a:r>
            <a:r>
              <a:rPr lang="en-US" sz="1400" dirty="0"/>
              <a:t>&gt;&lt;WKID&gt;102408&lt;/WKID&gt;&lt;/</a:t>
            </a:r>
            <a:r>
              <a:rPr lang="en-US" sz="1400" dirty="0" err="1"/>
              <a:t>SpatialReference</a:t>
            </a:r>
            <a:r>
              <a:rPr lang="en-US" sz="1400" dirty="0"/>
              <a:t>&gt;</a:t>
            </a:r>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89</a:t>
            </a:fld>
            <a:endParaRPr lang="en-US"/>
          </a:p>
        </p:txBody>
      </p:sp>
      <p:sp>
        <p:nvSpPr>
          <p:cNvPr id="4" name="Rectangle 4"/>
          <p:cNvSpPr txBox="1">
            <a:spLocks noChangeArrowheads="1"/>
          </p:cNvSpPr>
          <p:nvPr/>
        </p:nvSpPr>
        <p:spPr bwMode="auto">
          <a:xfrm>
            <a:off x="0" y="1108981"/>
            <a:ext cx="9048750" cy="108426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lang="en-US" sz="4400" b="1" kern="1200" dirty="0">
                <a:solidFill>
                  <a:srgbClr val="FFFF66"/>
                </a:solidFill>
                <a:effectLst>
                  <a:outerShdw dist="101600" dir="3600000" algn="tl" rotWithShape="0">
                    <a:prstClr val="black"/>
                  </a:outerShdw>
                </a:effectLst>
                <a:latin typeface="Arial" charset="0"/>
                <a:ea typeface="+mn-ea"/>
                <a:cs typeface="+mn-cs"/>
              </a:defRPr>
            </a:lvl1pPr>
            <a:lvl2pPr algn="ctr" rtl="0" eaLnBrk="0" fontAlgn="base" hangingPunct="0">
              <a:spcBef>
                <a:spcPct val="0"/>
              </a:spcBef>
              <a:spcAft>
                <a:spcPct val="0"/>
              </a:spcAft>
              <a:defRPr kumimoji="1" sz="4400" b="1">
                <a:solidFill>
                  <a:srgbClr val="FFFF66"/>
                </a:solidFill>
                <a:latin typeface="Arial" pitchFamily="34" charset="0"/>
              </a:defRPr>
            </a:lvl2pPr>
            <a:lvl3pPr algn="ctr" rtl="0" eaLnBrk="0" fontAlgn="base" hangingPunct="0">
              <a:spcBef>
                <a:spcPct val="0"/>
              </a:spcBef>
              <a:spcAft>
                <a:spcPct val="0"/>
              </a:spcAft>
              <a:defRPr kumimoji="1" sz="4400" b="1">
                <a:solidFill>
                  <a:srgbClr val="FFFF66"/>
                </a:solidFill>
                <a:latin typeface="Arial" pitchFamily="34" charset="0"/>
              </a:defRPr>
            </a:lvl3pPr>
            <a:lvl4pPr algn="ctr" rtl="0" eaLnBrk="0" fontAlgn="base" hangingPunct="0">
              <a:spcBef>
                <a:spcPct val="0"/>
              </a:spcBef>
              <a:spcAft>
                <a:spcPct val="0"/>
              </a:spcAft>
              <a:defRPr kumimoji="1" sz="4400" b="1">
                <a:solidFill>
                  <a:srgbClr val="FFFF66"/>
                </a:solidFill>
                <a:latin typeface="Arial" pitchFamily="34" charset="0"/>
              </a:defRPr>
            </a:lvl4pPr>
            <a:lvl5pPr algn="ctr" rtl="0" eaLnBrk="0" fontAlgn="base" hangingPunct="0">
              <a:spcBef>
                <a:spcPct val="0"/>
              </a:spcBef>
              <a:spcAft>
                <a:spcPct val="0"/>
              </a:spcAft>
              <a:defRPr kumimoji="1" sz="4400" b="1">
                <a:solidFill>
                  <a:srgbClr val="FFFF66"/>
                </a:solidFill>
                <a:latin typeface="Arial" pitchFamily="34" charset="0"/>
              </a:defRPr>
            </a:lvl5pPr>
            <a:lvl6pPr marL="457200" algn="ctr" rtl="0" eaLnBrk="0" fontAlgn="base" hangingPunct="0">
              <a:spcBef>
                <a:spcPct val="0"/>
              </a:spcBef>
              <a:spcAft>
                <a:spcPct val="0"/>
              </a:spcAft>
              <a:defRPr kumimoji="1" sz="4400" b="1">
                <a:solidFill>
                  <a:srgbClr val="FFFF66"/>
                </a:solidFill>
                <a:latin typeface="Arial" pitchFamily="34" charset="0"/>
              </a:defRPr>
            </a:lvl6pPr>
            <a:lvl7pPr marL="914400" algn="ctr" rtl="0" eaLnBrk="0" fontAlgn="base" hangingPunct="0">
              <a:spcBef>
                <a:spcPct val="0"/>
              </a:spcBef>
              <a:spcAft>
                <a:spcPct val="0"/>
              </a:spcAft>
              <a:defRPr kumimoji="1" sz="4400" b="1">
                <a:solidFill>
                  <a:srgbClr val="FFFF66"/>
                </a:solidFill>
                <a:latin typeface="Arial" pitchFamily="34" charset="0"/>
              </a:defRPr>
            </a:lvl7pPr>
            <a:lvl8pPr marL="1371600" algn="ctr" rtl="0" eaLnBrk="0" fontAlgn="base" hangingPunct="0">
              <a:spcBef>
                <a:spcPct val="0"/>
              </a:spcBef>
              <a:spcAft>
                <a:spcPct val="0"/>
              </a:spcAft>
              <a:defRPr kumimoji="1" sz="4400" b="1">
                <a:solidFill>
                  <a:srgbClr val="FFFF66"/>
                </a:solidFill>
                <a:latin typeface="Arial" pitchFamily="34" charset="0"/>
              </a:defRPr>
            </a:lvl8pPr>
            <a:lvl9pPr marL="1828800" algn="ctr" rtl="0" eaLnBrk="0" fontAlgn="base" hangingPunct="0">
              <a:spcBef>
                <a:spcPct val="0"/>
              </a:spcBef>
              <a:spcAft>
                <a:spcPct val="0"/>
              </a:spcAft>
              <a:defRPr kumimoji="1" sz="4400" b="1">
                <a:solidFill>
                  <a:srgbClr val="FFFF66"/>
                </a:solidFill>
                <a:latin typeface="Arial" pitchFamily="34" charset="0"/>
              </a:defRPr>
            </a:lvl9pPr>
          </a:lstStyle>
          <a:p>
            <a:pPr>
              <a:defRPr/>
            </a:pPr>
            <a:r>
              <a:rPr lang="en-US" dirty="0" smtClean="0"/>
              <a:t>For Alaska (South East AK Only) Copy and paste this block of text in the Spatial Reference XML block</a:t>
            </a:r>
          </a:p>
        </p:txBody>
      </p:sp>
    </p:spTree>
    <p:extLst>
      <p:ext uri="{BB962C8B-B14F-4D97-AF65-F5344CB8AC3E}">
        <p14:creationId xmlns:p14="http://schemas.microsoft.com/office/powerpoint/2010/main" val="425482475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2172" b="8523"/>
          <a:stretch/>
        </p:blipFill>
        <p:spPr>
          <a:xfrm>
            <a:off x="5037899" y="1907882"/>
            <a:ext cx="4006226" cy="4578580"/>
          </a:xfrm>
          <a:prstGeom prst="rect">
            <a:avLst/>
          </a:prstGeom>
        </p:spPr>
      </p:pic>
      <p:pic>
        <p:nvPicPr>
          <p:cNvPr id="6" name="Picture 5"/>
          <p:cNvPicPr>
            <a:picLocks noChangeAspect="1"/>
          </p:cNvPicPr>
          <p:nvPr/>
        </p:nvPicPr>
        <p:blipFill>
          <a:blip r:embed="rId4"/>
          <a:stretch>
            <a:fillRect/>
          </a:stretch>
        </p:blipFill>
        <p:spPr>
          <a:xfrm>
            <a:off x="179419" y="1907882"/>
            <a:ext cx="3794442" cy="4637650"/>
          </a:xfrm>
          <a:prstGeom prst="rect">
            <a:avLst/>
          </a:prstGeom>
        </p:spPr>
      </p:pic>
      <p:sp>
        <p:nvSpPr>
          <p:cNvPr id="2" name="Title 1"/>
          <p:cNvSpPr>
            <a:spLocks noGrp="1"/>
          </p:cNvSpPr>
          <p:nvPr>
            <p:ph type="title"/>
          </p:nvPr>
        </p:nvSpPr>
        <p:spPr>
          <a:xfrm>
            <a:off x="609958" y="375603"/>
            <a:ext cx="7772400" cy="1143000"/>
          </a:xfrm>
        </p:spPr>
        <p:txBody>
          <a:bodyPr/>
          <a:lstStyle/>
          <a:p>
            <a:r>
              <a:rPr lang="en-US" dirty="0" smtClean="0"/>
              <a:t>Check UNITS!</a:t>
            </a:r>
            <a:endParaRPr lang="en-US" dirty="0"/>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9</a:t>
            </a:fld>
            <a:endParaRPr lang="en-US"/>
          </a:p>
        </p:txBody>
      </p:sp>
      <p:sp>
        <p:nvSpPr>
          <p:cNvPr id="4" name="Rectangle 8"/>
          <p:cNvSpPr>
            <a:spLocks noChangeArrowheads="1"/>
          </p:cNvSpPr>
          <p:nvPr/>
        </p:nvSpPr>
        <p:spPr bwMode="auto">
          <a:xfrm>
            <a:off x="-278295" y="509721"/>
            <a:ext cx="33708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eaLnBrk="0" hangingPunct="0"/>
            <a:r>
              <a:rPr lang="en-US" sz="3200" b="1" dirty="0" smtClean="0">
                <a:latin typeface="Arial" charset="0"/>
              </a:rPr>
              <a:t>For Trails and Buildings Statue Units</a:t>
            </a:r>
            <a:endParaRPr lang="en-US" sz="3200" b="1" dirty="0">
              <a:latin typeface="Arial" charset="0"/>
            </a:endParaRPr>
          </a:p>
        </p:txBody>
      </p:sp>
      <p:sp>
        <p:nvSpPr>
          <p:cNvPr id="5" name="Rectangle 8"/>
          <p:cNvSpPr>
            <a:spLocks noChangeArrowheads="1"/>
          </p:cNvSpPr>
          <p:nvPr/>
        </p:nvSpPr>
        <p:spPr bwMode="auto">
          <a:xfrm>
            <a:off x="6279301" y="609014"/>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eaLnBrk="0" hangingPunct="0"/>
            <a:r>
              <a:rPr lang="en-US" sz="3200" b="1" dirty="0" smtClean="0">
                <a:latin typeface="Arial" charset="0"/>
              </a:rPr>
              <a:t>For Most Other work – Metric Units</a:t>
            </a:r>
            <a:endParaRPr lang="en-US" sz="3200" b="1" dirty="0">
              <a:latin typeface="Arial" charset="0"/>
            </a:endParaRPr>
          </a:p>
        </p:txBody>
      </p:sp>
      <p:sp>
        <p:nvSpPr>
          <p:cNvPr id="7" name="Rectangle 11"/>
          <p:cNvSpPr>
            <a:spLocks noChangeArrowheads="1"/>
          </p:cNvSpPr>
          <p:nvPr/>
        </p:nvSpPr>
        <p:spPr bwMode="auto">
          <a:xfrm>
            <a:off x="1091556" y="5854832"/>
            <a:ext cx="7135813" cy="807499"/>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marL="57150" indent="-57150" eaLnBrk="0" hangingPunct="0">
              <a:lnSpc>
                <a:spcPct val="90000"/>
              </a:lnSpc>
              <a:defRPr/>
            </a:pPr>
            <a:r>
              <a:rPr lang="en-US" sz="2800" b="1" dirty="0" smtClean="0">
                <a:solidFill>
                  <a:srgbClr val="0000CC"/>
                </a:solidFill>
                <a:latin typeface="Arial" charset="0"/>
              </a:rPr>
              <a:t>Using one type of unit is good practice.  Distance units = Precision units</a:t>
            </a:r>
            <a:endParaRPr lang="en-US" sz="2800" b="1" dirty="0">
              <a:solidFill>
                <a:srgbClr val="0000CC"/>
              </a:solidFill>
              <a:latin typeface="Arial" charset="0"/>
            </a:endParaRPr>
          </a:p>
        </p:txBody>
      </p:sp>
      <p:sp>
        <p:nvSpPr>
          <p:cNvPr id="8" name="Rectangle 17"/>
          <p:cNvSpPr>
            <a:spLocks noChangeArrowheads="1"/>
          </p:cNvSpPr>
          <p:nvPr/>
        </p:nvSpPr>
        <p:spPr bwMode="auto">
          <a:xfrm>
            <a:off x="2242480" y="3414712"/>
            <a:ext cx="3806825" cy="2149475"/>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a:solidFill>
                  <a:srgbClr val="0000CC"/>
                </a:solidFill>
                <a:latin typeface="Arial" charset="0"/>
              </a:rPr>
              <a:t>Units affect </a:t>
            </a:r>
            <a:r>
              <a:rPr lang="en-US" sz="2800" b="1" dirty="0" smtClean="0">
                <a:solidFill>
                  <a:srgbClr val="0000CC"/>
                </a:solidFill>
                <a:latin typeface="Arial" charset="0"/>
              </a:rPr>
              <a:t>export attributes</a:t>
            </a:r>
            <a:r>
              <a:rPr lang="en-US" sz="2800" b="1" dirty="0">
                <a:solidFill>
                  <a:srgbClr val="0000CC"/>
                </a:solidFill>
                <a:latin typeface="Arial" charset="0"/>
              </a:rPr>
              <a:t>:</a:t>
            </a:r>
          </a:p>
          <a:p>
            <a:pPr eaLnBrk="0" hangingPunct="0">
              <a:lnSpc>
                <a:spcPct val="90000"/>
              </a:lnSpc>
              <a:defRPr/>
            </a:pPr>
            <a:r>
              <a:rPr lang="en-US" sz="2800" b="1" dirty="0">
                <a:solidFill>
                  <a:srgbClr val="0000CC"/>
                </a:solidFill>
                <a:latin typeface="Arial" charset="0"/>
              </a:rPr>
              <a:t>GPS_Length, GPS_Area,</a:t>
            </a:r>
          </a:p>
          <a:p>
            <a:pPr eaLnBrk="0" hangingPunct="0">
              <a:lnSpc>
                <a:spcPct val="90000"/>
              </a:lnSpc>
              <a:defRPr/>
            </a:pPr>
            <a:r>
              <a:rPr lang="en-US" sz="2800" b="1" dirty="0">
                <a:solidFill>
                  <a:srgbClr val="0000CC"/>
                </a:solidFill>
                <a:latin typeface="Arial" charset="0"/>
              </a:rPr>
              <a:t>GPS_Perimeter</a:t>
            </a:r>
          </a:p>
        </p:txBody>
      </p:sp>
    </p:spTree>
    <p:extLst>
      <p:ext uri="{BB962C8B-B14F-4D97-AF65-F5344CB8AC3E}">
        <p14:creationId xmlns:p14="http://schemas.microsoft.com/office/powerpoint/2010/main" val="2869474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2844801"/>
            <a:ext cx="7772400" cy="3044371"/>
          </a:xfrm>
        </p:spPr>
        <p:txBody>
          <a:bodyPr/>
          <a:lstStyle/>
          <a:p>
            <a:pPr algn="l"/>
            <a:r>
              <a:rPr lang="en-US" sz="1400" dirty="0" smtClean="0"/>
              <a:t>&lt;</a:t>
            </a:r>
            <a:r>
              <a:rPr lang="en-US" sz="1400" dirty="0" err="1"/>
              <a:t>SpatialReference</a:t>
            </a:r>
            <a:r>
              <a:rPr lang="en-US" sz="1400" dirty="0"/>
              <a:t> </a:t>
            </a:r>
            <a:r>
              <a:rPr lang="en-US" sz="1400" dirty="0" err="1"/>
              <a:t>xsi:type</a:t>
            </a:r>
            <a:r>
              <a:rPr lang="en-US" sz="1400" dirty="0"/>
              <a:t>="</a:t>
            </a:r>
            <a:r>
              <a:rPr lang="en-US" sz="1400" dirty="0" err="1"/>
              <a:t>esri:ProjectedCoordinateSystem</a:t>
            </a:r>
            <a:r>
              <a:rPr lang="en-US" sz="1400" dirty="0"/>
              <a:t>"&gt;&lt;WKT&gt;PROJCS["NAD_1983_CORS96_Alaska_Albers",GEOGCS["GCS_NAD_1983_CORS96",DATUM["D_NAD_1983_CORS96",SPHEROID["GRS_1980",6378137.0,298.257222101]],PRIMEM["Greenwich",0.0],UNIT["Degree",0.0174532925199433]],PROJECTION["Albers"],PARAMETER["False_Easting",0.0],PARAMETER["False_Northing",0.0],PARAMETER["Central_Meridian",-154.0],PARAMETER["Standard_Parallel_1",55.0],PARAMETER["Standard_Parallel_2",65.0],PARAMETER["Latitude_Of_Origin",50.0],UNIT["Meter",1.0],AUTHORITY["ESRI",102247]]&lt;/WKT&gt;&lt;</a:t>
            </a:r>
            <a:r>
              <a:rPr lang="en-US" sz="1400" dirty="0" err="1"/>
              <a:t>XOrigin</a:t>
            </a:r>
            <a:r>
              <a:rPr lang="en-US" sz="1400" dirty="0"/>
              <a:t>&gt;-13752200&lt;/</a:t>
            </a:r>
            <a:r>
              <a:rPr lang="en-US" sz="1400" dirty="0" err="1"/>
              <a:t>XOrigin</a:t>
            </a:r>
            <a:r>
              <a:rPr lang="en-US" sz="1400" dirty="0"/>
              <a:t>&gt;&lt;</a:t>
            </a:r>
            <a:r>
              <a:rPr lang="en-US" sz="1400" dirty="0" err="1"/>
              <a:t>YOrigin</a:t>
            </a:r>
            <a:r>
              <a:rPr lang="en-US" sz="1400" dirty="0"/>
              <a:t>&gt;-8948200&lt;/</a:t>
            </a:r>
            <a:r>
              <a:rPr lang="en-US" sz="1400" dirty="0" err="1"/>
              <a:t>YOrigin</a:t>
            </a:r>
            <a:r>
              <a:rPr lang="en-US" sz="1400" dirty="0"/>
              <a:t>&gt;&lt;</a:t>
            </a:r>
            <a:r>
              <a:rPr lang="en-US" sz="1400" dirty="0" err="1"/>
              <a:t>XYScale</a:t>
            </a:r>
            <a:r>
              <a:rPr lang="en-US" sz="1400" dirty="0"/>
              <a:t>&gt;10000&lt;/</a:t>
            </a:r>
            <a:r>
              <a:rPr lang="en-US" sz="1400" dirty="0" err="1"/>
              <a:t>XYScale</a:t>
            </a:r>
            <a:r>
              <a:rPr lang="en-US" sz="1400" dirty="0"/>
              <a:t>&gt;&lt;</a:t>
            </a:r>
            <a:r>
              <a:rPr lang="en-US" sz="1400" dirty="0" err="1"/>
              <a:t>ZOrigin</a:t>
            </a:r>
            <a:r>
              <a:rPr lang="en-US" sz="1400" dirty="0"/>
              <a:t>&gt;-100000&lt;/</a:t>
            </a:r>
            <a:r>
              <a:rPr lang="en-US" sz="1400" dirty="0" err="1"/>
              <a:t>ZOrigin</a:t>
            </a:r>
            <a:r>
              <a:rPr lang="en-US" sz="1400" dirty="0"/>
              <a:t>&gt;&lt;</a:t>
            </a:r>
            <a:r>
              <a:rPr lang="en-US" sz="1400" dirty="0" err="1"/>
              <a:t>ZScale</a:t>
            </a:r>
            <a:r>
              <a:rPr lang="en-US" sz="1400" dirty="0"/>
              <a:t>&gt;10000&lt;/</a:t>
            </a:r>
            <a:r>
              <a:rPr lang="en-US" sz="1400" dirty="0" err="1"/>
              <a:t>ZScale</a:t>
            </a:r>
            <a:r>
              <a:rPr lang="en-US" sz="1400" dirty="0"/>
              <a:t>&gt;&lt;</a:t>
            </a:r>
            <a:r>
              <a:rPr lang="en-US" sz="1400" dirty="0" err="1"/>
              <a:t>MOrigin</a:t>
            </a:r>
            <a:r>
              <a:rPr lang="en-US" sz="1400" dirty="0"/>
              <a:t>&gt;-100000&lt;/</a:t>
            </a:r>
            <a:r>
              <a:rPr lang="en-US" sz="1400" dirty="0" err="1"/>
              <a:t>MOrigin</a:t>
            </a:r>
            <a:r>
              <a:rPr lang="en-US" sz="1400" dirty="0"/>
              <a:t>&gt;&lt;</a:t>
            </a:r>
            <a:r>
              <a:rPr lang="en-US" sz="1400" dirty="0" err="1"/>
              <a:t>MScale</a:t>
            </a:r>
            <a:r>
              <a:rPr lang="en-US" sz="1400" dirty="0"/>
              <a:t>&gt;10000&lt;/</a:t>
            </a:r>
            <a:r>
              <a:rPr lang="en-US" sz="1400" dirty="0" err="1"/>
              <a:t>MScale</a:t>
            </a:r>
            <a:r>
              <a:rPr lang="en-US" sz="1400" dirty="0"/>
              <a:t>&gt;&lt;</a:t>
            </a:r>
            <a:r>
              <a:rPr lang="en-US" sz="1400" dirty="0" err="1"/>
              <a:t>XYTolerance</a:t>
            </a:r>
            <a:r>
              <a:rPr lang="en-US" sz="1400" dirty="0"/>
              <a:t>&gt;0.001&lt;/</a:t>
            </a:r>
            <a:r>
              <a:rPr lang="en-US" sz="1400" dirty="0" err="1"/>
              <a:t>XYTolerance</a:t>
            </a:r>
            <a:r>
              <a:rPr lang="en-US" sz="1400" dirty="0"/>
              <a:t>&gt;&lt;</a:t>
            </a:r>
            <a:r>
              <a:rPr lang="en-US" sz="1400" dirty="0" err="1"/>
              <a:t>ZTolerance</a:t>
            </a:r>
            <a:r>
              <a:rPr lang="en-US" sz="1400" dirty="0"/>
              <a:t>&gt;0.001&lt;/</a:t>
            </a:r>
            <a:r>
              <a:rPr lang="en-US" sz="1400" dirty="0" err="1"/>
              <a:t>ZTolerance</a:t>
            </a:r>
            <a:r>
              <a:rPr lang="en-US" sz="1400" dirty="0"/>
              <a:t>&gt;&lt;</a:t>
            </a:r>
            <a:r>
              <a:rPr lang="en-US" sz="1400" dirty="0" err="1"/>
              <a:t>MTolerance</a:t>
            </a:r>
            <a:r>
              <a:rPr lang="en-US" sz="1400" dirty="0"/>
              <a:t>&gt;0.001&lt;/</a:t>
            </a:r>
            <a:r>
              <a:rPr lang="en-US" sz="1400" dirty="0" err="1"/>
              <a:t>MTolerance</a:t>
            </a:r>
            <a:r>
              <a:rPr lang="en-US" sz="1400" dirty="0"/>
              <a:t>&gt;&lt;</a:t>
            </a:r>
            <a:r>
              <a:rPr lang="en-US" sz="1400" dirty="0" err="1"/>
              <a:t>HighPrecision</a:t>
            </a:r>
            <a:r>
              <a:rPr lang="en-US" sz="1400" dirty="0"/>
              <a:t>&gt;true&lt;/</a:t>
            </a:r>
            <a:r>
              <a:rPr lang="en-US" sz="1400" dirty="0" err="1"/>
              <a:t>HighPrecision</a:t>
            </a:r>
            <a:r>
              <a:rPr lang="en-US" sz="1400" dirty="0"/>
              <a:t>&gt;&lt;WKID&gt;102247&lt;/WKID&gt;&lt;/</a:t>
            </a:r>
            <a:r>
              <a:rPr lang="en-US" sz="1400" dirty="0" err="1"/>
              <a:t>SpatialReference</a:t>
            </a:r>
            <a:r>
              <a:rPr lang="en-US" sz="1400" dirty="0"/>
              <a:t>&gt;</a:t>
            </a:r>
          </a:p>
        </p:txBody>
      </p:sp>
      <p:sp>
        <p:nvSpPr>
          <p:cNvPr id="3" name="Slide Number Placeholder 2"/>
          <p:cNvSpPr>
            <a:spLocks noGrp="1"/>
          </p:cNvSpPr>
          <p:nvPr>
            <p:ph type="sldNum" sz="quarter" idx="12"/>
          </p:nvPr>
        </p:nvSpPr>
        <p:spPr/>
        <p:txBody>
          <a:bodyPr/>
          <a:lstStyle/>
          <a:p>
            <a:pPr>
              <a:defRPr/>
            </a:pPr>
            <a:fld id="{880B181F-1748-4B91-B4F2-E630AB9FABC1}" type="slidenum">
              <a:rPr lang="en-US" smtClean="0"/>
              <a:pPr>
                <a:defRPr/>
              </a:pPr>
              <a:t>90</a:t>
            </a:fld>
            <a:endParaRPr lang="en-US"/>
          </a:p>
        </p:txBody>
      </p:sp>
      <p:sp>
        <p:nvSpPr>
          <p:cNvPr id="4" name="Rectangle 4"/>
          <p:cNvSpPr txBox="1">
            <a:spLocks noChangeArrowheads="1"/>
          </p:cNvSpPr>
          <p:nvPr/>
        </p:nvSpPr>
        <p:spPr bwMode="auto">
          <a:xfrm>
            <a:off x="0" y="1108981"/>
            <a:ext cx="9048750" cy="108426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lang="en-US" sz="4400" b="1" kern="1200" dirty="0">
                <a:solidFill>
                  <a:srgbClr val="FFFF66"/>
                </a:solidFill>
                <a:effectLst>
                  <a:outerShdw dist="101600" dir="3600000" algn="tl" rotWithShape="0">
                    <a:prstClr val="black"/>
                  </a:outerShdw>
                </a:effectLst>
                <a:latin typeface="Arial" charset="0"/>
                <a:ea typeface="+mn-ea"/>
                <a:cs typeface="+mn-cs"/>
              </a:defRPr>
            </a:lvl1pPr>
            <a:lvl2pPr algn="ctr" rtl="0" eaLnBrk="0" fontAlgn="base" hangingPunct="0">
              <a:spcBef>
                <a:spcPct val="0"/>
              </a:spcBef>
              <a:spcAft>
                <a:spcPct val="0"/>
              </a:spcAft>
              <a:defRPr kumimoji="1" sz="4400" b="1">
                <a:solidFill>
                  <a:srgbClr val="FFFF66"/>
                </a:solidFill>
                <a:latin typeface="Arial" pitchFamily="34" charset="0"/>
              </a:defRPr>
            </a:lvl2pPr>
            <a:lvl3pPr algn="ctr" rtl="0" eaLnBrk="0" fontAlgn="base" hangingPunct="0">
              <a:spcBef>
                <a:spcPct val="0"/>
              </a:spcBef>
              <a:spcAft>
                <a:spcPct val="0"/>
              </a:spcAft>
              <a:defRPr kumimoji="1" sz="4400" b="1">
                <a:solidFill>
                  <a:srgbClr val="FFFF66"/>
                </a:solidFill>
                <a:latin typeface="Arial" pitchFamily="34" charset="0"/>
              </a:defRPr>
            </a:lvl3pPr>
            <a:lvl4pPr algn="ctr" rtl="0" eaLnBrk="0" fontAlgn="base" hangingPunct="0">
              <a:spcBef>
                <a:spcPct val="0"/>
              </a:spcBef>
              <a:spcAft>
                <a:spcPct val="0"/>
              </a:spcAft>
              <a:defRPr kumimoji="1" sz="4400" b="1">
                <a:solidFill>
                  <a:srgbClr val="FFFF66"/>
                </a:solidFill>
                <a:latin typeface="Arial" pitchFamily="34" charset="0"/>
              </a:defRPr>
            </a:lvl4pPr>
            <a:lvl5pPr algn="ctr" rtl="0" eaLnBrk="0" fontAlgn="base" hangingPunct="0">
              <a:spcBef>
                <a:spcPct val="0"/>
              </a:spcBef>
              <a:spcAft>
                <a:spcPct val="0"/>
              </a:spcAft>
              <a:defRPr kumimoji="1" sz="4400" b="1">
                <a:solidFill>
                  <a:srgbClr val="FFFF66"/>
                </a:solidFill>
                <a:latin typeface="Arial" pitchFamily="34" charset="0"/>
              </a:defRPr>
            </a:lvl5pPr>
            <a:lvl6pPr marL="457200" algn="ctr" rtl="0" eaLnBrk="0" fontAlgn="base" hangingPunct="0">
              <a:spcBef>
                <a:spcPct val="0"/>
              </a:spcBef>
              <a:spcAft>
                <a:spcPct val="0"/>
              </a:spcAft>
              <a:defRPr kumimoji="1" sz="4400" b="1">
                <a:solidFill>
                  <a:srgbClr val="FFFF66"/>
                </a:solidFill>
                <a:latin typeface="Arial" pitchFamily="34" charset="0"/>
              </a:defRPr>
            </a:lvl6pPr>
            <a:lvl7pPr marL="914400" algn="ctr" rtl="0" eaLnBrk="0" fontAlgn="base" hangingPunct="0">
              <a:spcBef>
                <a:spcPct val="0"/>
              </a:spcBef>
              <a:spcAft>
                <a:spcPct val="0"/>
              </a:spcAft>
              <a:defRPr kumimoji="1" sz="4400" b="1">
                <a:solidFill>
                  <a:srgbClr val="FFFF66"/>
                </a:solidFill>
                <a:latin typeface="Arial" pitchFamily="34" charset="0"/>
              </a:defRPr>
            </a:lvl7pPr>
            <a:lvl8pPr marL="1371600" algn="ctr" rtl="0" eaLnBrk="0" fontAlgn="base" hangingPunct="0">
              <a:spcBef>
                <a:spcPct val="0"/>
              </a:spcBef>
              <a:spcAft>
                <a:spcPct val="0"/>
              </a:spcAft>
              <a:defRPr kumimoji="1" sz="4400" b="1">
                <a:solidFill>
                  <a:srgbClr val="FFFF66"/>
                </a:solidFill>
                <a:latin typeface="Arial" pitchFamily="34" charset="0"/>
              </a:defRPr>
            </a:lvl8pPr>
            <a:lvl9pPr marL="1828800" algn="ctr" rtl="0" eaLnBrk="0" fontAlgn="base" hangingPunct="0">
              <a:spcBef>
                <a:spcPct val="0"/>
              </a:spcBef>
              <a:spcAft>
                <a:spcPct val="0"/>
              </a:spcAft>
              <a:defRPr kumimoji="1" sz="4400" b="1">
                <a:solidFill>
                  <a:srgbClr val="FFFF66"/>
                </a:solidFill>
                <a:latin typeface="Arial" pitchFamily="34" charset="0"/>
              </a:defRPr>
            </a:lvl9pPr>
          </a:lstStyle>
          <a:p>
            <a:pPr>
              <a:defRPr/>
            </a:pPr>
            <a:r>
              <a:rPr lang="en-US" dirty="0" smtClean="0"/>
              <a:t>For Alaska (not SE) Copy and paste this block of text in the Spatial Reference XML block</a:t>
            </a:r>
          </a:p>
        </p:txBody>
      </p:sp>
    </p:spTree>
    <p:extLst>
      <p:ext uri="{BB962C8B-B14F-4D97-AF65-F5344CB8AC3E}">
        <p14:creationId xmlns:p14="http://schemas.microsoft.com/office/powerpoint/2010/main" val="2275716059"/>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Snagit_PPTD6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452" y="655512"/>
            <a:ext cx="6257795" cy="5973888"/>
          </a:xfrm>
          <a:prstGeom prst="rect">
            <a:avLst/>
          </a:prstGeom>
        </p:spPr>
      </p:pic>
      <p:sp>
        <p:nvSpPr>
          <p:cNvPr id="456706" name="Rectangle 2"/>
          <p:cNvSpPr>
            <a:spLocks noGrp="1" noChangeArrowheads="1"/>
          </p:cNvSpPr>
          <p:nvPr>
            <p:ph type="title"/>
          </p:nvPr>
        </p:nvSpPr>
        <p:spPr>
          <a:xfrm>
            <a:off x="292451" y="572355"/>
            <a:ext cx="2293937" cy="2127250"/>
          </a:xfrm>
          <a:effectLst/>
        </p:spPr>
        <p:txBody>
          <a:bodyPr/>
          <a:lstStyle/>
          <a:p>
            <a:pPr>
              <a:defRPr/>
            </a:pPr>
            <a:r>
              <a:rPr dirty="0" smtClean="0"/>
              <a:t>Create Export Files</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91</a:t>
            </a:fld>
            <a:endParaRPr lang="en-US"/>
          </a:p>
        </p:txBody>
      </p:sp>
      <p:sp>
        <p:nvSpPr>
          <p:cNvPr id="5" name="AutoShape 6"/>
          <p:cNvSpPr>
            <a:spLocks noChangeArrowheads="1"/>
          </p:cNvSpPr>
          <p:nvPr/>
        </p:nvSpPr>
        <p:spPr bwMode="auto">
          <a:xfrm>
            <a:off x="7938587" y="1036276"/>
            <a:ext cx="804863"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3862912932"/>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7410" name="Picture 2" descr="C:\Users\jjcusick\AppData\Local\Temp\SNAGHTML184fe7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584" y="774701"/>
            <a:ext cx="5901250" cy="5622364"/>
          </a:xfrm>
          <a:prstGeom prst="rect">
            <a:avLst/>
          </a:prstGeom>
          <a:noFill/>
          <a:extLst>
            <a:ext uri="{909E8E84-426E-40DD-AFC4-6F175D3DCCD1}">
              <a14:hiddenFill xmlns:a14="http://schemas.microsoft.com/office/drawing/2010/main">
                <a:solidFill>
                  <a:srgbClr val="FFFFFF"/>
                </a:solidFill>
              </a14:hiddenFill>
            </a:ext>
          </a:extLst>
        </p:spPr>
      </p:pic>
      <p:sp>
        <p:nvSpPr>
          <p:cNvPr id="456706" name="Rectangle 2"/>
          <p:cNvSpPr>
            <a:spLocks noGrp="1" noChangeArrowheads="1"/>
          </p:cNvSpPr>
          <p:nvPr>
            <p:ph type="title"/>
          </p:nvPr>
        </p:nvSpPr>
        <p:spPr>
          <a:xfrm>
            <a:off x="731838" y="471488"/>
            <a:ext cx="2293937" cy="2127250"/>
          </a:xfrm>
          <a:effectLst/>
        </p:spPr>
        <p:txBody>
          <a:bodyPr/>
          <a:lstStyle/>
          <a:p>
            <a:pPr>
              <a:defRPr/>
            </a:pPr>
            <a:r>
              <a:rPr dirty="0" smtClean="0"/>
              <a:t>Create Export Files</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92</a:t>
            </a:fld>
            <a:endParaRPr lang="en-US"/>
          </a:p>
        </p:txBody>
      </p:sp>
      <p:sp>
        <p:nvSpPr>
          <p:cNvPr id="5" name="AutoShape 6"/>
          <p:cNvSpPr>
            <a:spLocks noChangeArrowheads="1"/>
          </p:cNvSpPr>
          <p:nvPr/>
        </p:nvSpPr>
        <p:spPr bwMode="auto">
          <a:xfrm>
            <a:off x="7760457" y="1178780"/>
            <a:ext cx="804863"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1140783611"/>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369888" y="212725"/>
            <a:ext cx="2692400" cy="1565275"/>
          </a:xfrm>
          <a:effectLst/>
        </p:spPr>
        <p:txBody>
          <a:bodyPr/>
          <a:lstStyle/>
          <a:p>
            <a:pPr>
              <a:defRPr/>
            </a:pPr>
            <a:r>
              <a:rPr smtClean="0"/>
              <a:t>Status Windows</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93</a:t>
            </a:fld>
            <a:endParaRPr lang="en-US"/>
          </a:p>
        </p:txBody>
      </p:sp>
      <p:pic>
        <p:nvPicPr>
          <p:cNvPr id="46089" name="Picture 9"/>
          <p:cNvPicPr>
            <a:picLocks noChangeAspect="1" noChangeArrowheads="1"/>
          </p:cNvPicPr>
          <p:nvPr/>
        </p:nvPicPr>
        <p:blipFill>
          <a:blip r:embed="rId3"/>
          <a:srcRect l="942" t="3118" r="1047"/>
          <a:stretch>
            <a:fillRect/>
          </a:stretch>
        </p:blipFill>
        <p:spPr bwMode="auto">
          <a:xfrm>
            <a:off x="4000500" y="304800"/>
            <a:ext cx="4457700" cy="1973263"/>
          </a:xfrm>
          <a:prstGeom prst="rect">
            <a:avLst/>
          </a:prstGeom>
          <a:noFill/>
          <a:ln w="28575" cap="sq" cmpd="sng">
            <a:solidFill>
              <a:srgbClr val="000000"/>
            </a:solidFill>
            <a:miter lim="800000"/>
            <a:headEnd/>
            <a:tailEnd/>
          </a:ln>
          <a:effectLst>
            <a:outerShdw blurRad="63500" dist="190500" dir="3000000" algn="ctr" rotWithShape="0">
              <a:srgbClr val="000000">
                <a:alpha val="50000"/>
              </a:srgbClr>
            </a:outerShdw>
          </a:effectLst>
        </p:spPr>
      </p:pic>
      <p:pic>
        <p:nvPicPr>
          <p:cNvPr id="65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163" y="958850"/>
            <a:ext cx="2592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68775" y="938213"/>
            <a:ext cx="2941638" cy="369887"/>
          </a:xfrm>
          <a:prstGeom prst="rect">
            <a:avLst/>
          </a:prstGeom>
          <a:noFill/>
        </p:spPr>
        <p:txBody>
          <a:bodyPr wrap="none">
            <a:spAutoFit/>
          </a:bodyPr>
          <a:lstStyle/>
          <a:p>
            <a:pPr>
              <a:defRPr/>
            </a:pPr>
            <a:r>
              <a:rPr lang="en-US" sz="1800" dirty="0">
                <a:solidFill>
                  <a:schemeClr val="bg2"/>
                </a:solidFill>
                <a:latin typeface="+mj-lt"/>
              </a:rPr>
              <a:t>Reading file R041312A.cor</a:t>
            </a:r>
          </a:p>
        </p:txBody>
      </p:sp>
      <p:pic>
        <p:nvPicPr>
          <p:cNvPr id="20482" name="Picture 2" descr="C:\Users\jjcusick\AppData\Local\Temp\SNAGHTML1860f9e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943" y="2942262"/>
            <a:ext cx="4970974" cy="32760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p:cNvSpPr>
            <a:spLocks noChangeArrowheads="1"/>
          </p:cNvSpPr>
          <p:nvPr/>
        </p:nvSpPr>
        <p:spPr bwMode="auto">
          <a:xfrm>
            <a:off x="2203718" y="5525697"/>
            <a:ext cx="804863" cy="45720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Tree>
    <p:extLst>
      <p:ext uri="{BB962C8B-B14F-4D97-AF65-F5344CB8AC3E}">
        <p14:creationId xmlns:p14="http://schemas.microsoft.com/office/powerpoint/2010/main" val="1077124912"/>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49" t="1041" r="32467" b="-1041"/>
          <a:stretch/>
        </p:blipFill>
        <p:spPr bwMode="auto">
          <a:xfrm>
            <a:off x="517342" y="1212680"/>
            <a:ext cx="4276578" cy="479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4467" name="Rectangle 3"/>
          <p:cNvSpPr>
            <a:spLocks noGrp="1" noChangeArrowheads="1"/>
          </p:cNvSpPr>
          <p:nvPr>
            <p:ph type="title"/>
          </p:nvPr>
        </p:nvSpPr>
        <p:spPr>
          <a:xfrm>
            <a:off x="0" y="57150"/>
            <a:ext cx="9144000" cy="1143000"/>
          </a:xfrm>
          <a:effectLst/>
        </p:spPr>
        <p:txBody>
          <a:bodyPr/>
          <a:lstStyle/>
          <a:p>
            <a:pPr>
              <a:defRPr/>
            </a:pPr>
            <a:r>
              <a:rPr lang="en-US" kern="1200" dirty="0" smtClean="0">
                <a:effectLst>
                  <a:outerShdw dist="101600" dir="3600000" algn="tl" rotWithShape="0">
                    <a:prstClr val="black"/>
                  </a:outerShdw>
                </a:effectLst>
                <a:ea typeface="+mn-ea"/>
                <a:cs typeface="+mn-cs"/>
              </a:rPr>
              <a:t>Contents of an Export Folder</a:t>
            </a:r>
          </a:p>
        </p:txBody>
      </p:sp>
      <p:sp>
        <p:nvSpPr>
          <p:cNvPr id="2" name="Slide Number Placeholder 1"/>
          <p:cNvSpPr>
            <a:spLocks noGrp="1"/>
          </p:cNvSpPr>
          <p:nvPr>
            <p:ph type="sldNum" sz="quarter" idx="12"/>
          </p:nvPr>
        </p:nvSpPr>
        <p:spPr/>
        <p:txBody>
          <a:bodyPr/>
          <a:lstStyle/>
          <a:p>
            <a:pPr>
              <a:defRPr/>
            </a:pPr>
            <a:fld id="{BD3B5639-0693-4627-ACB6-4F2D1C1954A3}" type="slidenum">
              <a:rPr lang="en-US" smtClean="0"/>
              <a:pPr>
                <a:defRPr/>
              </a:pPr>
              <a:t>94</a:t>
            </a:fld>
            <a:endParaRPr lang="en-US"/>
          </a:p>
        </p:txBody>
      </p:sp>
      <p:sp>
        <p:nvSpPr>
          <p:cNvPr id="12" name="AutoShape 9"/>
          <p:cNvSpPr>
            <a:spLocks noChangeArrowheads="1"/>
          </p:cNvSpPr>
          <p:nvPr/>
        </p:nvSpPr>
        <p:spPr bwMode="auto">
          <a:xfrm rot="1064732" flipV="1">
            <a:off x="366846" y="4167283"/>
            <a:ext cx="507758" cy="1721451"/>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14" name="AutoShape 6"/>
          <p:cNvSpPr>
            <a:spLocks noChangeArrowheads="1"/>
          </p:cNvSpPr>
          <p:nvPr/>
        </p:nvSpPr>
        <p:spPr bwMode="auto">
          <a:xfrm>
            <a:off x="620726" y="3340687"/>
            <a:ext cx="3227462" cy="515937"/>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16" name="AutoShape 9"/>
          <p:cNvSpPr>
            <a:spLocks noChangeArrowheads="1"/>
          </p:cNvSpPr>
          <p:nvPr/>
        </p:nvSpPr>
        <p:spPr bwMode="auto">
          <a:xfrm rot="2955935" flipV="1">
            <a:off x="1380142" y="4560540"/>
            <a:ext cx="457200" cy="14351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574470" name="Rectangle 6"/>
          <p:cNvSpPr>
            <a:spLocks noChangeArrowheads="1"/>
          </p:cNvSpPr>
          <p:nvPr/>
        </p:nvSpPr>
        <p:spPr bwMode="auto">
          <a:xfrm>
            <a:off x="237148" y="5210371"/>
            <a:ext cx="3125030" cy="1429579"/>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Never throw away – Metadata for the future</a:t>
            </a:r>
            <a:endParaRPr lang="en-US" sz="2800" b="1" dirty="0">
              <a:solidFill>
                <a:srgbClr val="0000CC"/>
              </a:solidFill>
              <a:latin typeface="Arial" charset="0"/>
            </a:endParaRPr>
          </a:p>
        </p:txBody>
      </p:sp>
      <p:pic>
        <p:nvPicPr>
          <p:cNvPr id="2150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8793"/>
          <a:stretch/>
        </p:blipFill>
        <p:spPr bwMode="auto">
          <a:xfrm>
            <a:off x="4880632" y="3608129"/>
            <a:ext cx="4038285" cy="2592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utoShape 9"/>
          <p:cNvSpPr>
            <a:spLocks noChangeArrowheads="1"/>
          </p:cNvSpPr>
          <p:nvPr/>
        </p:nvSpPr>
        <p:spPr bwMode="auto">
          <a:xfrm rot="10637237" flipV="1">
            <a:off x="7110085" y="2442614"/>
            <a:ext cx="457200" cy="1435100"/>
          </a:xfrm>
          <a:prstGeom prst="downArrow">
            <a:avLst>
              <a:gd name="adj1" fmla="val 39583"/>
              <a:gd name="adj2" fmla="val 47398"/>
            </a:avLst>
          </a:prstGeom>
          <a:solidFill>
            <a:srgbClr val="FF9933"/>
          </a:solidFill>
          <a:ln w="12700" cap="sq">
            <a:solidFill>
              <a:srgbClr val="FF3300"/>
            </a:solidFill>
            <a:miter lim="800000"/>
            <a:headEnd type="none" w="sm" len="sm"/>
            <a:tailEnd type="none" w="sm" len="sm"/>
          </a:ln>
          <a:effectLst>
            <a:outerShdw blurRad="63500" dist="114300" dir="3000000" algn="ctr" rotWithShape="0">
              <a:srgbClr val="000000">
                <a:alpha val="50000"/>
              </a:srgbClr>
            </a:outerShdw>
          </a:effectLst>
        </p:spPr>
        <p:txBody>
          <a:bodyPr wrap="none" anchor="ctr">
            <a:sp3d/>
          </a:bodyPr>
          <a:lstStyle/>
          <a:p>
            <a:pPr algn="ctr" eaLnBrk="0" fontAlgn="auto" hangingPunct="0">
              <a:spcBef>
                <a:spcPts val="0"/>
              </a:spcBef>
              <a:spcAft>
                <a:spcPts val="0"/>
              </a:spcAft>
              <a:defRPr/>
            </a:pPr>
            <a:endParaRPr lang="en-US" dirty="0">
              <a:latin typeface="+mn-lt"/>
            </a:endParaRPr>
          </a:p>
        </p:txBody>
      </p:sp>
      <p:sp>
        <p:nvSpPr>
          <p:cNvPr id="17" name="Rectangle 6"/>
          <p:cNvSpPr>
            <a:spLocks noChangeArrowheads="1"/>
          </p:cNvSpPr>
          <p:nvPr/>
        </p:nvSpPr>
        <p:spPr bwMode="auto">
          <a:xfrm>
            <a:off x="5650865" y="1251096"/>
            <a:ext cx="3099240" cy="1760240"/>
          </a:xfrm>
          <a:prstGeom prst="rect">
            <a:avLst/>
          </a:prstGeom>
          <a:solidFill>
            <a:srgbClr val="FF9933"/>
          </a:solidFill>
          <a:ln w="12700">
            <a:solidFill>
              <a:srgbClr val="FF3300"/>
            </a:solidFill>
            <a:miter lim="800000"/>
            <a:headEnd/>
            <a:tailEnd/>
          </a:ln>
          <a:effectLst>
            <a:outerShdw blurRad="63500" dist="114300" dir="3000000" algn="ctr" rotWithShape="0">
              <a:srgbClr val="000000">
                <a:alpha val="50000"/>
              </a:srgbClr>
            </a:outerShdw>
          </a:effectLst>
        </p:spPr>
        <p:txBody>
          <a:bodyPr lIns="92075" tIns="46038" rIns="92075" bIns="46038" anchor="ctr"/>
          <a:lstStyle/>
          <a:p>
            <a:pPr eaLnBrk="0" hangingPunct="0">
              <a:lnSpc>
                <a:spcPct val="90000"/>
              </a:lnSpc>
              <a:defRPr/>
            </a:pPr>
            <a:r>
              <a:rPr lang="en-US" sz="2800" b="1" dirty="0" smtClean="0">
                <a:solidFill>
                  <a:srgbClr val="0000CC"/>
                </a:solidFill>
                <a:latin typeface="Arial" charset="0"/>
              </a:rPr>
              <a:t>The Geodatabase contains your Feature Classes</a:t>
            </a:r>
            <a:endParaRPr lang="en-US" sz="2800" b="1" dirty="0">
              <a:solidFill>
                <a:srgbClr val="0000CC"/>
              </a:solidFill>
              <a:latin typeface="Arial" charset="0"/>
            </a:endParaRPr>
          </a:p>
        </p:txBody>
      </p:sp>
    </p:spTree>
    <p:extLst>
      <p:ext uri="{BB962C8B-B14F-4D97-AF65-F5344CB8AC3E}">
        <p14:creationId xmlns:p14="http://schemas.microsoft.com/office/powerpoint/2010/main" val="3061821202"/>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xfrm>
            <a:off x="-59532" y="268288"/>
            <a:ext cx="2862263" cy="903287"/>
          </a:xfrm>
          <a:effectLst/>
        </p:spPr>
        <p:txBody>
          <a:bodyPr/>
          <a:lstStyle/>
          <a:p>
            <a:pPr>
              <a:defRPr/>
            </a:pPr>
            <a:r>
              <a:rPr dirty="0" smtClean="0"/>
              <a:t>GDB Summary</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95</a:t>
            </a:fld>
            <a:endParaRPr lang="en-US"/>
          </a:p>
        </p:txBody>
      </p:sp>
      <p:sp>
        <p:nvSpPr>
          <p:cNvPr id="32771" name="Rectangle 3"/>
          <p:cNvSpPr>
            <a:spLocks noChangeArrowheads="1"/>
          </p:cNvSpPr>
          <p:nvPr/>
        </p:nvSpPr>
        <p:spPr bwMode="auto">
          <a:xfrm>
            <a:off x="2770674" y="3202940"/>
            <a:ext cx="838200" cy="476250"/>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2" name="Rectangle 4"/>
          <p:cNvSpPr>
            <a:spLocks noChangeArrowheads="1"/>
          </p:cNvSpPr>
          <p:nvPr/>
        </p:nvSpPr>
        <p:spPr bwMode="auto">
          <a:xfrm>
            <a:off x="2756937" y="3896750"/>
            <a:ext cx="838200" cy="2542149"/>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3" name="Rectangle 5"/>
          <p:cNvSpPr>
            <a:spLocks noChangeArrowheads="1"/>
          </p:cNvSpPr>
          <p:nvPr/>
        </p:nvSpPr>
        <p:spPr bwMode="auto">
          <a:xfrm>
            <a:off x="2784742" y="1086436"/>
            <a:ext cx="838200" cy="1866900"/>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4" name="Text Box 6"/>
          <p:cNvSpPr txBox="1">
            <a:spLocks noChangeArrowheads="1"/>
          </p:cNvSpPr>
          <p:nvPr/>
        </p:nvSpPr>
        <p:spPr bwMode="auto">
          <a:xfrm>
            <a:off x="61990" y="3148806"/>
            <a:ext cx="2549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r>
              <a:rPr lang="en-US" sz="3200" b="1" dirty="0">
                <a:latin typeface="Arial" charset="0"/>
              </a:rPr>
              <a:t>Output Files</a:t>
            </a:r>
          </a:p>
        </p:txBody>
      </p:sp>
      <p:sp>
        <p:nvSpPr>
          <p:cNvPr id="32775" name="Text Box 7"/>
          <p:cNvSpPr txBox="1">
            <a:spLocks noChangeArrowheads="1"/>
          </p:cNvSpPr>
          <p:nvPr/>
        </p:nvSpPr>
        <p:spPr bwMode="auto">
          <a:xfrm>
            <a:off x="-129280" y="4400550"/>
            <a:ext cx="2819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lnSpc>
                <a:spcPct val="115000"/>
              </a:lnSpc>
            </a:pPr>
            <a:r>
              <a:rPr lang="en-US" sz="3200" b="1" dirty="0">
                <a:latin typeface="Arial" charset="0"/>
              </a:rPr>
              <a:t>Export Setup</a:t>
            </a:r>
          </a:p>
        </p:txBody>
      </p:sp>
      <p:sp>
        <p:nvSpPr>
          <p:cNvPr id="32776" name="Rectangle 8"/>
          <p:cNvSpPr>
            <a:spLocks noChangeArrowheads="1"/>
          </p:cNvSpPr>
          <p:nvPr/>
        </p:nvSpPr>
        <p:spPr bwMode="auto">
          <a:xfrm>
            <a:off x="-230982" y="13716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r" eaLnBrk="0" hangingPunct="0"/>
            <a:r>
              <a:rPr lang="en-US" sz="3200" b="1" dirty="0">
                <a:latin typeface="Arial" charset="0"/>
              </a:rPr>
              <a:t>Input Files</a:t>
            </a:r>
          </a:p>
        </p:txBody>
      </p:sp>
      <p:pic>
        <p:nvPicPr>
          <p:cNvPr id="3" name="Snagit_PPT76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255" y="795640"/>
            <a:ext cx="5941072" cy="5671534"/>
          </a:xfrm>
          <a:prstGeom prst="rect">
            <a:avLst/>
          </a:prstGeom>
        </p:spPr>
      </p:pic>
    </p:spTree>
    <p:extLst>
      <p:ext uri="{BB962C8B-B14F-4D97-AF65-F5344CB8AC3E}">
        <p14:creationId xmlns:p14="http://schemas.microsoft.com/office/powerpoint/2010/main" val="2741333944"/>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xfrm>
            <a:off x="-59532" y="268288"/>
            <a:ext cx="2862263" cy="903287"/>
          </a:xfrm>
          <a:effectLst/>
        </p:spPr>
        <p:txBody>
          <a:bodyPr/>
          <a:lstStyle/>
          <a:p>
            <a:pPr>
              <a:defRPr/>
            </a:pPr>
            <a:r>
              <a:rPr dirty="0" smtClean="0"/>
              <a:t>GDB Summary</a:t>
            </a:r>
          </a:p>
        </p:txBody>
      </p:sp>
      <p:sp>
        <p:nvSpPr>
          <p:cNvPr id="2" name="Slide Number Placeholder 1"/>
          <p:cNvSpPr>
            <a:spLocks noGrp="1"/>
          </p:cNvSpPr>
          <p:nvPr>
            <p:ph type="sldNum" sz="quarter" idx="12"/>
          </p:nvPr>
        </p:nvSpPr>
        <p:spPr/>
        <p:txBody>
          <a:bodyPr/>
          <a:lstStyle/>
          <a:p>
            <a:pPr>
              <a:defRPr/>
            </a:pPr>
            <a:fld id="{880B181F-1748-4B91-B4F2-E630AB9FABC1}" type="slidenum">
              <a:rPr lang="en-US" smtClean="0"/>
              <a:pPr>
                <a:defRPr/>
              </a:pPr>
              <a:t>96</a:t>
            </a:fld>
            <a:endParaRPr lang="en-US"/>
          </a:p>
        </p:txBody>
      </p:sp>
      <p:sp>
        <p:nvSpPr>
          <p:cNvPr id="32771" name="Rectangle 3"/>
          <p:cNvSpPr>
            <a:spLocks noChangeArrowheads="1"/>
          </p:cNvSpPr>
          <p:nvPr/>
        </p:nvSpPr>
        <p:spPr bwMode="auto">
          <a:xfrm>
            <a:off x="2770674" y="3202940"/>
            <a:ext cx="838200" cy="476250"/>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2" name="Rectangle 4"/>
          <p:cNvSpPr>
            <a:spLocks noChangeArrowheads="1"/>
          </p:cNvSpPr>
          <p:nvPr/>
        </p:nvSpPr>
        <p:spPr bwMode="auto">
          <a:xfrm>
            <a:off x="2756937" y="3896750"/>
            <a:ext cx="838200" cy="2542149"/>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3" name="Rectangle 5"/>
          <p:cNvSpPr>
            <a:spLocks noChangeArrowheads="1"/>
          </p:cNvSpPr>
          <p:nvPr/>
        </p:nvSpPr>
        <p:spPr bwMode="auto">
          <a:xfrm>
            <a:off x="2784742" y="1086436"/>
            <a:ext cx="838200" cy="1866900"/>
          </a:xfrm>
          <a:prstGeom prst="rect">
            <a:avLst/>
          </a:prstGeom>
          <a:noFill/>
          <a:ln w="762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32774" name="Text Box 6"/>
          <p:cNvSpPr txBox="1">
            <a:spLocks noChangeArrowheads="1"/>
          </p:cNvSpPr>
          <p:nvPr/>
        </p:nvSpPr>
        <p:spPr bwMode="auto">
          <a:xfrm>
            <a:off x="5657" y="3099752"/>
            <a:ext cx="2549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r>
              <a:rPr lang="en-US" sz="3200" b="1" dirty="0">
                <a:latin typeface="Arial" charset="0"/>
              </a:rPr>
              <a:t>Output Files</a:t>
            </a:r>
          </a:p>
        </p:txBody>
      </p:sp>
      <p:sp>
        <p:nvSpPr>
          <p:cNvPr id="32775" name="Text Box 7"/>
          <p:cNvSpPr txBox="1">
            <a:spLocks noChangeArrowheads="1"/>
          </p:cNvSpPr>
          <p:nvPr/>
        </p:nvSpPr>
        <p:spPr bwMode="auto">
          <a:xfrm>
            <a:off x="-129280" y="4400550"/>
            <a:ext cx="28194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r">
              <a:lnSpc>
                <a:spcPct val="115000"/>
              </a:lnSpc>
            </a:pPr>
            <a:r>
              <a:rPr lang="en-US" sz="3200" b="1" dirty="0">
                <a:latin typeface="Arial" charset="0"/>
              </a:rPr>
              <a:t>Export Setup</a:t>
            </a:r>
          </a:p>
        </p:txBody>
      </p:sp>
      <p:sp>
        <p:nvSpPr>
          <p:cNvPr id="32776" name="Rectangle 8"/>
          <p:cNvSpPr>
            <a:spLocks noChangeArrowheads="1"/>
          </p:cNvSpPr>
          <p:nvPr/>
        </p:nvSpPr>
        <p:spPr bwMode="auto">
          <a:xfrm>
            <a:off x="-230982" y="13716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r" eaLnBrk="0" hangingPunct="0"/>
            <a:r>
              <a:rPr lang="en-US" sz="3200" b="1" dirty="0">
                <a:latin typeface="Arial" charset="0"/>
              </a:rPr>
              <a:t>Input Files</a:t>
            </a:r>
          </a:p>
        </p:txBody>
      </p:sp>
      <p:pic>
        <p:nvPicPr>
          <p:cNvPr id="6146" name="Picture 2" descr="C:\Users\jjcusick\AppData\Local\Temp\SNAGHTML181734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877" y="774700"/>
            <a:ext cx="6097123" cy="580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944850"/>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1026" descr="arrows_n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FED7B3E-CD0B-43BB-BC9E-238819530AB1}" type="slidenum">
              <a:rPr lang="en-US" smtClean="0"/>
              <a:pPr>
                <a:defRPr/>
              </a:pPr>
              <a:t>97</a:t>
            </a:fld>
            <a:endParaRPr lang="en-US"/>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0" y="552450"/>
            <a:ext cx="9144000" cy="1095375"/>
          </a:xfrm>
          <a:effectLst/>
        </p:spPr>
        <p:txBody>
          <a:bodyPr/>
          <a:lstStyle/>
          <a:p>
            <a:pPr>
              <a:defRPr/>
            </a:pPr>
            <a:r>
              <a:rPr lang="en-US" kern="1200" dirty="0" smtClean="0">
                <a:effectLst>
                  <a:outerShdw dist="101600" dir="3600000" algn="tl" rotWithShape="0">
                    <a:prstClr val="black"/>
                  </a:outerShdw>
                </a:effectLst>
                <a:ea typeface="+mn-ea"/>
                <a:cs typeface="+mn-cs"/>
              </a:rPr>
              <a:t>Supplemental Materials </a:t>
            </a:r>
          </a:p>
        </p:txBody>
      </p:sp>
      <p:sp>
        <p:nvSpPr>
          <p:cNvPr id="2" name="Slide Number Placeholder 1"/>
          <p:cNvSpPr>
            <a:spLocks noGrp="1"/>
          </p:cNvSpPr>
          <p:nvPr>
            <p:ph type="sldNum" sz="quarter" idx="12"/>
          </p:nvPr>
        </p:nvSpPr>
        <p:spPr/>
        <p:txBody>
          <a:bodyPr/>
          <a:lstStyle/>
          <a:p>
            <a:pPr>
              <a:defRPr/>
            </a:pPr>
            <a:fld id="{9ED65A90-9045-4B5D-ABA2-2B7A3146CAC9}" type="slidenum">
              <a:rPr lang="en-US" smtClean="0"/>
              <a:pPr>
                <a:defRPr/>
              </a:pPr>
              <a:t>98</a:t>
            </a:fld>
            <a:endParaRPr lang="en-US"/>
          </a:p>
        </p:txBody>
      </p:sp>
      <p:sp>
        <p:nvSpPr>
          <p:cNvPr id="18435" name="Text Box 3"/>
          <p:cNvSpPr txBox="1">
            <a:spLocks noChangeArrowheads="1"/>
          </p:cNvSpPr>
          <p:nvPr/>
        </p:nvSpPr>
        <p:spPr bwMode="auto">
          <a:xfrm>
            <a:off x="0" y="1987550"/>
            <a:ext cx="9144000" cy="1651000"/>
          </a:xfrm>
          <a:prstGeom prst="rect">
            <a:avLst/>
          </a:prstGeom>
          <a:noFill/>
          <a:ln w="12700" cap="sq">
            <a:noFill/>
            <a:miter lim="800000"/>
            <a:headEnd type="none" w="sm" len="sm"/>
            <a:tailEnd type="none" w="sm" len="sm"/>
          </a:ln>
        </p:spPr>
        <p:txBody>
          <a:bodyPr>
            <a:spAutoFit/>
          </a:bodyPr>
          <a:lstStyle/>
          <a:p>
            <a:pPr algn="ctr" eaLnBrk="0" hangingPunct="0">
              <a:lnSpc>
                <a:spcPct val="150000"/>
              </a:lnSpc>
              <a:defRPr/>
            </a:pPr>
            <a:r>
              <a:rPr lang="en-US" sz="3600" b="1" dirty="0">
                <a:solidFill>
                  <a:srgbClr val="FFFFFF"/>
                </a:solidFill>
                <a:effectLst>
                  <a:outerShdw blurRad="63500" dist="114300" dir="3000000" algn="tl" rotWithShape="0">
                    <a:prstClr val="black">
                      <a:alpha val="50000"/>
                    </a:prstClr>
                  </a:outerShdw>
                </a:effectLst>
                <a:latin typeface="Arial" charset="0"/>
              </a:rPr>
              <a:t> Output – 2</a:t>
            </a:r>
            <a:r>
              <a:rPr lang="en-US" sz="3600" b="1" baseline="30000" dirty="0">
                <a:solidFill>
                  <a:srgbClr val="FFFFFF"/>
                </a:solidFill>
                <a:effectLst>
                  <a:outerShdw blurRad="63500" dist="114300" dir="3000000" algn="tl" rotWithShape="0">
                    <a:prstClr val="black">
                      <a:alpha val="50000"/>
                    </a:prstClr>
                  </a:outerShdw>
                </a:effectLst>
                <a:latin typeface="Arial" charset="0"/>
              </a:rPr>
              <a:t>nd</a:t>
            </a:r>
            <a:r>
              <a:rPr lang="en-US" sz="3600" b="1" dirty="0">
                <a:solidFill>
                  <a:srgbClr val="FFFFFF"/>
                </a:solidFill>
                <a:effectLst>
                  <a:outerShdw blurRad="63500" dist="114300" dir="3000000" algn="tl" rotWithShape="0">
                    <a:prstClr val="black">
                      <a:alpha val="50000"/>
                    </a:prstClr>
                  </a:outerShdw>
                </a:effectLst>
                <a:latin typeface="Arial" charset="0"/>
              </a:rPr>
              <a:t> and 3</a:t>
            </a:r>
            <a:r>
              <a:rPr lang="en-US" sz="3600" b="1" baseline="30000" dirty="0">
                <a:solidFill>
                  <a:srgbClr val="FFFFFF"/>
                </a:solidFill>
                <a:effectLst>
                  <a:outerShdw blurRad="63500" dist="114300" dir="3000000" algn="tl" rotWithShape="0">
                    <a:prstClr val="black">
                      <a:alpha val="50000"/>
                    </a:prstClr>
                  </a:outerShdw>
                </a:effectLst>
                <a:latin typeface="Arial" charset="0"/>
              </a:rPr>
              <a:t>rd</a:t>
            </a:r>
            <a:r>
              <a:rPr lang="en-US" sz="3600" b="1" dirty="0">
                <a:solidFill>
                  <a:srgbClr val="FFFFFF"/>
                </a:solidFill>
                <a:effectLst>
                  <a:outerShdw blurRad="63500" dist="114300" dir="3000000" algn="tl" rotWithShape="0">
                    <a:prstClr val="black">
                      <a:alpha val="50000"/>
                    </a:prstClr>
                  </a:outerShdw>
                </a:effectLst>
                <a:latin typeface="Arial" charset="0"/>
              </a:rPr>
              <a:t> Options</a:t>
            </a:r>
          </a:p>
          <a:p>
            <a:pPr algn="ctr" eaLnBrk="0" hangingPunct="0">
              <a:lnSpc>
                <a:spcPct val="150000"/>
              </a:lnSpc>
              <a:defRPr/>
            </a:pPr>
            <a:endParaRPr lang="en-US" sz="3600" b="1" dirty="0">
              <a:solidFill>
                <a:srgbClr val="FFFFFF"/>
              </a:solidFill>
              <a:effectLst>
                <a:outerShdw blurRad="63500" dist="114300" dir="3000000" algn="tl" rotWithShape="0">
                  <a:prstClr val="black">
                    <a:alpha val="50000"/>
                  </a:prstClr>
                </a:outerShdw>
              </a:effectLst>
              <a:latin typeface="Arial"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effectLst/>
        </p:spPr>
        <p:txBody>
          <a:bodyPr/>
          <a:lstStyle/>
          <a:p>
            <a:pPr eaLnBrk="1" hangingPunct="1">
              <a:defRPr/>
            </a:pPr>
            <a:r>
              <a:rPr lang="en-US" kern="1200" dirty="0" smtClean="0">
                <a:effectLst>
                  <a:outerShdw dist="101600" dir="3600000" algn="tl" rotWithShape="0">
                    <a:prstClr val="black"/>
                  </a:outerShdw>
                </a:effectLst>
                <a:ea typeface="+mn-ea"/>
                <a:cs typeface="+mn-cs"/>
              </a:rPr>
              <a:t>Other Output Options</a:t>
            </a:r>
          </a:p>
        </p:txBody>
      </p:sp>
      <p:pic>
        <p:nvPicPr>
          <p:cNvPr id="663556" name="Picture 4"/>
          <p:cNvPicPr>
            <a:picLocks noChangeAspect="1" noChangeArrowheads="1"/>
          </p:cNvPicPr>
          <p:nvPr/>
        </p:nvPicPr>
        <p:blipFill>
          <a:blip r:embed="rId3"/>
          <a:srcRect r="4706"/>
          <a:stretch>
            <a:fillRect/>
          </a:stretch>
        </p:blipFill>
        <p:spPr bwMode="auto">
          <a:xfrm>
            <a:off x="174625" y="2105025"/>
            <a:ext cx="8713788" cy="3878263"/>
          </a:xfrm>
          <a:prstGeom prst="rect">
            <a:avLst/>
          </a:prstGeom>
          <a:noFill/>
          <a:ln w="12700" cap="sq">
            <a:solidFill>
              <a:schemeClr val="bg2"/>
            </a:solidFill>
            <a:miter lim="800000"/>
            <a:headEnd type="none" w="sm" len="sm"/>
            <a:tailEnd type="none" w="sm" len="sm"/>
          </a:ln>
          <a:effectLst>
            <a:outerShdw blurRad="50800" dist="38100" dir="2700000" sx="101000" sy="101000" algn="tl" rotWithShape="0">
              <a:prstClr val="black">
                <a:alpha val="40000"/>
              </a:prstClr>
            </a:outerShdw>
          </a:effectLst>
        </p:spPr>
      </p:pic>
      <p:sp>
        <p:nvSpPr>
          <p:cNvPr id="4" name="AutoShape 6"/>
          <p:cNvSpPr>
            <a:spLocks noChangeArrowheads="1"/>
          </p:cNvSpPr>
          <p:nvPr/>
        </p:nvSpPr>
        <p:spPr bwMode="auto">
          <a:xfrm>
            <a:off x="2957513" y="2024063"/>
            <a:ext cx="1173162" cy="577850"/>
          </a:xfrm>
          <a:prstGeom prst="roundRect">
            <a:avLst>
              <a:gd name="adj" fmla="val 16667"/>
            </a:avLst>
          </a:prstGeom>
          <a:noFill/>
          <a:ln w="76200">
            <a:solidFill>
              <a:srgbClr val="FF3300"/>
            </a:solidFill>
            <a:round/>
            <a:headEnd/>
            <a:tailEnd/>
          </a:ln>
          <a:effectLst>
            <a:outerShdw blurRad="63500" dist="114300" dir="3000000" algn="tl" rotWithShape="0">
              <a:srgbClr val="000000">
                <a:alpha val="50000"/>
              </a:srgbClr>
            </a:outerShdw>
          </a:effectLst>
        </p:spPr>
        <p:txBody>
          <a:bodyPr wrap="none" anchor="ctr"/>
          <a:lstStyle/>
          <a:p>
            <a:pPr algn="ctr" eaLnBrk="0" fontAlgn="auto" hangingPunct="0">
              <a:spcBef>
                <a:spcPts val="0"/>
              </a:spcBef>
              <a:spcAft>
                <a:spcPts val="0"/>
              </a:spcAft>
              <a:defRPr/>
            </a:pPr>
            <a:endParaRPr lang="en-US">
              <a:latin typeface="+mn-lt"/>
            </a:endParaRPr>
          </a:p>
        </p:txBody>
      </p:sp>
      <p:sp>
        <p:nvSpPr>
          <p:cNvPr id="2" name="Slide Number Placeholder 1"/>
          <p:cNvSpPr>
            <a:spLocks noGrp="1"/>
          </p:cNvSpPr>
          <p:nvPr>
            <p:ph type="sldNum" sz="quarter" idx="12"/>
          </p:nvPr>
        </p:nvSpPr>
        <p:spPr/>
        <p:txBody>
          <a:bodyPr/>
          <a:lstStyle/>
          <a:p>
            <a:pPr>
              <a:defRPr/>
            </a:pPr>
            <a:fld id="{BC90817B-8744-432E-BA86-55FE9C4128DF}" type="slidenum">
              <a:rPr lang="en-US" smtClean="0"/>
              <a:pPr>
                <a:defRPr/>
              </a:pPr>
              <a:t>99</a:t>
            </a:fld>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567&quot;/&gt;&lt;/object&gt;&lt;object type=&quot;3&quot; unique_id=&quot;10005&quot;&gt;&lt;property id=&quot;20148&quot; value=&quot;5&quot;/&gt;&lt;property id=&quot;20300&quot; value=&quot;Slide 2 - &amp;quot; Objective&amp;quot;&quot;/&gt;&lt;property id=&quot;20307&quot; value=&quot;519&quot;/&gt;&lt;/object&gt;&lt;object type=&quot;3&quot; unique_id=&quot;10006&quot;&gt;&lt;property id=&quot;20148&quot; value=&quot;5&quot;/&gt;&lt;property id=&quot;20300&quot; value=&quot;Slide 3 - &amp;quot;Map View of Rover File&amp;quot;&quot;/&gt;&lt;property id=&quot;20307&quot; value=&quot;521&quot;/&gt;&lt;/object&gt;&lt;object type=&quot;3&quot; unique_id=&quot;10007&quot;&gt;&lt;property id=&quot;20148&quot; value=&quot;5&quot;/&gt;&lt;property id=&quot;20300&quot; value=&quot;Slide 4 - &amp;quot;Summary&amp;quot;&quot;/&gt;&lt;property id=&quot;20307&quot; value=&quot;589&quot;/&gt;&lt;/object&gt;&lt;object type=&quot;3&quot; unique_id=&quot;10008&quot;&gt;&lt;property id=&quot;20148&quot; value=&quot;5&quot;/&gt;&lt;property id=&quot;20300&quot; value=&quot;Slide 5 - &amp;quot;Open Export Utility&amp;quot;&quot;/&gt;&lt;property id=&quot;20307&quot; value=&quot;489&quot;/&gt;&lt;/object&gt;&lt;object type=&quot;3&quot; unique_id=&quot;10009&quot;&gt;&lt;property id=&quot;20148&quot; value=&quot;5&quot;/&gt;&lt;property id=&quot;20300&quot; value=&quot;Slide 6 - &amp;quot;Input Files&amp;quot;&quot;/&gt;&lt;property id=&quot;20307&quot; value=&quot;490&quot;/&gt;&lt;/object&gt;&lt;object type=&quot;3&quot; unique_id=&quot;10010&quot;&gt;&lt;property id=&quot;20148&quot; value=&quot;5&quot;/&gt;&lt;property id=&quot;20300&quot; value=&quot;Slide 7 - &amp;quot;Output Folder&amp;quot;&quot;/&gt;&lt;property id=&quot;20307&quot; value=&quot;491&quot;/&gt;&lt;/object&gt;&lt;object type=&quot;3&quot; unique_id=&quot;10011&quot;&gt;&lt;property id=&quot;20148&quot; value=&quot;5&quot;/&gt;&lt;property id=&quot;20300&quot; value=&quot;Slide 8 - &amp;quot;Export Setup&amp;quot;&quot;/&gt;&lt;property id=&quot;20307&quot; value=&quot;492&quot;/&gt;&lt;/object&gt;&lt;object type=&quot;3&quot; unique_id=&quot;10012&quot;&gt;&lt;property id=&quot;20148&quot; value=&quot;5&quot;/&gt;&lt;property id=&quot;20300&quot; value=&quot;Slide 9 - &amp;quot;Creating an Export Setup&amp;quot;&quot;/&gt;&lt;property id=&quot;20307&quot; value=&quot;572&quot;/&gt;&lt;/object&gt;&lt;object type=&quot;3&quot; unique_id=&quot;10013&quot;&gt;&lt;property id=&quot;20148&quot; value=&quot;5&quot;/&gt;&lt;property id=&quot;20300&quot; value=&quot;Slide 10 - &amp;quot;About Export Setup &amp;quot;&quot;/&gt;&lt;property id=&quot;20307&quot; value=&quot;604&quot;/&gt;&lt;/object&gt;&lt;object type=&quot;3&quot; unique_id=&quot;10014&quot;&gt;&lt;property id=&quot;20148&quot; value=&quot;5&quot;/&gt;&lt;property id=&quot;20300&quot; value=&quot;Slide 11 - &amp;quot;Review Properties Tabs&amp;quot;&quot;/&gt;&lt;property id=&quot;20307&quot; value=&quot;496&quot;/&gt;&lt;/object&gt;&lt;object type=&quot;3&quot; unique_id=&quot;10015&quot;&gt;&lt;property id=&quot;20148&quot; value=&quot;5&quot;/&gt;&lt;property id=&quot;20300&quot; value=&quot;Slide 12 - &amp;quot;Position Filter Tab&amp;quot;&quot;/&gt;&lt;property id=&quot;20307&quot; value=&quot;497&quot;/&gt;&lt;/object&gt;&lt;object type=&quot;3&quot; unique_id=&quot;10016&quot;&gt;&lt;property id=&quot;20148&quot; value=&quot;5&quot;/&gt;&lt;property id=&quot;20300&quot; value=&quot;Slide 13 - &amp;quot;Coordinate System Tab&amp;quot;&quot;/&gt;&lt;property id=&quot;20307&quot; value=&quot;498&quot;/&gt;&lt;/object&gt;&lt;object type=&quot;3&quot; unique_id=&quot;10017&quot;&gt;&lt;property id=&quot;20148&quot; value=&quot;5&quot;/&gt;&lt;property id=&quot;20300&quot; value=&quot;Slide 14 - &amp;quot;Coordinate System / Datum&amp;quot;&quot;/&gt;&lt;property id=&quot;20307&quot; value=&quot;568&quot;/&gt;&lt;/object&gt;&lt;object type=&quot;3&quot; unique_id=&quot;10018&quot;&gt;&lt;property id=&quot;20148&quot; value=&quot;5&quot;/&gt;&lt;property id=&quot;20300&quot; value=&quot;Slide 15 - &amp;quot;Datum Shifts&amp;quot;&quot;/&gt;&lt;property id=&quot;20307&quot; value=&quot;537&quot;/&gt;&lt;/object&gt;&lt;object type=&quot;3&quot; unique_id=&quot;10019&quot;&gt;&lt;property id=&quot;20148&quot; value=&quot;5&quot;/&gt;&lt;property id=&quot;20300&quot; value=&quot;Slide 16 - &amp;quot;Common Datums&amp;quot;&quot;/&gt;&lt;property id=&quot;20307&quot; value=&quot;540&quot;/&gt;&lt;/object&gt;&lt;object type=&quot;3&quot; unique_id=&quot;10020&quot;&gt;&lt;property id=&quot;20148&quot; value=&quot;5&quot;/&gt;&lt;property id=&quot;20300&quot; value=&quot;Slide 17 - &amp;quot;Over Time Datums Grew Apart&amp;quot;&quot;/&gt;&lt;property id=&quot;20307&quot; value=&quot;608&quot;/&gt;&lt;/object&gt;&lt;object type=&quot;3&quot; unique_id=&quot;10021&quot;&gt;&lt;property id=&quot;20148&quot; value=&quot;5&quot;/&gt;&lt;property id=&quot;20300&quot; value=&quot;Slide 18 - &amp;quot;Datum of Base Station = &amp;#x0D;&amp;#x0A;Datum of COR File&amp;quot;&quot;/&gt;&lt;property id=&quot;20307&quot; value=&quot;545&quot;/&gt;&lt;/object&gt;&lt;object type=&quot;3&quot; unique_id=&quot;10022&quot;&gt;&lt;property id=&quot;20148&quot; value=&quot;5&quot;/&gt;&lt;property id=&quot;20300&quot; value=&quot;Slide 19 - &amp;quot;Now You Have to Go Back&amp;quot;&quot;/&gt;&lt;property id=&quot;20307&quot; value=&quot;559&quot;/&gt;&lt;/object&gt;&lt;object type=&quot;3&quot; unique_id=&quot;10023&quot;&gt;&lt;property id=&quot;20148&quot; value=&quot;5&quot;/&gt;&lt;property id=&quot;20300&quot; value=&quot;Slide 20 - &amp;quot;Datums Change&amp;quot;&quot;/&gt;&lt;property id=&quot;20307&quot; value=&quot;590&quot;/&gt;&lt;/object&gt;&lt;object type=&quot;3&quot; unique_id=&quot;10024&quot;&gt;&lt;property id=&quot;20148&quot; value=&quot;5&quot;/&gt;&lt;property id=&quot;20300&quot; value=&quot;Slide 21 - &amp;quot;Watch Out ProXR / GeoBeacons!&amp;quot;&quot;/&gt;&lt;property id=&quot;20307&quot; value=&quot;611&quot;/&gt;&lt;/object&gt;&lt;object type=&quot;3&quot; unique_id=&quot;10025&quot;&gt;&lt;property id=&quot;20148&quot; value=&quot;5&quot;/&gt;&lt;property id=&quot;20300&quot; value=&quot;Slide 22 - &amp;quot;Watch Out ProXR / GeoBeacons!&amp;quot;&quot;/&gt;&lt;property id=&quot;20307&quot; value=&quot;612&quot;/&gt;&lt;/object&gt;&lt;object type=&quot;3&quot; unique_id=&quot;10026&quot;&gt;&lt;property id=&quot;20148&quot; value=&quot;5&quot;/&gt;&lt;property id=&quot;20300&quot; value=&quot;Slide 23 - &amp;quot;Which Datum Are You In?&amp;quot;&quot;/&gt;&lt;property id=&quot;20307&quot; value=&quot;554&quot;/&gt;&lt;/object&gt;&lt;object type=&quot;3&quot; unique_id=&quot;10027&quot;&gt;&lt;property id=&quot;20148&quot; value=&quot;5&quot;/&gt;&lt;property id=&quot;20300&quot; value=&quot;Slide 24 - &amp;quot;Coordinate System / Datum Settings&amp;quot;&quot;/&gt;&lt;property id=&quot;20307&quot; value=&quot;586&quot;/&gt;&lt;/object&gt;&lt;object type=&quot;3&quot; unique_id=&quot;10028&quot;&gt;&lt;property id=&quot;20148&quot; value=&quot;5&quot;/&gt;&lt;property id=&quot;20300&quot; value=&quot;Slide 25 - &amp;quot;Coordinate System Dialog Window&amp;quot;&quot;/&gt;&lt;property id=&quot;20307&quot; value=&quot;523&quot;/&gt;&lt;/object&gt;&lt;object type=&quot;3&quot; unique_id=&quot;10029&quot;&gt;&lt;property id=&quot;20148&quot; value=&quot;5&quot;/&gt;&lt;property id=&quot;20300&quot; value=&quot;Slide 26 - &amp;quot;Coordinate System Tab (cont'd)&amp;quot;&quot;/&gt;&lt;property id=&quot;20307&quot; value=&quot;524&quot;/&gt;&lt;/object&gt;&lt;object type=&quot;3&quot; unique_id=&quot;10030&quot;&gt;&lt;property id=&quot;20148&quot; value=&quot;5&quot;/&gt;&lt;property id=&quot;20300&quot; value=&quot;Slide 27 - &amp;quot;Browse to ArcGIS&amp;#x0D;&amp;#x0A;Coordinate Systems Folder&amp;quot;&quot;/&gt;&lt;property id=&quot;20307&quot; value=&quot;605&quot;/&gt;&lt;/object&gt;&lt;object type=&quot;3&quot; unique_id=&quot;10031&quot;&gt;&lt;property id=&quot;20148&quot; value=&quot;5&quot;/&gt;&lt;property id=&quot;20300&quot; value=&quot;Slide 28 - &amp;quot;Select Projection&amp;quot;&quot;/&gt;&lt;property id=&quot;20307&quot; value=&quot;598&quot;/&gt;&lt;/object&gt;&lt;object type=&quot;3&quot; unique_id=&quot;10032&quot;&gt;&lt;property id=&quot;20148&quot; value=&quot;5&quot;/&gt;&lt;property id=&quot;20300&quot; value=&quot;Slide 29 - &amp;quot;Check It Out&amp;quot;&quot;/&gt;&lt;property id=&quot;20307&quot; value=&quot;606&quot;/&gt;&lt;/object&gt;&lt;object type=&quot;3&quot; unique_id=&quot;10033&quot;&gt;&lt;property id=&quot;20148&quot; value=&quot;5&quot;/&gt;&lt;property id=&quot;20300&quot; value=&quot;Slide 30 - &amp;quot;Coordinate System Tab Settings&amp;quot;&quot;/&gt;&lt;property id=&quot;20307&quot; value=&quot;599&quot;/&gt;&lt;/object&gt;&lt;object type=&quot;3&quot; unique_id=&quot;10034&quot;&gt;&lt;property id=&quot;20148&quot; value=&quot;5&quot;/&gt;&lt;property id=&quot;20300&quot; value=&quot;Slide 31 - &amp;quot;ESRI Shapefile Tab&amp;quot;&quot;/&gt;&lt;property id=&quot;20307&quot; value=&quot;500&quot;/&gt;&lt;/object&gt;&lt;object type=&quot;3&quot; unique_id=&quot;10035&quot;&gt;&lt;property id=&quot;20148&quot; value=&quot;5&quot;/&gt;&lt;property id=&quot;20300&quot; value=&quot;Slide 32 - &amp;quot;Data Tab &amp;quot;&quot;/&gt;&lt;property id=&quot;20307&quot; value=&quot;501&quot;/&gt;&lt;/object&gt;&lt;object type=&quot;3&quot; unique_id=&quot;10036&quot;&gt;&lt;property id=&quot;20148&quot; value=&quot;5&quot;/&gt;&lt;property id=&quot;20300&quot; value=&quot;Slide 33 - &amp;quot;Output Tab:  1st Option&amp;quot;&quot;/&gt;&lt;property id=&quot;20307&quot; value=&quot;502&quot;/&gt;&lt;/object&gt;&lt;object type=&quot;3&quot; unique_id=&quot;10037&quot;&gt;&lt;property id=&quot;20148&quot; value=&quot;5&quot;/&gt;&lt;property id=&quot;20300&quot; value=&quot;Slide 34 - &amp;quot;Option 1:&amp;#x0D;&amp;#x0A;Input and Output to Export Folder&amp;quot;&quot;/&gt;&lt;property id=&quot;20307&quot; value=&quot;503&quot;/&gt;&lt;/object&gt;&lt;object type=&quot;3&quot; unique_id=&quot;10038&quot;&gt;&lt;property id=&quot;20148&quot; value=&quot;5&quot;/&gt;&lt;property id=&quot;20300&quot; value=&quot;Slide 35 - &amp;quot;Attributes Tab&amp;quot;&quot;/&gt;&lt;property id=&quot;20307&quot; value=&quot;508&quot;/&gt;&lt;/object&gt;&lt;object type=&quot;3&quot; unique_id=&quot;10039&quot;&gt;&lt;property id=&quot;20148&quot; value=&quot;5&quot;/&gt;&lt;property id=&quot;20300&quot; value=&quot;Slide 36 - &amp;quot;continue . . . Attributes&amp;quot;&quot;/&gt;&lt;property id=&quot;20307&quot; value=&quot;509&quot;/&gt;&lt;/object&gt;&lt;object type=&quot;3&quot; unique_id=&quot;10040&quot;&gt;&lt;property id=&quot;20148&quot; value=&quot;5&quot;/&gt;&lt;property id=&quot;20300&quot; value=&quot;Slide 37 - &amp;quot;Units Tab&amp;quot;&quot;/&gt;&lt;property id=&quot;20307&quot; value=&quot;510&quot;/&gt;&lt;/object&gt;&lt;object type=&quot;3&quot; unique_id=&quot;10041&quot;&gt;&lt;property id=&quot;20148&quot; value=&quot;5&quot;/&gt;&lt;property id=&quot;20300&quot; value=&quot;Slide 38 - &amp;quot;Create Export Files&amp;quot;&quot;/&gt;&lt;property id=&quot;20307&quot; value=&quot;511&quot;/&gt;&lt;/object&gt;&lt;object type=&quot;3&quot; unique_id=&quot;10042&quot;&gt;&lt;property id=&quot;20148&quot; value=&quot;5&quot;/&gt;&lt;property id=&quot;20300&quot; value=&quot;Slide 39 - &amp;quot;Status Windows&amp;quot;&quot;/&gt;&lt;property id=&quot;20307&quot; value=&quot;512&quot;/&gt;&lt;/object&gt;&lt;object type=&quot;3&quot; unique_id=&quot;10043&quot;&gt;&lt;property id=&quot;20148&quot; value=&quot;5&quot;/&gt;&lt;property id=&quot;20300&quot; value=&quot;Slide 40 - &amp;quot;Contents of an Export Folder&amp;quot;&quot;/&gt;&lt;property id=&quot;20307&quot; value=&quot;560&quot;/&gt;&lt;/object&gt;&lt;object type=&quot;3&quot; unique_id=&quot;10044&quot;&gt;&lt;property id=&quot;20148&quot; value=&quot;5&quot;/&gt;&lt;property id=&quot;20300&quot; value=&quot;Slide 41 - &amp;quot;Summary&amp;quot;&quot;/&gt;&lt;property id=&quot;20307&quot; value=&quot;585&quot;/&gt;&lt;/object&gt;&lt;object type=&quot;3&quot; unique_id=&quot;10045&quot;&gt;&lt;property id=&quot;20148&quot; value=&quot;5&quot;/&gt;&lt;property id=&quot;20300&quot; value=&quot;Slide 42 - &amp;quot;Summary&amp;quot;&quot;/&gt;&lt;property id=&quot;20307&quot; value=&quot;515&quot;/&gt;&lt;/object&gt;&lt;object type=&quot;3&quot; unique_id=&quot;10046&quot;&gt;&lt;property id=&quot;20148&quot; value=&quot;5&quot;/&gt;&lt;property id=&quot;20300&quot; value=&quot;Slide 43&quot;/&gt;&lt;property id=&quot;20307&quot; value=&quot;518&quot;/&gt;&lt;/object&gt;&lt;object type=&quot;3&quot; unique_id=&quot;10047&quot;&gt;&lt;property id=&quot;20148&quot; value=&quot;5&quot;/&gt;&lt;property id=&quot;20300&quot; value=&quot;Slide 44 - &amp;quot;Other Output Options&amp;quot;&quot;/&gt;&lt;property id=&quot;20307&quot; value=&quot;592&quot;/&gt;&lt;/object&gt;&lt;object type=&quot;3&quot; unique_id=&quot;10048&quot;&gt;&lt;property id=&quot;20148&quot; value=&quot;5&quot;/&gt;&lt;property id=&quot;20300&quot; value=&quot;Slide 45 - &amp;quot;Output Tab:  2nd Option&amp;quot;&quot;/&gt;&lt;property id=&quot;20307&quot; value=&quot;593&quot;/&gt;&lt;/object&gt;&lt;object type=&quot;3&quot; unique_id=&quot;10049&quot;&gt;&lt;property id=&quot;20148&quot; value=&quot;5&quot;/&gt;&lt;property id=&quot;20300&quot; value=&quot;Slide 46 - &amp;quot;Option 2:  Input and Output to Auto-Generated Subfolder&amp;quot;&quot;/&gt;&lt;property id=&quot;20307&quot; value=&quot;594&quot;/&gt;&lt;/object&gt;&lt;object type=&quot;3&quot; unique_id=&quot;10050&quot;&gt;&lt;property id=&quot;20148&quot; value=&quot;5&quot;/&gt;&lt;property id=&quot;20300&quot; value=&quot;Slide 47 - &amp;quot;Output Tab:  3rd Option&amp;quot;&quot;/&gt;&lt;property id=&quot;20307&quot; value=&quot;595&quot;/&gt;&lt;/object&gt;&lt;object type=&quot;3&quot; unique_id=&quot;10051&quot;&gt;&lt;property id=&quot;20148&quot; value=&quot;5&quot;/&gt;&lt;property id=&quot;20300&quot; value=&quot;Slide 48 - &amp;quot;Option 3: Subfolder Created and Named for Each Input File&amp;quot;&quot;/&gt;&lt;property id=&quot;20307&quot; value=&quot;596&quot;/&gt;&lt;/object&gt;&lt;/object&gt;&lt;/object&gt;&lt;/database&gt;"/>
  <p:tag name="SECTOMILLISECCONVERTED" val="1"/>
</p:tagLst>
</file>

<file path=ppt/theme/theme1.xml><?xml version="1.0" encoding="utf-8"?>
<a:theme xmlns:a="http://schemas.openxmlformats.org/drawingml/2006/main" name="3_Default Design">
  <a:themeElements>
    <a:clrScheme name="">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sq" cmpd="sng" algn="ctr">
          <a:solidFill>
            <a:schemeClr val="bg2"/>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28575" cap="sq" cmpd="sng" algn="ctr">
          <a:solidFill>
            <a:schemeClr val="bg2"/>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0DC430C6-E742-4863-A74C-47E1ACC8DFD3}" vid="{8D211B8D-06DC-481A-90AD-0A11856896AE}"/>
    </a:ext>
  </a:extLst>
</a:theme>
</file>

<file path=ppt/theme/theme4.xml><?xml version="1.0" encoding="utf-8"?>
<a:theme xmlns:a="http://schemas.openxmlformats.org/drawingml/2006/main" name="5_Default Design">
  <a:themeElements>
    <a:clrScheme name="">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66FFFF"/>
      </a:hlink>
      <a:folHlink>
        <a:srgbClr val="FF7C8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25347</TotalTime>
  <Words>6922</Words>
  <Application>Microsoft Office PowerPoint</Application>
  <PresentationFormat>On-screen Show (4:3)</PresentationFormat>
  <Paragraphs>1036</Paragraphs>
  <Slides>104</Slides>
  <Notes>93</Notes>
  <HiddenSlides>13</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104</vt:i4>
      </vt:variant>
    </vt:vector>
  </HeadingPairs>
  <TitlesOfParts>
    <vt:vector size="116" baseType="lpstr">
      <vt:lpstr>Arial</vt:lpstr>
      <vt:lpstr>Calibri</vt:lpstr>
      <vt:lpstr>Impact</vt:lpstr>
      <vt:lpstr>Tahoma</vt:lpstr>
      <vt:lpstr>Times New Roman</vt:lpstr>
      <vt:lpstr>Verdana</vt:lpstr>
      <vt:lpstr>Wingdings</vt:lpstr>
      <vt:lpstr>3_Default Design</vt:lpstr>
      <vt:lpstr>1_Default Design</vt:lpstr>
      <vt:lpstr>Theme1</vt:lpstr>
      <vt:lpstr>5_Default Design</vt:lpstr>
      <vt:lpstr>Clip</vt:lpstr>
      <vt:lpstr>PowerPoint Presentation</vt:lpstr>
      <vt:lpstr>PowerPoint Presentation</vt:lpstr>
      <vt:lpstr>Change Log</vt:lpstr>
      <vt:lpstr>Export To GIS </vt:lpstr>
      <vt:lpstr> Objective</vt:lpstr>
      <vt:lpstr>Map View of Rover File</vt:lpstr>
      <vt:lpstr>Summary</vt:lpstr>
      <vt:lpstr>Summary</vt:lpstr>
      <vt:lpstr>Check UNITS!</vt:lpstr>
      <vt:lpstr>Open Export Utility</vt:lpstr>
      <vt:lpstr>Input Files</vt:lpstr>
      <vt:lpstr>Output Folder</vt:lpstr>
      <vt:lpstr>Export Setup</vt:lpstr>
      <vt:lpstr>Create an Export Setup</vt:lpstr>
      <vt:lpstr>About Export Setup </vt:lpstr>
      <vt:lpstr>Review Properties Tabs</vt:lpstr>
      <vt:lpstr>Data Tab </vt:lpstr>
      <vt:lpstr>Output Tab:  1st Option</vt:lpstr>
      <vt:lpstr>Option 1: Input and Output to Export Folder</vt:lpstr>
      <vt:lpstr>Output Tab: File Attribute Paths</vt:lpstr>
      <vt:lpstr>File Attribute Paths - DEFAULT</vt:lpstr>
      <vt:lpstr>File Attribute Paths: File Name Only</vt:lpstr>
      <vt:lpstr>File Attribute Paths: Custom Folder</vt:lpstr>
      <vt:lpstr>File Attribute Paths TIPS</vt:lpstr>
      <vt:lpstr>Output Tab: Conversion File</vt:lpstr>
      <vt:lpstr>Example for Trails</vt:lpstr>
      <vt:lpstr>Attributes Tab: Coded Values</vt:lpstr>
      <vt:lpstr>Attributes Tab</vt:lpstr>
      <vt:lpstr>continue . . . Attributes</vt:lpstr>
      <vt:lpstr>Units Tab</vt:lpstr>
      <vt:lpstr>Position Filter Tab</vt:lpstr>
      <vt:lpstr>Coordinate System Tab</vt:lpstr>
      <vt:lpstr>Coordinate System / Datum</vt:lpstr>
      <vt:lpstr>Coordinate System / Datum</vt:lpstr>
      <vt:lpstr>Datum Shifts</vt:lpstr>
      <vt:lpstr>Common Datums</vt:lpstr>
      <vt:lpstr>Over Time Datums Grew Apart</vt:lpstr>
      <vt:lpstr>Datum of Base Station Becomes    Datum of Corrected File</vt:lpstr>
      <vt:lpstr>Today, You Have to Go Back</vt:lpstr>
      <vt:lpstr>Say it Another Way </vt:lpstr>
      <vt:lpstr>Datums Change</vt:lpstr>
      <vt:lpstr>Watch Out ProXR / GeoBeacons!</vt:lpstr>
      <vt:lpstr>Which Datum Are You In?</vt:lpstr>
      <vt:lpstr>Coordinate System / Datum Settings</vt:lpstr>
      <vt:lpstr>Coordinate System and Datum </vt:lpstr>
      <vt:lpstr>Coordinate System – Geoid 12A</vt:lpstr>
      <vt:lpstr>Coordinate System Tab (cont'd)</vt:lpstr>
      <vt:lpstr>Browse to ArcGIS 10.X Coordinate Systems Folder</vt:lpstr>
      <vt:lpstr>Can’t see  AppData?</vt:lpstr>
      <vt:lpstr>Select Projection</vt:lpstr>
      <vt:lpstr>If NAD83 (2011) UTM Zone 8N.prj is not Present</vt:lpstr>
      <vt:lpstr>Select Projection</vt:lpstr>
      <vt:lpstr>If Alaska Albers NAD83 (2011) is not Present</vt:lpstr>
      <vt:lpstr>Select Projection</vt:lpstr>
      <vt:lpstr>ESRI Shapefile Tab</vt:lpstr>
      <vt:lpstr>PowerPoint Presentation</vt:lpstr>
      <vt:lpstr>PowerPoint Presentation</vt:lpstr>
      <vt:lpstr>Create Shapefile Export Files</vt:lpstr>
      <vt:lpstr>Create Shapefile Export Files</vt:lpstr>
      <vt:lpstr>Status Windows</vt:lpstr>
      <vt:lpstr>Contents of an Export Folder</vt:lpstr>
      <vt:lpstr>Shapefile Summary</vt:lpstr>
      <vt:lpstr>Shapefile Summary</vt:lpstr>
      <vt:lpstr>Shapefile Export Summary</vt:lpstr>
      <vt:lpstr>PowerPoint Presentation</vt:lpstr>
      <vt:lpstr>PowerPoint Presentation</vt:lpstr>
      <vt:lpstr>Export To GIS </vt:lpstr>
      <vt:lpstr>Change Log</vt:lpstr>
      <vt:lpstr> Objective</vt:lpstr>
      <vt:lpstr>Map View of Rover File</vt:lpstr>
      <vt:lpstr>Input Files</vt:lpstr>
      <vt:lpstr>Output Folder</vt:lpstr>
      <vt:lpstr>Export Setup</vt:lpstr>
      <vt:lpstr>Create an Export Setup</vt:lpstr>
      <vt:lpstr>About Export Setup </vt:lpstr>
      <vt:lpstr>Review Properties Tabs</vt:lpstr>
      <vt:lpstr>Data Tab </vt:lpstr>
      <vt:lpstr>Output Tab:  1st Option</vt:lpstr>
      <vt:lpstr>Option 1: Input and Output to Export Folder</vt:lpstr>
      <vt:lpstr>Attributes Tab: Coded Values</vt:lpstr>
      <vt:lpstr>Attributes Tab</vt:lpstr>
      <vt:lpstr>continue . . . Attributes</vt:lpstr>
      <vt:lpstr>Units Tab</vt:lpstr>
      <vt:lpstr>Position Filter Tab</vt:lpstr>
      <vt:lpstr>Coordinate System Tab</vt:lpstr>
      <vt:lpstr>Coordinate System Dialog Window</vt:lpstr>
      <vt:lpstr>Coordinate System Dialog Window</vt:lpstr>
      <vt:lpstr>Coordinate System Tab (cont'd)</vt:lpstr>
      <vt:lpstr>&lt;SpatialReference xsi:type="esri:ProjectedCoordinateSystem"&gt;&lt;WKT&gt;PROJCS["NAD_1983_CORS96_UTM_Zone_8N",GEOGCS["GCS_NAD_1983_CORS96",DATUM["D_NAD_1983_CORS96",SPHEROID["GRS_1980",6378137.0,298.257222101]],PRIMEM["Greenwich",0.0],UNIT["Degree",0.0174532925199433]],PROJECTION["Transverse_Mercator"],PARAMETER["False_Easting",500000.0],PARAMETER["False_Northing",0.0],PARAMETER["Central_Meridian",-135.0],PARAMETER["Scale_Factor",0.9996],PARAMETER["Latitude_Of_Origin",0.0],UNIT["Meter",1.0],AUTHORITY["ESRI",102408]]&lt;/WKT&gt;&lt;XOrigin&gt;-5120900&lt;/XOrigin&gt;&lt;YOrigin&gt;-9998100&lt;/YOrigin&gt;&lt;XYScale&gt;10000&lt;/XYScale&gt;&lt;ZOrigin&gt;-100000&lt;/ZOrigin&gt;&lt;ZScale&gt;10000&lt;/ZScale&gt;&lt;MOrigin&gt;-100000&lt;/MOrigin&gt;&lt;MScale&gt;10000&lt;/MScale&gt;&lt;XYTolerance&gt;0.001&lt;/XYTolerance&gt;&lt;ZTolerance&gt;0.001&lt;/ZTolerance&gt;&lt;MTolerance&gt;0.001&lt;/MTolerance&gt;&lt;HighPrecision&gt;true&lt;/HighPrecision&gt;&lt;WKID&gt;102408&lt;/WKID&gt;&lt;/SpatialReference&gt;</vt:lpstr>
      <vt:lpstr>&lt;SpatialReference xsi:type="esri:ProjectedCoordinateSystem"&gt;&lt;WKT&gt;PROJCS["NAD_1983_CORS96_Alaska_Albers",GEOGCS["GCS_NAD_1983_CORS96",DATUM["D_NAD_1983_CORS96",SPHEROID["GRS_1980",6378137.0,298.257222101]],PRIMEM["Greenwich",0.0],UNIT["Degree",0.0174532925199433]],PROJECTION["Albers"],PARAMETER["False_Easting",0.0],PARAMETER["False_Northing",0.0],PARAMETER["Central_Meridian",-154.0],PARAMETER["Standard_Parallel_1",55.0],PARAMETER["Standard_Parallel_2",65.0],PARAMETER["Latitude_Of_Origin",50.0],UNIT["Meter",1.0],AUTHORITY["ESRI",102247]]&lt;/WKT&gt;&lt;XOrigin&gt;-13752200&lt;/XOrigin&gt;&lt;YOrigin&gt;-8948200&lt;/YOrigin&gt;&lt;XYScale&gt;10000&lt;/XYScale&gt;&lt;ZOrigin&gt;-100000&lt;/ZOrigin&gt;&lt;ZScale&gt;10000&lt;/ZScale&gt;&lt;MOrigin&gt;-100000&lt;/MOrigin&gt;&lt;MScale&gt;10000&lt;/MScale&gt;&lt;XYTolerance&gt;0.001&lt;/XYTolerance&gt;&lt;ZTolerance&gt;0.001&lt;/ZTolerance&gt;&lt;MTolerance&gt;0.001&lt;/MTolerance&gt;&lt;HighPrecision&gt;true&lt;/HighPrecision&gt;&lt;WKID&gt;102247&lt;/WKID&gt;&lt;/SpatialReference&gt;</vt:lpstr>
      <vt:lpstr>Create Export Files</vt:lpstr>
      <vt:lpstr>Create Export Files</vt:lpstr>
      <vt:lpstr>Status Windows</vt:lpstr>
      <vt:lpstr>Contents of an Export Folder</vt:lpstr>
      <vt:lpstr>GDB Summary</vt:lpstr>
      <vt:lpstr>GDB Summary</vt:lpstr>
      <vt:lpstr>PowerPoint Presentation</vt:lpstr>
      <vt:lpstr>Supplemental Materials </vt:lpstr>
      <vt:lpstr>Other Output Options</vt:lpstr>
      <vt:lpstr>Output Tab:  2nd Option</vt:lpstr>
      <vt:lpstr>Option 2:  Input and Output to Auto-Generated Subfolder</vt:lpstr>
      <vt:lpstr>Output Tab:  3rd Option</vt:lpstr>
      <vt:lpstr>Option 3: Subfolder Created and Named for Each Input File</vt:lpstr>
      <vt:lpstr>PowerPoint Presentation</vt:lpstr>
    </vt:vector>
  </TitlesOfParts>
  <Company>National Park Service / 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Export Using ESRI Shapefile Setup</dc:title>
  <dc:subject>GPS</dc:subject>
  <dc:creator>Joel Cusick / Dayle Sherba</dc:creator>
  <dc:description>Please give credit to authors for use of any text, photos.  Contact joel_cusick@nps.gov or dayle_sherba@ak.blm.gov</dc:description>
  <cp:lastModifiedBy>Cusick, Joel J</cp:lastModifiedBy>
  <cp:revision>960</cp:revision>
  <cp:lastPrinted>2019-04-08T15:53:35Z</cp:lastPrinted>
  <dcterms:created xsi:type="dcterms:W3CDTF">1999-10-10T21:41:09Z</dcterms:created>
  <dcterms:modified xsi:type="dcterms:W3CDTF">2019-04-08T15:53:42Z</dcterms:modified>
</cp:coreProperties>
</file>